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80" r:id="rId2"/>
    <p:sldId id="410" r:id="rId3"/>
    <p:sldId id="424" r:id="rId4"/>
    <p:sldId id="306" r:id="rId5"/>
    <p:sldId id="414" r:id="rId6"/>
    <p:sldId id="415" r:id="rId7"/>
    <p:sldId id="426" r:id="rId8"/>
    <p:sldId id="425" r:id="rId9"/>
    <p:sldId id="416" r:id="rId10"/>
    <p:sldId id="417" r:id="rId11"/>
    <p:sldId id="427" r:id="rId12"/>
    <p:sldId id="428" r:id="rId13"/>
    <p:sldId id="429" r:id="rId14"/>
    <p:sldId id="430" r:id="rId15"/>
    <p:sldId id="431" r:id="rId16"/>
    <p:sldId id="418" r:id="rId17"/>
    <p:sldId id="419" r:id="rId18"/>
    <p:sldId id="420" r:id="rId19"/>
    <p:sldId id="421" r:id="rId20"/>
    <p:sldId id="422" r:id="rId21"/>
    <p:sldId id="423" r:id="rId22"/>
    <p:sldId id="432" r:id="rId23"/>
    <p:sldId id="433" r:id="rId24"/>
    <p:sldId id="41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5" autoAdjust="0"/>
    <p:restoredTop sz="82897" autoAdjust="0"/>
  </p:normalViewPr>
  <p:slideViewPr>
    <p:cSldViewPr>
      <p:cViewPr varScale="1">
        <p:scale>
          <a:sx n="92" d="100"/>
          <a:sy n="92" d="100"/>
        </p:scale>
        <p:origin x="25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baseline="0">
                <a:latin typeface="Comic Sans MS Regular" panose="030F0702030302020204" pitchFamily="66" charset="0"/>
              </a:defRPr>
            </a:lvl1pPr>
          </a:lstStyle>
          <a:p>
            <a:pPr>
              <a:defRPr/>
            </a:pPr>
            <a:fld id="{6E85A3BB-490F-426C-9D5E-4D447B26A7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omic Sans MS Regular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6D3A8B-9D7C-401C-A65C-D4D6C877AFEA}" type="slidenum">
              <a:rPr lang="en-US" sz="1200" baseline="0" smtClean="0">
                <a:latin typeface="Comic Sans MS Regular" panose="030F0702030302020204" pitchFamily="66" charset="0"/>
              </a:rPr>
              <a:pPr algn="r" eaLnBrk="1" hangingPunct="1"/>
              <a:t>1</a:t>
            </a:fld>
            <a:endParaRPr lang="en-US" sz="1200" baseline="0" dirty="0">
              <a:latin typeface="Comic Sans MS Regular" panose="030F0702030302020204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3453-5EE2-1347-AF93-20D25DD76A67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4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0F38-A4E2-664D-B666-7A5D3FC2D2C7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A269-0709-3445-AAD6-010E2A85585C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5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 Regular" panose="030F0702030302020204" pitchFamily="66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EEA9-7C31-E747-9A5F-658105078161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b="0" i="0" dirty="0">
                <a:latin typeface="Comic Sans MS Regular" panose="030F0702030302020204" pitchFamily="66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b="0" i="0" dirty="0">
                <a:latin typeface="Comic Sans MS Regular" panose="030F0702030302020204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5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873D-C334-F441-8C5C-133D562C40D3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2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0CBE-C9A7-7D4F-B0BA-AEA878684FC5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AFF9-4750-E644-B6B0-56ECE4F87D72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BCA2-CF6D-C443-AE5B-4E0D189BF19D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5AA2-4AB9-FF45-8F83-3216A8641866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10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FDCDE7-BDCB-44B2-9B96-5B39B3156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BBBB-5A85-054B-98C2-84EA033B29D5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3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E4D4-835A-1A4A-9CD9-BFC135F04BEC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2D50-3439-6C4F-B9C9-26E027FEEEDB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8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7EB9-58AF-574D-9D2D-4178B7F627F9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E553-2A02-2E46-B238-1180CA039629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EAB2-768C-4F42-99FC-BAEFB5F0241A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4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1F96-DEA6-EB4D-8D72-A96D339D4975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5E11-15FA-684A-AA4A-E337F00D3AF2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8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978AA9AE-4830-CE40-8C0B-CBC82D865BDB}" type="datetime1">
              <a:rPr lang="tr-TR" smtClean="0"/>
              <a:t>6.05.2020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  <a:latin typeface="Comic Sans MS Regular" panose="030F0702030302020204" pitchFamily="66" charset="0"/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5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Comic Sans MS Regular" panose="030F0702030302020204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Comic Sans MS Regular" panose="030F0702030302020204" pitchFamily="66" charset="0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628800"/>
            <a:ext cx="7056784" cy="1857375"/>
          </a:xfrm>
        </p:spPr>
        <p:txBody>
          <a:bodyPr/>
          <a:lstStyle/>
          <a:p>
            <a:pPr algn="r"/>
            <a:br>
              <a:rPr lang="tr-TR" sz="4000" b="1" i="1" dirty="0"/>
            </a:br>
            <a:br>
              <a:rPr lang="tr-TR" sz="4000" i="1" dirty="0"/>
            </a:br>
            <a:r>
              <a:rPr lang="tr-TR" sz="4400" b="1" i="1" dirty="0">
                <a:solidFill>
                  <a:srgbClr val="FFFF00"/>
                </a:solidFill>
                <a:latin typeface="Comic Sans MS" panose="030F0902030302020204" pitchFamily="66" charset="0"/>
                <a:cs typeface="ITF Devanagari Marathi Book" panose="02000000000000000000" pitchFamily="2" charset="0"/>
              </a:rPr>
              <a:t>3. Ders: </a:t>
            </a:r>
            <a:r>
              <a:rPr lang="tr-TR" sz="4400" b="1" i="1" dirty="0">
                <a:latin typeface="Comic Sans MS" panose="030F0902030302020204" pitchFamily="66" charset="0"/>
                <a:cs typeface="ITF Devanagari Marathi Book" panose="02000000000000000000" pitchFamily="2" charset="0"/>
              </a:rPr>
              <a:t>Kalıtım Kuralları </a:t>
            </a:r>
            <a:br>
              <a:rPr lang="tr-TR" sz="4400" b="1" i="1" dirty="0">
                <a:latin typeface="Comic Sans MS" panose="030F0902030302020204" pitchFamily="66" charset="0"/>
                <a:cs typeface="ITF Devanagari Marathi Book" panose="02000000000000000000" pitchFamily="2" charset="0"/>
              </a:rPr>
            </a:br>
            <a:r>
              <a:rPr lang="tr-TR" sz="3200" b="1" i="1" dirty="0" err="1">
                <a:latin typeface="Comic Sans MS" panose="030F0902030302020204" pitchFamily="66" charset="0"/>
                <a:cs typeface="ITF Devanagari Marathi Book" panose="02000000000000000000" pitchFamily="2" charset="0"/>
              </a:rPr>
              <a:t>Mendel</a:t>
            </a:r>
            <a:r>
              <a:rPr lang="tr-TR" sz="3200" b="1" i="1" dirty="0">
                <a:latin typeface="Comic Sans MS" panose="030F0902030302020204" pitchFamily="66" charset="0"/>
                <a:cs typeface="ITF Devanagari Marathi Book" panose="02000000000000000000" pitchFamily="2" charset="0"/>
              </a:rPr>
              <a:t> ve </a:t>
            </a:r>
            <a:r>
              <a:rPr lang="tr-TR" sz="3200" b="1" i="1" dirty="0" err="1">
                <a:latin typeface="Comic Sans MS" panose="030F0902030302020204" pitchFamily="66" charset="0"/>
                <a:cs typeface="ITF Devanagari Marathi Book" panose="02000000000000000000" pitchFamily="2" charset="0"/>
              </a:rPr>
              <a:t>Mendel</a:t>
            </a:r>
            <a:r>
              <a:rPr lang="tr-TR" sz="3200" b="1" i="1" dirty="0">
                <a:latin typeface="Comic Sans MS" panose="030F0902030302020204" pitchFamily="66" charset="0"/>
                <a:cs typeface="ITF Devanagari Marathi Book" panose="02000000000000000000" pitchFamily="2" charset="0"/>
              </a:rPr>
              <a:t> Dışı Kalıtım </a:t>
            </a:r>
            <a:endParaRPr lang="en-US" sz="3200" b="1" i="1" dirty="0">
              <a:latin typeface="Comic Sans MS" panose="030F0902030302020204" pitchFamily="66" charset="0"/>
              <a:cs typeface="ITF Devanagari Marathi Book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871692" cy="1503040"/>
          </a:xfrm>
        </p:spPr>
        <p:txBody>
          <a:bodyPr>
            <a:normAutofit fontScale="40000" lnSpcReduction="20000"/>
          </a:bodyPr>
          <a:lstStyle/>
          <a:p>
            <a:endParaRPr lang="tr-TR" sz="2000" i="1" dirty="0">
              <a:solidFill>
                <a:srgbClr val="FF0000"/>
              </a:solidFill>
            </a:endParaRPr>
          </a:p>
          <a:p>
            <a:pPr algn="r"/>
            <a:r>
              <a:rPr lang="tr-TR" sz="5900" i="1" dirty="0">
                <a:solidFill>
                  <a:srgbClr val="FFFF00"/>
                </a:solidFill>
              </a:rPr>
              <a:t>Doç. Dr. Yeşim Doğan</a:t>
            </a:r>
          </a:p>
          <a:p>
            <a:pPr algn="r"/>
            <a:r>
              <a:rPr lang="tr-TR" sz="5900" i="1" dirty="0"/>
              <a:t>Ankara Üniversitesi DTCF</a:t>
            </a:r>
          </a:p>
          <a:p>
            <a:pPr algn="r"/>
            <a:r>
              <a:rPr lang="tr-TR" sz="5900" i="1" dirty="0"/>
              <a:t>Antropoloji Bölümü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BB703-0494-2149-B12E-2267EEFE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1F67-186B-7440-8736-C23EA90A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DDFB6-B018-6E4E-8CA4-0D0703063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ctr"/>
            <a:r>
              <a:rPr lang="tr-TR" sz="2800" dirty="0"/>
              <a:t>Test çaprazlaması ne demek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FC77A-1BF5-274D-BD26-1737F3B2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0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07DE-F160-1F4E-83C3-8FAD58EC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51" y="476672"/>
            <a:ext cx="7055380" cy="1400530"/>
          </a:xfrm>
        </p:spPr>
        <p:txBody>
          <a:bodyPr/>
          <a:lstStyle/>
          <a:p>
            <a:pPr algn="r"/>
            <a:br>
              <a:rPr lang="tr-TR" sz="3200" i="1" dirty="0"/>
            </a:br>
            <a:r>
              <a:rPr lang="tr-TR" sz="3200" i="1" dirty="0" err="1"/>
              <a:t>Mendel</a:t>
            </a:r>
            <a:r>
              <a:rPr lang="tr-TR" sz="3200" i="1" dirty="0"/>
              <a:t> Yasaları Daima Geçerli mi?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07E-C8CD-3B49-A64B-585C18939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25113-E7D4-2E47-8ACB-2586A269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2FD84D53-C9A3-EA47-86DB-5FB35E758D23}"/>
              </a:ext>
            </a:extLst>
          </p:cNvPr>
          <p:cNvSpPr txBox="1"/>
          <p:nvPr/>
        </p:nvSpPr>
        <p:spPr>
          <a:xfrm>
            <a:off x="1187624" y="2052925"/>
            <a:ext cx="6768752" cy="2800767"/>
          </a:xfrm>
          <a:prstGeom prst="rect">
            <a:avLst/>
          </a:prstGeom>
          <a:effectLst>
            <a:glow rad="127000">
              <a:srgbClr val="C00000"/>
            </a:glow>
            <a:softEdge rad="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Daima bir özellik tek gen ile </a:t>
            </a:r>
            <a:r>
              <a:rPr lang="tr-TR" sz="3200" dirty="0" err="1">
                <a:latin typeface="Papyrus Regular" panose="020B0602040200020303" pitchFamily="34" charset="77"/>
              </a:rPr>
              <a:t>kalıtılmayabilir</a:t>
            </a:r>
            <a:r>
              <a:rPr lang="tr-TR" sz="3200" dirty="0">
                <a:latin typeface="Papyrus Regular" panose="020B0602040200020303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Baskın </a:t>
            </a:r>
            <a:r>
              <a:rPr lang="tr-TR" sz="3200" dirty="0" err="1">
                <a:latin typeface="Papyrus Regular" panose="020B0602040200020303" pitchFamily="34" charset="77"/>
              </a:rPr>
              <a:t>allel</a:t>
            </a:r>
            <a:r>
              <a:rPr lang="tr-TR" sz="3200" dirty="0">
                <a:latin typeface="Papyrus Regular" panose="020B0602040200020303" pitchFamily="34" charset="77"/>
              </a:rPr>
              <a:t> her zaman baskılayamaz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Genler daima bağımsız </a:t>
            </a:r>
            <a:r>
              <a:rPr lang="tr-TR" sz="3200" dirty="0" err="1">
                <a:latin typeface="Papyrus Regular" panose="020B0602040200020303" pitchFamily="34" charset="77"/>
              </a:rPr>
              <a:t>kalıtılmaz</a:t>
            </a:r>
            <a:r>
              <a:rPr lang="tr-TR" sz="3200" dirty="0">
                <a:latin typeface="Papyrus Regular" panose="020B0602040200020303" pitchFamily="34" charset="77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Bazı genler gizlenir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200" dirty="0">
                <a:latin typeface="Papyrus Regular" panose="020B0602040200020303" pitchFamily="34" charset="77"/>
              </a:rPr>
              <a:t>Bazı genler öldürücü etkiye sahiptir. </a:t>
            </a:r>
          </a:p>
          <a:p>
            <a:endParaRPr lang="tr-TR" dirty="0">
              <a:latin typeface="Papyrus Regular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89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39AD-6023-1549-986D-488AB8E7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73543"/>
            <a:ext cx="7055380" cy="1400530"/>
          </a:xfrm>
        </p:spPr>
        <p:txBody>
          <a:bodyPr/>
          <a:lstStyle/>
          <a:p>
            <a:pPr algn="r"/>
            <a:br>
              <a:rPr lang="tr-TR" sz="3200" dirty="0"/>
            </a:br>
            <a:r>
              <a:rPr lang="tr-TR" sz="3200" i="1" dirty="0"/>
              <a:t>Eksik baskınlık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4105-8D80-264E-B66D-09E4B82C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12777"/>
            <a:ext cx="6711654" cy="4835630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lvl="1"/>
            <a:r>
              <a:rPr lang="tr-TR" sz="2800" dirty="0"/>
              <a:t>Mor patlıcan  	X 	Beyaz patlıcan </a:t>
            </a:r>
          </a:p>
          <a:p>
            <a:pPr lvl="2"/>
            <a:r>
              <a:rPr lang="tr-TR" sz="2800" dirty="0"/>
              <a:t>PP			X		</a:t>
            </a:r>
            <a:r>
              <a:rPr lang="tr-TR" sz="2800" dirty="0" err="1"/>
              <a:t>pp</a:t>
            </a:r>
            <a:endParaRPr lang="tr-TR" sz="2800" dirty="0"/>
          </a:p>
          <a:p>
            <a:pPr lvl="2"/>
            <a:endParaRPr lang="tr-TR" sz="2800" dirty="0"/>
          </a:p>
          <a:p>
            <a:pPr marL="914416" lvl="2" indent="0">
              <a:buNone/>
            </a:pPr>
            <a:r>
              <a:rPr lang="tr-TR" sz="2800" dirty="0"/>
              <a:t>				</a:t>
            </a:r>
            <a:r>
              <a:rPr lang="tr-TR" sz="2800" dirty="0" err="1"/>
              <a:t>Pp</a:t>
            </a:r>
            <a:r>
              <a:rPr lang="tr-TR" sz="2800" dirty="0"/>
              <a:t> </a:t>
            </a:r>
          </a:p>
          <a:p>
            <a:endParaRPr lang="tr-TR" dirty="0"/>
          </a:p>
          <a:p>
            <a:pPr lvl="2"/>
            <a:r>
              <a:rPr lang="tr-TR" sz="2400" dirty="0" err="1"/>
              <a:t>Pp</a:t>
            </a:r>
            <a:r>
              <a:rPr lang="tr-TR" sz="2400" dirty="0"/>
              <a:t> 			X 		</a:t>
            </a:r>
            <a:r>
              <a:rPr lang="tr-TR" sz="2400" dirty="0" err="1"/>
              <a:t>Pp</a:t>
            </a:r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27143-3A7B-E342-AC01-8EF3BAD7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7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D917-4293-AD4B-9313-F1C65DA5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24120"/>
            <a:ext cx="7055380" cy="1400530"/>
          </a:xfrm>
        </p:spPr>
        <p:txBody>
          <a:bodyPr/>
          <a:lstStyle/>
          <a:p>
            <a:pPr algn="r"/>
            <a:br>
              <a:rPr lang="tr-TR" sz="3200" i="1" dirty="0"/>
            </a:br>
            <a:r>
              <a:rPr lang="tr-TR" sz="3200" i="1" dirty="0" err="1"/>
              <a:t>Kodominantlık</a:t>
            </a:r>
            <a:r>
              <a:rPr lang="tr-TR" sz="3200" i="1" dirty="0"/>
              <a:t> / Eş Baskınlık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0174-C8E6-074C-BA4F-9703742C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1530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pPr lvl="3"/>
            <a:r>
              <a:rPr lang="tr-TR" sz="2200" dirty="0"/>
              <a:t>A ve B kan grupları  (</a:t>
            </a:r>
            <a:r>
              <a:rPr lang="tr-TR" sz="2200" dirty="0" err="1"/>
              <a:t>kodominant</a:t>
            </a:r>
            <a:r>
              <a:rPr lang="tr-TR" sz="2200" dirty="0"/>
              <a:t>)</a:t>
            </a:r>
          </a:p>
          <a:p>
            <a:pPr lvl="3"/>
            <a:endParaRPr lang="tr-TR" sz="2200" dirty="0"/>
          </a:p>
          <a:p>
            <a:pPr lvl="3"/>
            <a:r>
              <a:rPr lang="tr-TR" sz="2200" dirty="0"/>
              <a:t>A ve 0 </a:t>
            </a:r>
          </a:p>
          <a:p>
            <a:pPr lvl="3"/>
            <a:r>
              <a:rPr lang="tr-TR" sz="2200" dirty="0"/>
              <a:t>B ve 0 				(dominant/resesif)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3C496-0737-1244-8DD9-DFE44FB4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4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9BEB-7F70-9D4F-818B-E8B92C91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52395"/>
            <a:ext cx="7055380" cy="1400530"/>
          </a:xfrm>
        </p:spPr>
        <p:txBody>
          <a:bodyPr/>
          <a:lstStyle/>
          <a:p>
            <a:pPr algn="r"/>
            <a:br>
              <a:rPr lang="tr-TR" sz="3200" i="1" dirty="0"/>
            </a:br>
            <a:r>
              <a:rPr lang="tr-TR" sz="3200" i="1" dirty="0"/>
              <a:t>İkiden fazla </a:t>
            </a:r>
            <a:r>
              <a:rPr lang="tr-TR" sz="3200" i="1" dirty="0" err="1"/>
              <a:t>allel</a:t>
            </a:r>
            <a:r>
              <a:rPr lang="tr-TR" sz="3200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5DD81-6095-7D42-BA36-84DFC2ACA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800" dirty="0"/>
              <a:t>Tavşan Kürk rengi </a:t>
            </a:r>
          </a:p>
          <a:p>
            <a:endParaRPr lang="tr-TR" sz="2800" dirty="0"/>
          </a:p>
          <a:p>
            <a:pPr lvl="1"/>
            <a:r>
              <a:rPr lang="tr-TR" sz="2600" dirty="0"/>
              <a:t>C</a:t>
            </a:r>
            <a:r>
              <a:rPr lang="tr-TR" sz="2600" baseline="30000" dirty="0"/>
              <a:t>+</a:t>
            </a:r>
            <a:r>
              <a:rPr lang="tr-TR" sz="2600" dirty="0"/>
              <a:t> - kahverengi  </a:t>
            </a:r>
          </a:p>
          <a:p>
            <a:pPr lvl="1"/>
            <a:r>
              <a:rPr lang="tr-TR" sz="2600" dirty="0"/>
              <a:t>C – Albino			</a:t>
            </a:r>
          </a:p>
          <a:p>
            <a:pPr lvl="1"/>
            <a:r>
              <a:rPr lang="tr-TR" sz="2600" dirty="0" err="1"/>
              <a:t>C</a:t>
            </a:r>
            <a:r>
              <a:rPr lang="tr-TR" sz="2600" baseline="30000" dirty="0" err="1"/>
              <a:t>ch</a:t>
            </a:r>
            <a:r>
              <a:rPr lang="tr-TR" sz="2600" dirty="0"/>
              <a:t> – </a:t>
            </a:r>
            <a:r>
              <a:rPr lang="tr-TR" sz="2600" dirty="0" err="1"/>
              <a:t>Chinchilla</a:t>
            </a:r>
            <a:r>
              <a:rPr lang="tr-TR" sz="2600" dirty="0"/>
              <a:t> </a:t>
            </a:r>
          </a:p>
          <a:p>
            <a:pPr lvl="1"/>
            <a:r>
              <a:rPr lang="tr-TR" sz="2600" dirty="0" err="1"/>
              <a:t>C</a:t>
            </a:r>
            <a:r>
              <a:rPr lang="tr-TR" sz="2600" baseline="30000" dirty="0" err="1"/>
              <a:t>h</a:t>
            </a:r>
            <a:r>
              <a:rPr lang="tr-TR" sz="2600" dirty="0"/>
              <a:t> – </a:t>
            </a:r>
            <a:r>
              <a:rPr lang="tr-TR" sz="2600" dirty="0" err="1"/>
              <a:t>himalayan</a:t>
            </a:r>
            <a:r>
              <a:rPr lang="tr-TR" sz="2600" dirty="0"/>
              <a:t>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49C7-60FE-9545-BF17-9F59932E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9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8C9F-1BBB-C847-AE0D-7ADD408E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64" y="476672"/>
            <a:ext cx="7055380" cy="1400530"/>
          </a:xfrm>
        </p:spPr>
        <p:txBody>
          <a:bodyPr/>
          <a:lstStyle/>
          <a:p>
            <a:pPr algn="r"/>
            <a:br>
              <a:rPr lang="tr-TR" sz="3200" i="1" dirty="0"/>
            </a:br>
            <a:r>
              <a:rPr lang="tr-TR" sz="3200" i="1" dirty="0"/>
              <a:t>Bir gen birden fazla </a:t>
            </a:r>
            <a:r>
              <a:rPr lang="tr-TR" sz="3200" i="1" dirty="0" err="1"/>
              <a:t>fenotip</a:t>
            </a:r>
            <a:r>
              <a:rPr lang="tr-TR" sz="3200" i="1" dirty="0"/>
              <a:t> / </a:t>
            </a:r>
            <a:r>
              <a:rPr lang="tr-TR" sz="3200" i="1" dirty="0" err="1"/>
              <a:t>Pleiotropi</a:t>
            </a:r>
            <a:r>
              <a:rPr lang="tr-TR" sz="3200" i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12747-FD39-8847-B408-06FCE567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FB03E-1142-6F4D-9990-930342FF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9883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39D4-596E-2F4D-96B1-E078BA0A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57" y="476672"/>
            <a:ext cx="7055380" cy="1400530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/>
              <a:t>Ölümcül </a:t>
            </a:r>
            <a:r>
              <a:rPr lang="tr-TR" sz="3200" i="1" dirty="0" err="1"/>
              <a:t>Allel</a:t>
            </a:r>
            <a:endParaRPr lang="tr-TR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B3D7-5D1C-144E-875F-AD9F8BAC1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Ölümcül </a:t>
            </a:r>
            <a:r>
              <a:rPr lang="tr-TR" dirty="0" err="1"/>
              <a:t>allel</a:t>
            </a:r>
            <a:r>
              <a:rPr lang="tr-TR" dirty="0"/>
              <a:t> </a:t>
            </a:r>
            <a:r>
              <a:rPr lang="tr-TR" dirty="0" err="1"/>
              <a:t>homozigot</a:t>
            </a:r>
            <a:r>
              <a:rPr lang="tr-TR" dirty="0"/>
              <a:t> ise zigot aşamasında ölüm </a:t>
            </a:r>
          </a:p>
          <a:p>
            <a:endParaRPr lang="tr-TR" dirty="0"/>
          </a:p>
          <a:p>
            <a:r>
              <a:rPr lang="tr-TR" dirty="0"/>
              <a:t>Oran 2:1 ( </a:t>
            </a:r>
            <a:r>
              <a:rPr lang="tr-TR" dirty="0" err="1"/>
              <a:t>heterozigot</a:t>
            </a:r>
            <a:r>
              <a:rPr lang="tr-TR" dirty="0"/>
              <a:t> : </a:t>
            </a:r>
            <a:r>
              <a:rPr lang="tr-TR" dirty="0" err="1"/>
              <a:t>homozigot</a:t>
            </a:r>
            <a:r>
              <a:rPr lang="tr-TR" dirty="0"/>
              <a:t> </a:t>
            </a:r>
            <a:r>
              <a:rPr lang="tr-TR" dirty="0" err="1"/>
              <a:t>non</a:t>
            </a:r>
            <a:r>
              <a:rPr lang="tr-TR" dirty="0"/>
              <a:t> </a:t>
            </a:r>
            <a:r>
              <a:rPr lang="tr-TR" dirty="0" err="1"/>
              <a:t>lethal</a:t>
            </a:r>
            <a:r>
              <a:rPr lang="tr-TR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DFF0-A52F-FE4B-8533-AF26385C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8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01E8-634E-FF4C-B2D6-5AF87313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1824154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/>
              <a:t>Daha da karmaşık Durumlar</a:t>
            </a:r>
            <a:br>
              <a:rPr lang="tr-TR" sz="3200" i="1" dirty="0"/>
            </a:br>
            <a:r>
              <a:rPr lang="tr-TR" sz="3200" i="1" dirty="0"/>
              <a:t>Birden fazla gen devreye giriyorsa: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515D-E1EF-824F-BC1E-846CB345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2"/>
            <a:ext cx="6711654" cy="4195481"/>
          </a:xfrm>
        </p:spPr>
        <p:txBody>
          <a:bodyPr/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Genler etkileşebilir</a:t>
            </a:r>
          </a:p>
          <a:p>
            <a:r>
              <a:rPr lang="tr-TR" sz="2400" dirty="0"/>
              <a:t>Genler saklanabilir </a:t>
            </a:r>
          </a:p>
          <a:p>
            <a:r>
              <a:rPr lang="tr-TR" sz="2400" dirty="0"/>
              <a:t>Genler birbirine bağlı olabilir </a:t>
            </a:r>
          </a:p>
          <a:p>
            <a:endParaRPr lang="tr-TR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4DAD7-2327-484D-9AAF-51A3EBD9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7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518C-3D70-AD40-9C07-D3DD3615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64" y="548680"/>
            <a:ext cx="7055380" cy="1400530"/>
          </a:xfrm>
        </p:spPr>
        <p:txBody>
          <a:bodyPr/>
          <a:lstStyle/>
          <a:p>
            <a:pPr algn="r"/>
            <a:br>
              <a:rPr lang="tr-TR" sz="3200" i="1" dirty="0"/>
            </a:br>
            <a:r>
              <a:rPr lang="tr-TR" sz="3200" i="1" dirty="0" err="1"/>
              <a:t>Epistaz</a:t>
            </a:r>
            <a:r>
              <a:rPr lang="tr-TR" sz="3200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BECE7-D78C-9A46-B2D3-E3D619A0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3600" dirty="0"/>
              <a:t>Bombay </a:t>
            </a:r>
            <a:r>
              <a:rPr lang="tr-TR" sz="3600" dirty="0" err="1"/>
              <a:t>fenotipi</a:t>
            </a:r>
            <a:r>
              <a:rPr lang="tr-TR" sz="3600" dirty="0"/>
              <a:t> ?? </a:t>
            </a:r>
          </a:p>
          <a:p>
            <a:endParaRPr lang="tr-TR" sz="3600" dirty="0"/>
          </a:p>
          <a:p>
            <a:r>
              <a:rPr lang="tr-TR" sz="3600" dirty="0"/>
              <a:t>Babalık testlerinde sorun..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3B5F1-7014-8542-A375-12C656C6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4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8509-1BC3-1C47-B2DC-98528F96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64" y="560204"/>
            <a:ext cx="7055380" cy="1400530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/>
              <a:t>Bağlantılı genler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B7D6-243A-674E-A088-7BE2BC22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78" y="1898704"/>
            <a:ext cx="671165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1321D-1BA3-B14A-95FD-FD0505F2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4E2B3-345F-0749-8703-3808F62F615B}"/>
              </a:ext>
            </a:extLst>
          </p:cNvPr>
          <p:cNvGrpSpPr/>
          <p:nvPr/>
        </p:nvGrpSpPr>
        <p:grpSpPr>
          <a:xfrm>
            <a:off x="1389796" y="2361533"/>
            <a:ext cx="2704116" cy="3154838"/>
            <a:chOff x="2540" y="3175"/>
            <a:chExt cx="1086241" cy="17011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72D2CD-492B-7044-B3BC-CEB5E9261F0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4571" y="3175"/>
              <a:ext cx="664210" cy="1701165"/>
              <a:chOff x="3132" y="-1320"/>
              <a:chExt cx="1046" cy="2679"/>
            </a:xfrm>
          </p:grpSpPr>
          <p:sp>
            <p:nvSpPr>
              <p:cNvPr id="11" name="AutoShape 8609">
                <a:extLst>
                  <a:ext uri="{FF2B5EF4-FFF2-40B4-BE49-F238E27FC236}">
                    <a16:creationId xmlns:a16="http://schemas.microsoft.com/office/drawing/2014/main" id="{04DB74A9-24E8-BE4C-8E55-F8849D7FCC6E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3132" y="-1320"/>
                <a:ext cx="205" cy="2679"/>
              </a:xfrm>
              <a:custGeom>
                <a:avLst/>
                <a:gdLst>
                  <a:gd name="T0" fmla="+- 0 3337 3133"/>
                  <a:gd name="T1" fmla="*/ T0 w 205"/>
                  <a:gd name="T2" fmla="+- 0 -175 -1320"/>
                  <a:gd name="T3" fmla="*/ -175 h 2679"/>
                  <a:gd name="T4" fmla="+- 0 3329 3133"/>
                  <a:gd name="T5" fmla="*/ T4 w 205"/>
                  <a:gd name="T6" fmla="+- 0 -239 -1320"/>
                  <a:gd name="T7" fmla="*/ -239 h 2679"/>
                  <a:gd name="T8" fmla="+- 0 3307 3133"/>
                  <a:gd name="T9" fmla="*/ T8 w 205"/>
                  <a:gd name="T10" fmla="+- 0 -292 -1320"/>
                  <a:gd name="T11" fmla="*/ -292 h 2679"/>
                  <a:gd name="T12" fmla="+- 0 3275 3133"/>
                  <a:gd name="T13" fmla="*/ T12 w 205"/>
                  <a:gd name="T14" fmla="+- 0 -327 -1320"/>
                  <a:gd name="T15" fmla="*/ -327 h 2679"/>
                  <a:gd name="T16" fmla="+- 0 3235 3133"/>
                  <a:gd name="T17" fmla="*/ T16 w 205"/>
                  <a:gd name="T18" fmla="+- 0 -340 -1320"/>
                  <a:gd name="T19" fmla="*/ -340 h 2679"/>
                  <a:gd name="T20" fmla="+- 0 3195 3133"/>
                  <a:gd name="T21" fmla="*/ T20 w 205"/>
                  <a:gd name="T22" fmla="+- 0 -327 -1320"/>
                  <a:gd name="T23" fmla="*/ -327 h 2679"/>
                  <a:gd name="T24" fmla="+- 0 3163 3133"/>
                  <a:gd name="T25" fmla="*/ T24 w 205"/>
                  <a:gd name="T26" fmla="+- 0 -292 -1320"/>
                  <a:gd name="T27" fmla="*/ -292 h 2679"/>
                  <a:gd name="T28" fmla="+- 0 3141 3133"/>
                  <a:gd name="T29" fmla="*/ T28 w 205"/>
                  <a:gd name="T30" fmla="+- 0 -239 -1320"/>
                  <a:gd name="T31" fmla="*/ -239 h 2679"/>
                  <a:gd name="T32" fmla="+- 0 3133 3133"/>
                  <a:gd name="T33" fmla="*/ T32 w 205"/>
                  <a:gd name="T34" fmla="+- 0 -175 -1320"/>
                  <a:gd name="T35" fmla="*/ -175 h 2679"/>
                  <a:gd name="T36" fmla="+- 0 3133 3133"/>
                  <a:gd name="T37" fmla="*/ T36 w 205"/>
                  <a:gd name="T38" fmla="+- 0 1194 -1320"/>
                  <a:gd name="T39" fmla="*/ 1194 h 2679"/>
                  <a:gd name="T40" fmla="+- 0 3141 3133"/>
                  <a:gd name="T41" fmla="*/ T40 w 205"/>
                  <a:gd name="T42" fmla="+- 0 1258 -1320"/>
                  <a:gd name="T43" fmla="*/ 1258 h 2679"/>
                  <a:gd name="T44" fmla="+- 0 3163 3133"/>
                  <a:gd name="T45" fmla="*/ T44 w 205"/>
                  <a:gd name="T46" fmla="+- 0 1311 -1320"/>
                  <a:gd name="T47" fmla="*/ 1311 h 2679"/>
                  <a:gd name="T48" fmla="+- 0 3195 3133"/>
                  <a:gd name="T49" fmla="*/ T48 w 205"/>
                  <a:gd name="T50" fmla="+- 0 1346 -1320"/>
                  <a:gd name="T51" fmla="*/ 1346 h 2679"/>
                  <a:gd name="T52" fmla="+- 0 3235 3133"/>
                  <a:gd name="T53" fmla="*/ T52 w 205"/>
                  <a:gd name="T54" fmla="+- 0 1359 -1320"/>
                  <a:gd name="T55" fmla="*/ 1359 h 2679"/>
                  <a:gd name="T56" fmla="+- 0 3275 3133"/>
                  <a:gd name="T57" fmla="*/ T56 w 205"/>
                  <a:gd name="T58" fmla="+- 0 1346 -1320"/>
                  <a:gd name="T59" fmla="*/ 1346 h 2679"/>
                  <a:gd name="T60" fmla="+- 0 3307 3133"/>
                  <a:gd name="T61" fmla="*/ T60 w 205"/>
                  <a:gd name="T62" fmla="+- 0 1311 -1320"/>
                  <a:gd name="T63" fmla="*/ 1311 h 2679"/>
                  <a:gd name="T64" fmla="+- 0 3329 3133"/>
                  <a:gd name="T65" fmla="*/ T64 w 205"/>
                  <a:gd name="T66" fmla="+- 0 1258 -1320"/>
                  <a:gd name="T67" fmla="*/ 1258 h 2679"/>
                  <a:gd name="T68" fmla="+- 0 3337 3133"/>
                  <a:gd name="T69" fmla="*/ T68 w 205"/>
                  <a:gd name="T70" fmla="+- 0 1194 -1320"/>
                  <a:gd name="T71" fmla="*/ 1194 h 2679"/>
                  <a:gd name="T72" fmla="+- 0 3337 3133"/>
                  <a:gd name="T73" fmla="*/ T72 w 205"/>
                  <a:gd name="T74" fmla="+- 0 -175 -1320"/>
                  <a:gd name="T75" fmla="*/ -175 h 2679"/>
                  <a:gd name="T76" fmla="+- 0 3337 3133"/>
                  <a:gd name="T77" fmla="*/ T76 w 205"/>
                  <a:gd name="T78" fmla="+- 0 -1154 -1320"/>
                  <a:gd name="T79" fmla="*/ -1154 h 2679"/>
                  <a:gd name="T80" fmla="+- 0 3329 3133"/>
                  <a:gd name="T81" fmla="*/ T80 w 205"/>
                  <a:gd name="T82" fmla="+- 0 -1219 -1320"/>
                  <a:gd name="T83" fmla="*/ -1219 h 2679"/>
                  <a:gd name="T84" fmla="+- 0 3307 3133"/>
                  <a:gd name="T85" fmla="*/ T84 w 205"/>
                  <a:gd name="T86" fmla="+- 0 -1271 -1320"/>
                  <a:gd name="T87" fmla="*/ -1271 h 2679"/>
                  <a:gd name="T88" fmla="+- 0 3275 3133"/>
                  <a:gd name="T89" fmla="*/ T88 w 205"/>
                  <a:gd name="T90" fmla="+- 0 -1307 -1320"/>
                  <a:gd name="T91" fmla="*/ -1307 h 2679"/>
                  <a:gd name="T92" fmla="+- 0 3235 3133"/>
                  <a:gd name="T93" fmla="*/ T92 w 205"/>
                  <a:gd name="T94" fmla="+- 0 -1320 -1320"/>
                  <a:gd name="T95" fmla="*/ -1320 h 2679"/>
                  <a:gd name="T96" fmla="+- 0 3195 3133"/>
                  <a:gd name="T97" fmla="*/ T96 w 205"/>
                  <a:gd name="T98" fmla="+- 0 -1307 -1320"/>
                  <a:gd name="T99" fmla="*/ -1307 h 2679"/>
                  <a:gd name="T100" fmla="+- 0 3163 3133"/>
                  <a:gd name="T101" fmla="*/ T100 w 205"/>
                  <a:gd name="T102" fmla="+- 0 -1271 -1320"/>
                  <a:gd name="T103" fmla="*/ -1271 h 2679"/>
                  <a:gd name="T104" fmla="+- 0 3141 3133"/>
                  <a:gd name="T105" fmla="*/ T104 w 205"/>
                  <a:gd name="T106" fmla="+- 0 -1219 -1320"/>
                  <a:gd name="T107" fmla="*/ -1219 h 2679"/>
                  <a:gd name="T108" fmla="+- 0 3133 3133"/>
                  <a:gd name="T109" fmla="*/ T108 w 205"/>
                  <a:gd name="T110" fmla="+- 0 -1154 -1320"/>
                  <a:gd name="T111" fmla="*/ -1154 h 2679"/>
                  <a:gd name="T112" fmla="+- 0 3133 3133"/>
                  <a:gd name="T113" fmla="*/ T112 w 205"/>
                  <a:gd name="T114" fmla="+- 0 -506 -1320"/>
                  <a:gd name="T115" fmla="*/ -506 h 2679"/>
                  <a:gd name="T116" fmla="+- 0 3141 3133"/>
                  <a:gd name="T117" fmla="*/ T116 w 205"/>
                  <a:gd name="T118" fmla="+- 0 -441 -1320"/>
                  <a:gd name="T119" fmla="*/ -441 h 2679"/>
                  <a:gd name="T120" fmla="+- 0 3163 3133"/>
                  <a:gd name="T121" fmla="*/ T120 w 205"/>
                  <a:gd name="T122" fmla="+- 0 -389 -1320"/>
                  <a:gd name="T123" fmla="*/ -389 h 2679"/>
                  <a:gd name="T124" fmla="+- 0 3195 3133"/>
                  <a:gd name="T125" fmla="*/ T124 w 205"/>
                  <a:gd name="T126" fmla="+- 0 -353 -1320"/>
                  <a:gd name="T127" fmla="*/ -353 h 2679"/>
                  <a:gd name="T128" fmla="+- 0 3235 3133"/>
                  <a:gd name="T129" fmla="*/ T128 w 205"/>
                  <a:gd name="T130" fmla="+- 0 -340 -1320"/>
                  <a:gd name="T131" fmla="*/ -340 h 2679"/>
                  <a:gd name="T132" fmla="+- 0 3275 3133"/>
                  <a:gd name="T133" fmla="*/ T132 w 205"/>
                  <a:gd name="T134" fmla="+- 0 -353 -1320"/>
                  <a:gd name="T135" fmla="*/ -353 h 2679"/>
                  <a:gd name="T136" fmla="+- 0 3307 3133"/>
                  <a:gd name="T137" fmla="*/ T136 w 205"/>
                  <a:gd name="T138" fmla="+- 0 -389 -1320"/>
                  <a:gd name="T139" fmla="*/ -389 h 2679"/>
                  <a:gd name="T140" fmla="+- 0 3329 3133"/>
                  <a:gd name="T141" fmla="*/ T140 w 205"/>
                  <a:gd name="T142" fmla="+- 0 -441 -1320"/>
                  <a:gd name="T143" fmla="*/ -441 h 2679"/>
                  <a:gd name="T144" fmla="+- 0 3337 3133"/>
                  <a:gd name="T145" fmla="*/ T144 w 205"/>
                  <a:gd name="T146" fmla="+- 0 -506 -1320"/>
                  <a:gd name="T147" fmla="*/ -506 h 2679"/>
                  <a:gd name="T148" fmla="+- 0 3337 3133"/>
                  <a:gd name="T149" fmla="*/ T148 w 205"/>
                  <a:gd name="T150" fmla="+- 0 -1154 -1320"/>
                  <a:gd name="T151" fmla="*/ -1154 h 2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205" h="2679">
                    <a:moveTo>
                      <a:pt x="204" y="1145"/>
                    </a:moveTo>
                    <a:lnTo>
                      <a:pt x="196" y="1081"/>
                    </a:lnTo>
                    <a:lnTo>
                      <a:pt x="174" y="1028"/>
                    </a:lnTo>
                    <a:lnTo>
                      <a:pt x="142" y="993"/>
                    </a:lnTo>
                    <a:lnTo>
                      <a:pt x="102" y="980"/>
                    </a:lnTo>
                    <a:lnTo>
                      <a:pt x="62" y="993"/>
                    </a:lnTo>
                    <a:lnTo>
                      <a:pt x="30" y="1028"/>
                    </a:lnTo>
                    <a:lnTo>
                      <a:pt x="8" y="1081"/>
                    </a:lnTo>
                    <a:lnTo>
                      <a:pt x="0" y="1145"/>
                    </a:lnTo>
                    <a:lnTo>
                      <a:pt x="0" y="2514"/>
                    </a:lnTo>
                    <a:lnTo>
                      <a:pt x="8" y="2578"/>
                    </a:lnTo>
                    <a:lnTo>
                      <a:pt x="30" y="2631"/>
                    </a:lnTo>
                    <a:lnTo>
                      <a:pt x="62" y="2666"/>
                    </a:lnTo>
                    <a:lnTo>
                      <a:pt x="102" y="2679"/>
                    </a:lnTo>
                    <a:lnTo>
                      <a:pt x="142" y="2666"/>
                    </a:lnTo>
                    <a:lnTo>
                      <a:pt x="174" y="2631"/>
                    </a:lnTo>
                    <a:lnTo>
                      <a:pt x="196" y="2578"/>
                    </a:lnTo>
                    <a:lnTo>
                      <a:pt x="204" y="2514"/>
                    </a:lnTo>
                    <a:lnTo>
                      <a:pt x="204" y="1145"/>
                    </a:lnTo>
                    <a:moveTo>
                      <a:pt x="204" y="166"/>
                    </a:moveTo>
                    <a:lnTo>
                      <a:pt x="196" y="101"/>
                    </a:lnTo>
                    <a:lnTo>
                      <a:pt x="174" y="49"/>
                    </a:lnTo>
                    <a:lnTo>
                      <a:pt x="142" y="13"/>
                    </a:lnTo>
                    <a:lnTo>
                      <a:pt x="102" y="0"/>
                    </a:lnTo>
                    <a:lnTo>
                      <a:pt x="62" y="13"/>
                    </a:lnTo>
                    <a:lnTo>
                      <a:pt x="30" y="49"/>
                    </a:lnTo>
                    <a:lnTo>
                      <a:pt x="8" y="101"/>
                    </a:lnTo>
                    <a:lnTo>
                      <a:pt x="0" y="166"/>
                    </a:lnTo>
                    <a:lnTo>
                      <a:pt x="0" y="814"/>
                    </a:lnTo>
                    <a:lnTo>
                      <a:pt x="8" y="879"/>
                    </a:lnTo>
                    <a:lnTo>
                      <a:pt x="30" y="931"/>
                    </a:lnTo>
                    <a:lnTo>
                      <a:pt x="62" y="967"/>
                    </a:lnTo>
                    <a:lnTo>
                      <a:pt x="102" y="980"/>
                    </a:lnTo>
                    <a:lnTo>
                      <a:pt x="142" y="967"/>
                    </a:lnTo>
                    <a:lnTo>
                      <a:pt x="174" y="931"/>
                    </a:lnTo>
                    <a:lnTo>
                      <a:pt x="196" y="879"/>
                    </a:lnTo>
                    <a:lnTo>
                      <a:pt x="204" y="814"/>
                    </a:lnTo>
                    <a:lnTo>
                      <a:pt x="204" y="166"/>
                    </a:ln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AutoShape 8610">
                <a:extLst>
                  <a:ext uri="{FF2B5EF4-FFF2-40B4-BE49-F238E27FC236}">
                    <a16:creationId xmlns:a16="http://schemas.microsoft.com/office/drawing/2014/main" id="{401A6AA8-3582-1342-9F99-5BBEF05F8758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3132" y="-1320"/>
                <a:ext cx="1046" cy="2679"/>
              </a:xfrm>
              <a:custGeom>
                <a:avLst/>
                <a:gdLst>
                  <a:gd name="T0" fmla="+- 0 3337 3133"/>
                  <a:gd name="T1" fmla="*/ T0 w 1046"/>
                  <a:gd name="T2" fmla="+- 0 1194 -1320"/>
                  <a:gd name="T3" fmla="*/ 1194 h 2679"/>
                  <a:gd name="T4" fmla="+- 0 3337 3133"/>
                  <a:gd name="T5" fmla="*/ T4 w 1046"/>
                  <a:gd name="T6" fmla="+- 0 -175 -1320"/>
                  <a:gd name="T7" fmla="*/ -175 h 2679"/>
                  <a:gd name="T8" fmla="+- 0 3329 3133"/>
                  <a:gd name="T9" fmla="*/ T8 w 1046"/>
                  <a:gd name="T10" fmla="+- 0 -239 -1320"/>
                  <a:gd name="T11" fmla="*/ -239 h 2679"/>
                  <a:gd name="T12" fmla="+- 0 3307 3133"/>
                  <a:gd name="T13" fmla="*/ T12 w 1046"/>
                  <a:gd name="T14" fmla="+- 0 -292 -1320"/>
                  <a:gd name="T15" fmla="*/ -292 h 2679"/>
                  <a:gd name="T16" fmla="+- 0 3275 3133"/>
                  <a:gd name="T17" fmla="*/ T16 w 1046"/>
                  <a:gd name="T18" fmla="+- 0 -327 -1320"/>
                  <a:gd name="T19" fmla="*/ -327 h 2679"/>
                  <a:gd name="T20" fmla="+- 0 3235 3133"/>
                  <a:gd name="T21" fmla="*/ T20 w 1046"/>
                  <a:gd name="T22" fmla="+- 0 -340 -1320"/>
                  <a:gd name="T23" fmla="*/ -340 h 2679"/>
                  <a:gd name="T24" fmla="+- 0 3195 3133"/>
                  <a:gd name="T25" fmla="*/ T24 w 1046"/>
                  <a:gd name="T26" fmla="+- 0 -327 -1320"/>
                  <a:gd name="T27" fmla="*/ -327 h 2679"/>
                  <a:gd name="T28" fmla="+- 0 3163 3133"/>
                  <a:gd name="T29" fmla="*/ T28 w 1046"/>
                  <a:gd name="T30" fmla="+- 0 -292 -1320"/>
                  <a:gd name="T31" fmla="*/ -292 h 2679"/>
                  <a:gd name="T32" fmla="+- 0 3141 3133"/>
                  <a:gd name="T33" fmla="*/ T32 w 1046"/>
                  <a:gd name="T34" fmla="+- 0 -239 -1320"/>
                  <a:gd name="T35" fmla="*/ -239 h 2679"/>
                  <a:gd name="T36" fmla="+- 0 3133 3133"/>
                  <a:gd name="T37" fmla="*/ T36 w 1046"/>
                  <a:gd name="T38" fmla="+- 0 -175 -1320"/>
                  <a:gd name="T39" fmla="*/ -175 h 2679"/>
                  <a:gd name="T40" fmla="+- 0 3133 3133"/>
                  <a:gd name="T41" fmla="*/ T40 w 1046"/>
                  <a:gd name="T42" fmla="+- 0 1194 -1320"/>
                  <a:gd name="T43" fmla="*/ 1194 h 2679"/>
                  <a:gd name="T44" fmla="+- 0 3141 3133"/>
                  <a:gd name="T45" fmla="*/ T44 w 1046"/>
                  <a:gd name="T46" fmla="+- 0 1258 -1320"/>
                  <a:gd name="T47" fmla="*/ 1258 h 2679"/>
                  <a:gd name="T48" fmla="+- 0 3163 3133"/>
                  <a:gd name="T49" fmla="*/ T48 w 1046"/>
                  <a:gd name="T50" fmla="+- 0 1311 -1320"/>
                  <a:gd name="T51" fmla="*/ 1311 h 2679"/>
                  <a:gd name="T52" fmla="+- 0 3195 3133"/>
                  <a:gd name="T53" fmla="*/ T52 w 1046"/>
                  <a:gd name="T54" fmla="+- 0 1346 -1320"/>
                  <a:gd name="T55" fmla="*/ 1346 h 2679"/>
                  <a:gd name="T56" fmla="+- 0 3235 3133"/>
                  <a:gd name="T57" fmla="*/ T56 w 1046"/>
                  <a:gd name="T58" fmla="+- 0 1359 -1320"/>
                  <a:gd name="T59" fmla="*/ 1359 h 2679"/>
                  <a:gd name="T60" fmla="+- 0 3275 3133"/>
                  <a:gd name="T61" fmla="*/ T60 w 1046"/>
                  <a:gd name="T62" fmla="+- 0 1346 -1320"/>
                  <a:gd name="T63" fmla="*/ 1346 h 2679"/>
                  <a:gd name="T64" fmla="+- 0 3307 3133"/>
                  <a:gd name="T65" fmla="*/ T64 w 1046"/>
                  <a:gd name="T66" fmla="+- 0 1311 -1320"/>
                  <a:gd name="T67" fmla="*/ 1311 h 2679"/>
                  <a:gd name="T68" fmla="+- 0 3329 3133"/>
                  <a:gd name="T69" fmla="*/ T68 w 1046"/>
                  <a:gd name="T70" fmla="+- 0 1258 -1320"/>
                  <a:gd name="T71" fmla="*/ 1258 h 2679"/>
                  <a:gd name="T72" fmla="+- 0 3337 3133"/>
                  <a:gd name="T73" fmla="*/ T72 w 1046"/>
                  <a:gd name="T74" fmla="+- 0 1194 -1320"/>
                  <a:gd name="T75" fmla="*/ 1194 h 2679"/>
                  <a:gd name="T76" fmla="+- 0 3337 3133"/>
                  <a:gd name="T77" fmla="*/ T76 w 1046"/>
                  <a:gd name="T78" fmla="+- 0 -506 -1320"/>
                  <a:gd name="T79" fmla="*/ -506 h 2679"/>
                  <a:gd name="T80" fmla="+- 0 3337 3133"/>
                  <a:gd name="T81" fmla="*/ T80 w 1046"/>
                  <a:gd name="T82" fmla="+- 0 -1154 -1320"/>
                  <a:gd name="T83" fmla="*/ -1154 h 2679"/>
                  <a:gd name="T84" fmla="+- 0 3329 3133"/>
                  <a:gd name="T85" fmla="*/ T84 w 1046"/>
                  <a:gd name="T86" fmla="+- 0 -1219 -1320"/>
                  <a:gd name="T87" fmla="*/ -1219 h 2679"/>
                  <a:gd name="T88" fmla="+- 0 3307 3133"/>
                  <a:gd name="T89" fmla="*/ T88 w 1046"/>
                  <a:gd name="T90" fmla="+- 0 -1271 -1320"/>
                  <a:gd name="T91" fmla="*/ -1271 h 2679"/>
                  <a:gd name="T92" fmla="+- 0 3275 3133"/>
                  <a:gd name="T93" fmla="*/ T92 w 1046"/>
                  <a:gd name="T94" fmla="+- 0 -1307 -1320"/>
                  <a:gd name="T95" fmla="*/ -1307 h 2679"/>
                  <a:gd name="T96" fmla="+- 0 3235 3133"/>
                  <a:gd name="T97" fmla="*/ T96 w 1046"/>
                  <a:gd name="T98" fmla="+- 0 -1320 -1320"/>
                  <a:gd name="T99" fmla="*/ -1320 h 2679"/>
                  <a:gd name="T100" fmla="+- 0 3195 3133"/>
                  <a:gd name="T101" fmla="*/ T100 w 1046"/>
                  <a:gd name="T102" fmla="+- 0 -1307 -1320"/>
                  <a:gd name="T103" fmla="*/ -1307 h 2679"/>
                  <a:gd name="T104" fmla="+- 0 3163 3133"/>
                  <a:gd name="T105" fmla="*/ T104 w 1046"/>
                  <a:gd name="T106" fmla="+- 0 -1271 -1320"/>
                  <a:gd name="T107" fmla="*/ -1271 h 2679"/>
                  <a:gd name="T108" fmla="+- 0 3141 3133"/>
                  <a:gd name="T109" fmla="*/ T108 w 1046"/>
                  <a:gd name="T110" fmla="+- 0 -1219 -1320"/>
                  <a:gd name="T111" fmla="*/ -1219 h 2679"/>
                  <a:gd name="T112" fmla="+- 0 3133 3133"/>
                  <a:gd name="T113" fmla="*/ T112 w 1046"/>
                  <a:gd name="T114" fmla="+- 0 -1154 -1320"/>
                  <a:gd name="T115" fmla="*/ -1154 h 2679"/>
                  <a:gd name="T116" fmla="+- 0 3133 3133"/>
                  <a:gd name="T117" fmla="*/ T116 w 1046"/>
                  <a:gd name="T118" fmla="+- 0 -506 -1320"/>
                  <a:gd name="T119" fmla="*/ -506 h 2679"/>
                  <a:gd name="T120" fmla="+- 0 3141 3133"/>
                  <a:gd name="T121" fmla="*/ T120 w 1046"/>
                  <a:gd name="T122" fmla="+- 0 -441 -1320"/>
                  <a:gd name="T123" fmla="*/ -441 h 2679"/>
                  <a:gd name="T124" fmla="+- 0 3163 3133"/>
                  <a:gd name="T125" fmla="*/ T124 w 1046"/>
                  <a:gd name="T126" fmla="+- 0 -389 -1320"/>
                  <a:gd name="T127" fmla="*/ -389 h 2679"/>
                  <a:gd name="T128" fmla="+- 0 3195 3133"/>
                  <a:gd name="T129" fmla="*/ T128 w 1046"/>
                  <a:gd name="T130" fmla="+- 0 -353 -1320"/>
                  <a:gd name="T131" fmla="*/ -353 h 2679"/>
                  <a:gd name="T132" fmla="+- 0 3235 3133"/>
                  <a:gd name="T133" fmla="*/ T132 w 1046"/>
                  <a:gd name="T134" fmla="+- 0 -340 -1320"/>
                  <a:gd name="T135" fmla="*/ -340 h 2679"/>
                  <a:gd name="T136" fmla="+- 0 3275 3133"/>
                  <a:gd name="T137" fmla="*/ T136 w 1046"/>
                  <a:gd name="T138" fmla="+- 0 -353 -1320"/>
                  <a:gd name="T139" fmla="*/ -353 h 2679"/>
                  <a:gd name="T140" fmla="+- 0 3307 3133"/>
                  <a:gd name="T141" fmla="*/ T140 w 1046"/>
                  <a:gd name="T142" fmla="+- 0 -389 -1320"/>
                  <a:gd name="T143" fmla="*/ -389 h 2679"/>
                  <a:gd name="T144" fmla="+- 0 3329 3133"/>
                  <a:gd name="T145" fmla="*/ T144 w 1046"/>
                  <a:gd name="T146" fmla="+- 0 -441 -1320"/>
                  <a:gd name="T147" fmla="*/ -441 h 2679"/>
                  <a:gd name="T148" fmla="+- 0 3337 3133"/>
                  <a:gd name="T149" fmla="*/ T148 w 1046"/>
                  <a:gd name="T150" fmla="+- 0 -506 -1320"/>
                  <a:gd name="T151" fmla="*/ -506 h 2679"/>
                  <a:gd name="T152" fmla="+- 0 3383 3133"/>
                  <a:gd name="T153" fmla="*/ T152 w 1046"/>
                  <a:gd name="T154" fmla="+- 0 -62 -1320"/>
                  <a:gd name="T155" fmla="*/ -62 h 2679"/>
                  <a:gd name="T156" fmla="+- 0 3595 3133"/>
                  <a:gd name="T157" fmla="*/ T156 w 1046"/>
                  <a:gd name="T158" fmla="+- 0 90 -1320"/>
                  <a:gd name="T159" fmla="*/ 90 h 2679"/>
                  <a:gd name="T160" fmla="+- 0 3383 3133"/>
                  <a:gd name="T161" fmla="*/ T160 w 1046"/>
                  <a:gd name="T162" fmla="+- 0 242 -1320"/>
                  <a:gd name="T163" fmla="*/ 242 h 2679"/>
                  <a:gd name="T164" fmla="+- 0 3595 3133"/>
                  <a:gd name="T165" fmla="*/ T164 w 1046"/>
                  <a:gd name="T166" fmla="+- 0 90 -1320"/>
                  <a:gd name="T167" fmla="*/ 90 h 2679"/>
                  <a:gd name="T168" fmla="+- 0 4178 3133"/>
                  <a:gd name="T169" fmla="*/ T168 w 1046"/>
                  <a:gd name="T170" fmla="+- 0 90 -1320"/>
                  <a:gd name="T171" fmla="*/ 90 h 2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1046" h="2679">
                    <a:moveTo>
                      <a:pt x="204" y="2514"/>
                    </a:moveTo>
                    <a:lnTo>
                      <a:pt x="204" y="1145"/>
                    </a:lnTo>
                    <a:lnTo>
                      <a:pt x="196" y="1081"/>
                    </a:lnTo>
                    <a:lnTo>
                      <a:pt x="174" y="1028"/>
                    </a:lnTo>
                    <a:lnTo>
                      <a:pt x="142" y="993"/>
                    </a:lnTo>
                    <a:lnTo>
                      <a:pt x="102" y="980"/>
                    </a:lnTo>
                    <a:lnTo>
                      <a:pt x="62" y="993"/>
                    </a:lnTo>
                    <a:lnTo>
                      <a:pt x="30" y="1028"/>
                    </a:lnTo>
                    <a:lnTo>
                      <a:pt x="8" y="1081"/>
                    </a:lnTo>
                    <a:lnTo>
                      <a:pt x="0" y="1145"/>
                    </a:lnTo>
                    <a:lnTo>
                      <a:pt x="0" y="2514"/>
                    </a:lnTo>
                    <a:lnTo>
                      <a:pt x="8" y="2578"/>
                    </a:lnTo>
                    <a:lnTo>
                      <a:pt x="30" y="2631"/>
                    </a:lnTo>
                    <a:lnTo>
                      <a:pt x="62" y="2666"/>
                    </a:lnTo>
                    <a:lnTo>
                      <a:pt x="102" y="2679"/>
                    </a:lnTo>
                    <a:lnTo>
                      <a:pt x="142" y="2666"/>
                    </a:lnTo>
                    <a:lnTo>
                      <a:pt x="174" y="2631"/>
                    </a:lnTo>
                    <a:lnTo>
                      <a:pt x="196" y="2578"/>
                    </a:lnTo>
                    <a:lnTo>
                      <a:pt x="204" y="2514"/>
                    </a:lnTo>
                    <a:close/>
                    <a:moveTo>
                      <a:pt x="204" y="814"/>
                    </a:moveTo>
                    <a:lnTo>
                      <a:pt x="204" y="166"/>
                    </a:lnTo>
                    <a:lnTo>
                      <a:pt x="196" y="101"/>
                    </a:lnTo>
                    <a:lnTo>
                      <a:pt x="174" y="49"/>
                    </a:lnTo>
                    <a:lnTo>
                      <a:pt x="142" y="13"/>
                    </a:lnTo>
                    <a:lnTo>
                      <a:pt x="102" y="0"/>
                    </a:lnTo>
                    <a:lnTo>
                      <a:pt x="62" y="13"/>
                    </a:lnTo>
                    <a:lnTo>
                      <a:pt x="30" y="49"/>
                    </a:lnTo>
                    <a:lnTo>
                      <a:pt x="8" y="101"/>
                    </a:lnTo>
                    <a:lnTo>
                      <a:pt x="0" y="166"/>
                    </a:lnTo>
                    <a:lnTo>
                      <a:pt x="0" y="814"/>
                    </a:lnTo>
                    <a:lnTo>
                      <a:pt x="8" y="879"/>
                    </a:lnTo>
                    <a:lnTo>
                      <a:pt x="30" y="931"/>
                    </a:lnTo>
                    <a:lnTo>
                      <a:pt x="62" y="967"/>
                    </a:lnTo>
                    <a:lnTo>
                      <a:pt x="102" y="980"/>
                    </a:lnTo>
                    <a:lnTo>
                      <a:pt x="142" y="967"/>
                    </a:lnTo>
                    <a:lnTo>
                      <a:pt x="174" y="931"/>
                    </a:lnTo>
                    <a:lnTo>
                      <a:pt x="196" y="879"/>
                    </a:lnTo>
                    <a:lnTo>
                      <a:pt x="204" y="814"/>
                    </a:lnTo>
                    <a:close/>
                    <a:moveTo>
                      <a:pt x="250" y="1258"/>
                    </a:moveTo>
                    <a:lnTo>
                      <a:pt x="462" y="1410"/>
                    </a:lnTo>
                    <a:lnTo>
                      <a:pt x="250" y="1562"/>
                    </a:lnTo>
                    <a:moveTo>
                      <a:pt x="462" y="1410"/>
                    </a:moveTo>
                    <a:lnTo>
                      <a:pt x="1045" y="14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AutoShape 8614">
              <a:extLst>
                <a:ext uri="{FF2B5EF4-FFF2-40B4-BE49-F238E27FC236}">
                  <a16:creationId xmlns:a16="http://schemas.microsoft.com/office/drawing/2014/main" id="{6FB72E8F-4578-3E45-AE30-72972A84D4C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540" y="3175"/>
              <a:ext cx="130175" cy="1701165"/>
            </a:xfrm>
            <a:custGeom>
              <a:avLst/>
              <a:gdLst>
                <a:gd name="T0" fmla="+- 0 2673 2469"/>
                <a:gd name="T1" fmla="*/ T0 w 205"/>
                <a:gd name="T2" fmla="+- 0 2319 -194"/>
                <a:gd name="T3" fmla="*/ 2319 h 2679"/>
                <a:gd name="T4" fmla="+- 0 2673 2469"/>
                <a:gd name="T5" fmla="*/ T4 w 205"/>
                <a:gd name="T6" fmla="+- 0 951 -194"/>
                <a:gd name="T7" fmla="*/ 951 h 2679"/>
                <a:gd name="T8" fmla="+- 0 2665 2469"/>
                <a:gd name="T9" fmla="*/ T8 w 205"/>
                <a:gd name="T10" fmla="+- 0 887 -194"/>
                <a:gd name="T11" fmla="*/ 887 h 2679"/>
                <a:gd name="T12" fmla="+- 0 2643 2469"/>
                <a:gd name="T13" fmla="*/ T12 w 205"/>
                <a:gd name="T14" fmla="+- 0 834 -194"/>
                <a:gd name="T15" fmla="*/ 834 h 2679"/>
                <a:gd name="T16" fmla="+- 0 2610 2469"/>
                <a:gd name="T17" fmla="*/ T16 w 205"/>
                <a:gd name="T18" fmla="+- 0 799 -194"/>
                <a:gd name="T19" fmla="*/ 799 h 2679"/>
                <a:gd name="T20" fmla="+- 0 2571 2469"/>
                <a:gd name="T21" fmla="*/ T20 w 205"/>
                <a:gd name="T22" fmla="+- 0 786 -194"/>
                <a:gd name="T23" fmla="*/ 786 h 2679"/>
                <a:gd name="T24" fmla="+- 0 2531 2469"/>
                <a:gd name="T25" fmla="*/ T24 w 205"/>
                <a:gd name="T26" fmla="+- 0 799 -194"/>
                <a:gd name="T27" fmla="*/ 799 h 2679"/>
                <a:gd name="T28" fmla="+- 0 2498 2469"/>
                <a:gd name="T29" fmla="*/ T28 w 205"/>
                <a:gd name="T30" fmla="+- 0 834 -194"/>
                <a:gd name="T31" fmla="*/ 834 h 2679"/>
                <a:gd name="T32" fmla="+- 0 2477 2469"/>
                <a:gd name="T33" fmla="*/ T32 w 205"/>
                <a:gd name="T34" fmla="+- 0 887 -194"/>
                <a:gd name="T35" fmla="*/ 887 h 2679"/>
                <a:gd name="T36" fmla="+- 0 2469 2469"/>
                <a:gd name="T37" fmla="*/ T36 w 205"/>
                <a:gd name="T38" fmla="+- 0 951 -194"/>
                <a:gd name="T39" fmla="*/ 951 h 2679"/>
                <a:gd name="T40" fmla="+- 0 2469 2469"/>
                <a:gd name="T41" fmla="*/ T40 w 205"/>
                <a:gd name="T42" fmla="+- 0 2319 -194"/>
                <a:gd name="T43" fmla="*/ 2319 h 2679"/>
                <a:gd name="T44" fmla="+- 0 2477 2469"/>
                <a:gd name="T45" fmla="*/ T44 w 205"/>
                <a:gd name="T46" fmla="+- 0 2384 -194"/>
                <a:gd name="T47" fmla="*/ 2384 h 2679"/>
                <a:gd name="T48" fmla="+- 0 2498 2469"/>
                <a:gd name="T49" fmla="*/ T48 w 205"/>
                <a:gd name="T50" fmla="+- 0 2436 -194"/>
                <a:gd name="T51" fmla="*/ 2436 h 2679"/>
                <a:gd name="T52" fmla="+- 0 2531 2469"/>
                <a:gd name="T53" fmla="*/ T52 w 205"/>
                <a:gd name="T54" fmla="+- 0 2472 -194"/>
                <a:gd name="T55" fmla="*/ 2472 h 2679"/>
                <a:gd name="T56" fmla="+- 0 2571 2469"/>
                <a:gd name="T57" fmla="*/ T56 w 205"/>
                <a:gd name="T58" fmla="+- 0 2485 -194"/>
                <a:gd name="T59" fmla="*/ 2485 h 2679"/>
                <a:gd name="T60" fmla="+- 0 2610 2469"/>
                <a:gd name="T61" fmla="*/ T60 w 205"/>
                <a:gd name="T62" fmla="+- 0 2472 -194"/>
                <a:gd name="T63" fmla="*/ 2472 h 2679"/>
                <a:gd name="T64" fmla="+- 0 2643 2469"/>
                <a:gd name="T65" fmla="*/ T64 w 205"/>
                <a:gd name="T66" fmla="+- 0 2436 -194"/>
                <a:gd name="T67" fmla="*/ 2436 h 2679"/>
                <a:gd name="T68" fmla="+- 0 2665 2469"/>
                <a:gd name="T69" fmla="*/ T68 w 205"/>
                <a:gd name="T70" fmla="+- 0 2384 -194"/>
                <a:gd name="T71" fmla="*/ 2384 h 2679"/>
                <a:gd name="T72" fmla="+- 0 2673 2469"/>
                <a:gd name="T73" fmla="*/ T72 w 205"/>
                <a:gd name="T74" fmla="+- 0 2319 -194"/>
                <a:gd name="T75" fmla="*/ 2319 h 2679"/>
                <a:gd name="T76" fmla="+- 0 2673 2469"/>
                <a:gd name="T77" fmla="*/ T76 w 205"/>
                <a:gd name="T78" fmla="+- 0 620 -194"/>
                <a:gd name="T79" fmla="*/ 620 h 2679"/>
                <a:gd name="T80" fmla="+- 0 2673 2469"/>
                <a:gd name="T81" fmla="*/ T80 w 205"/>
                <a:gd name="T82" fmla="+- 0 -28 -194"/>
                <a:gd name="T83" fmla="*/ -28 h 2679"/>
                <a:gd name="T84" fmla="+- 0 2665 2469"/>
                <a:gd name="T85" fmla="*/ T84 w 205"/>
                <a:gd name="T86" fmla="+- 0 -93 -194"/>
                <a:gd name="T87" fmla="*/ -93 h 2679"/>
                <a:gd name="T88" fmla="+- 0 2643 2469"/>
                <a:gd name="T89" fmla="*/ T88 w 205"/>
                <a:gd name="T90" fmla="+- 0 -145 -194"/>
                <a:gd name="T91" fmla="*/ -145 h 2679"/>
                <a:gd name="T92" fmla="+- 0 2610 2469"/>
                <a:gd name="T93" fmla="*/ T92 w 205"/>
                <a:gd name="T94" fmla="+- 0 -181 -194"/>
                <a:gd name="T95" fmla="*/ -181 h 2679"/>
                <a:gd name="T96" fmla="+- 0 2571 2469"/>
                <a:gd name="T97" fmla="*/ T96 w 205"/>
                <a:gd name="T98" fmla="+- 0 -194 -194"/>
                <a:gd name="T99" fmla="*/ -194 h 2679"/>
                <a:gd name="T100" fmla="+- 0 2531 2469"/>
                <a:gd name="T101" fmla="*/ T100 w 205"/>
                <a:gd name="T102" fmla="+- 0 -181 -194"/>
                <a:gd name="T103" fmla="*/ -181 h 2679"/>
                <a:gd name="T104" fmla="+- 0 2498 2469"/>
                <a:gd name="T105" fmla="*/ T104 w 205"/>
                <a:gd name="T106" fmla="+- 0 -145 -194"/>
                <a:gd name="T107" fmla="*/ -145 h 2679"/>
                <a:gd name="T108" fmla="+- 0 2477 2469"/>
                <a:gd name="T109" fmla="*/ T108 w 205"/>
                <a:gd name="T110" fmla="+- 0 -93 -194"/>
                <a:gd name="T111" fmla="*/ -93 h 2679"/>
                <a:gd name="T112" fmla="+- 0 2469 2469"/>
                <a:gd name="T113" fmla="*/ T112 w 205"/>
                <a:gd name="T114" fmla="+- 0 -28 -194"/>
                <a:gd name="T115" fmla="*/ -28 h 2679"/>
                <a:gd name="T116" fmla="+- 0 2469 2469"/>
                <a:gd name="T117" fmla="*/ T116 w 205"/>
                <a:gd name="T118" fmla="+- 0 620 -194"/>
                <a:gd name="T119" fmla="*/ 620 h 2679"/>
                <a:gd name="T120" fmla="+- 0 2477 2469"/>
                <a:gd name="T121" fmla="*/ T120 w 205"/>
                <a:gd name="T122" fmla="+- 0 684 -194"/>
                <a:gd name="T123" fmla="*/ 684 h 2679"/>
                <a:gd name="T124" fmla="+- 0 2498 2469"/>
                <a:gd name="T125" fmla="*/ T124 w 205"/>
                <a:gd name="T126" fmla="+- 0 737 -194"/>
                <a:gd name="T127" fmla="*/ 737 h 2679"/>
                <a:gd name="T128" fmla="+- 0 2531 2469"/>
                <a:gd name="T129" fmla="*/ T128 w 205"/>
                <a:gd name="T130" fmla="+- 0 773 -194"/>
                <a:gd name="T131" fmla="*/ 773 h 2679"/>
                <a:gd name="T132" fmla="+- 0 2571 2469"/>
                <a:gd name="T133" fmla="*/ T132 w 205"/>
                <a:gd name="T134" fmla="+- 0 786 -194"/>
                <a:gd name="T135" fmla="*/ 786 h 2679"/>
                <a:gd name="T136" fmla="+- 0 2610 2469"/>
                <a:gd name="T137" fmla="*/ T136 w 205"/>
                <a:gd name="T138" fmla="+- 0 773 -194"/>
                <a:gd name="T139" fmla="*/ 773 h 2679"/>
                <a:gd name="T140" fmla="+- 0 2643 2469"/>
                <a:gd name="T141" fmla="*/ T140 w 205"/>
                <a:gd name="T142" fmla="+- 0 737 -194"/>
                <a:gd name="T143" fmla="*/ 737 h 2679"/>
                <a:gd name="T144" fmla="+- 0 2665 2469"/>
                <a:gd name="T145" fmla="*/ T144 w 205"/>
                <a:gd name="T146" fmla="+- 0 684 -194"/>
                <a:gd name="T147" fmla="*/ 684 h 2679"/>
                <a:gd name="T148" fmla="+- 0 2673 2469"/>
                <a:gd name="T149" fmla="*/ T148 w 205"/>
                <a:gd name="T150" fmla="+- 0 620 -194"/>
                <a:gd name="T151" fmla="*/ 620 h 2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205" h="2679">
                  <a:moveTo>
                    <a:pt x="204" y="2513"/>
                  </a:moveTo>
                  <a:lnTo>
                    <a:pt x="204" y="1145"/>
                  </a:lnTo>
                  <a:lnTo>
                    <a:pt x="196" y="1081"/>
                  </a:lnTo>
                  <a:lnTo>
                    <a:pt x="174" y="1028"/>
                  </a:lnTo>
                  <a:lnTo>
                    <a:pt x="141" y="993"/>
                  </a:lnTo>
                  <a:lnTo>
                    <a:pt x="102" y="980"/>
                  </a:lnTo>
                  <a:lnTo>
                    <a:pt x="62" y="993"/>
                  </a:lnTo>
                  <a:lnTo>
                    <a:pt x="29" y="1028"/>
                  </a:lnTo>
                  <a:lnTo>
                    <a:pt x="8" y="1081"/>
                  </a:lnTo>
                  <a:lnTo>
                    <a:pt x="0" y="1145"/>
                  </a:lnTo>
                  <a:lnTo>
                    <a:pt x="0" y="2513"/>
                  </a:lnTo>
                  <a:lnTo>
                    <a:pt x="8" y="2578"/>
                  </a:lnTo>
                  <a:lnTo>
                    <a:pt x="29" y="2630"/>
                  </a:lnTo>
                  <a:lnTo>
                    <a:pt x="62" y="2666"/>
                  </a:lnTo>
                  <a:lnTo>
                    <a:pt x="102" y="2679"/>
                  </a:lnTo>
                  <a:lnTo>
                    <a:pt x="141" y="2666"/>
                  </a:lnTo>
                  <a:lnTo>
                    <a:pt x="174" y="2630"/>
                  </a:lnTo>
                  <a:lnTo>
                    <a:pt x="196" y="2578"/>
                  </a:lnTo>
                  <a:lnTo>
                    <a:pt x="204" y="2513"/>
                  </a:lnTo>
                  <a:close/>
                  <a:moveTo>
                    <a:pt x="204" y="814"/>
                  </a:moveTo>
                  <a:lnTo>
                    <a:pt x="204" y="166"/>
                  </a:lnTo>
                  <a:lnTo>
                    <a:pt x="196" y="101"/>
                  </a:lnTo>
                  <a:lnTo>
                    <a:pt x="174" y="49"/>
                  </a:lnTo>
                  <a:lnTo>
                    <a:pt x="141" y="13"/>
                  </a:lnTo>
                  <a:lnTo>
                    <a:pt x="102" y="0"/>
                  </a:lnTo>
                  <a:lnTo>
                    <a:pt x="62" y="13"/>
                  </a:lnTo>
                  <a:lnTo>
                    <a:pt x="29" y="49"/>
                  </a:lnTo>
                  <a:lnTo>
                    <a:pt x="8" y="101"/>
                  </a:lnTo>
                  <a:lnTo>
                    <a:pt x="0" y="166"/>
                  </a:lnTo>
                  <a:lnTo>
                    <a:pt x="0" y="814"/>
                  </a:lnTo>
                  <a:lnTo>
                    <a:pt x="8" y="878"/>
                  </a:lnTo>
                  <a:lnTo>
                    <a:pt x="29" y="931"/>
                  </a:lnTo>
                  <a:lnTo>
                    <a:pt x="62" y="967"/>
                  </a:lnTo>
                  <a:lnTo>
                    <a:pt x="102" y="980"/>
                  </a:lnTo>
                  <a:lnTo>
                    <a:pt x="141" y="967"/>
                  </a:lnTo>
                  <a:lnTo>
                    <a:pt x="174" y="931"/>
                  </a:lnTo>
                  <a:lnTo>
                    <a:pt x="196" y="878"/>
                  </a:lnTo>
                  <a:lnTo>
                    <a:pt x="204" y="81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67B164-A75A-394F-95FD-A8F7E50BC3C5}"/>
              </a:ext>
            </a:extLst>
          </p:cNvPr>
          <p:cNvSpPr txBox="1"/>
          <p:nvPr/>
        </p:nvSpPr>
        <p:spPr>
          <a:xfrm flipH="1">
            <a:off x="1389796" y="3299234"/>
            <a:ext cx="440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dirty="0">
                <a:latin typeface="Papyrus Regular" panose="020B0602040200020303" pitchFamily="34" charset="77"/>
              </a:rPr>
              <a:t>a</a:t>
            </a:r>
          </a:p>
          <a:p>
            <a:pPr algn="l">
              <a:lnSpc>
                <a:spcPct val="150000"/>
              </a:lnSpc>
            </a:pPr>
            <a:r>
              <a:rPr lang="tr-TR" sz="3200" dirty="0">
                <a:latin typeface="Papyrus Regular" panose="020B0602040200020303" pitchFamily="34" charset="77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00623-79A0-EA48-8F4C-6A1404CF934D}"/>
              </a:ext>
            </a:extLst>
          </p:cNvPr>
          <p:cNvSpPr txBox="1"/>
          <p:nvPr/>
        </p:nvSpPr>
        <p:spPr>
          <a:xfrm flipH="1">
            <a:off x="2411760" y="3330584"/>
            <a:ext cx="440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  <a:latin typeface="Papyrus Regular" panose="020B0602040200020303" pitchFamily="34" charset="77"/>
              </a:rPr>
              <a:t>A</a:t>
            </a:r>
          </a:p>
          <a:p>
            <a:pPr algn="l"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  <a:latin typeface="Papyrus Regular" panose="020B0602040200020303" pitchFamily="34" charset="77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54B9B-25AE-4B46-9BD8-AED1C9490AAC}"/>
              </a:ext>
            </a:extLst>
          </p:cNvPr>
          <p:cNvSpPr txBox="1"/>
          <p:nvPr/>
        </p:nvSpPr>
        <p:spPr>
          <a:xfrm flipH="1">
            <a:off x="1389796" y="4376452"/>
            <a:ext cx="440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tr-TR" sz="3200" dirty="0">
              <a:latin typeface="Papyrus Regular" panose="020B0602040200020303" pitchFamily="34" charset="77"/>
            </a:endParaRPr>
          </a:p>
          <a:p>
            <a:pPr algn="l">
              <a:lnSpc>
                <a:spcPct val="150000"/>
              </a:lnSpc>
            </a:pPr>
            <a:r>
              <a:rPr lang="tr-TR" sz="3200" dirty="0">
                <a:latin typeface="Papyrus Regular" panose="020B0602040200020303" pitchFamily="34" charset="77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68BAE-F059-6140-8F4F-77D8C3BD9C3C}"/>
              </a:ext>
            </a:extLst>
          </p:cNvPr>
          <p:cNvSpPr txBox="1"/>
          <p:nvPr/>
        </p:nvSpPr>
        <p:spPr>
          <a:xfrm flipH="1">
            <a:off x="2411760" y="4376452"/>
            <a:ext cx="440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tr-TR" sz="3200" dirty="0">
              <a:latin typeface="Papyrus Regular" panose="020B0602040200020303" pitchFamily="34" charset="77"/>
            </a:endParaRPr>
          </a:p>
          <a:p>
            <a:pPr algn="l"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  <a:latin typeface="Papyrus Regular" panose="020B0602040200020303" pitchFamily="34" charset="77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2BF122-03F1-4F42-95FB-E4E18CCDCCE2}"/>
              </a:ext>
            </a:extLst>
          </p:cNvPr>
          <p:cNvSpPr txBox="1"/>
          <p:nvPr/>
        </p:nvSpPr>
        <p:spPr>
          <a:xfrm>
            <a:off x="4155386" y="3570920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dirty="0">
                <a:latin typeface="Papyrus Regular" panose="020B0602040200020303" pitchFamily="34" charset="77"/>
              </a:rPr>
              <a:t>Bağlı Genler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0EFD19-60DA-DE47-B7B7-41CF5E6A5E47}"/>
              </a:ext>
            </a:extLst>
          </p:cNvPr>
          <p:cNvSpPr txBox="1"/>
          <p:nvPr/>
        </p:nvSpPr>
        <p:spPr>
          <a:xfrm>
            <a:off x="5828450" y="5248373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dirty="0">
                <a:latin typeface="Papyrus Regular" panose="020B0602040200020303" pitchFamily="34" charset="77"/>
              </a:rPr>
              <a:t>Bağlantı Analizi </a:t>
            </a:r>
          </a:p>
        </p:txBody>
      </p:sp>
    </p:spTree>
    <p:extLst>
      <p:ext uri="{BB962C8B-B14F-4D97-AF65-F5344CB8AC3E}">
        <p14:creationId xmlns:p14="http://schemas.microsoft.com/office/powerpoint/2010/main" val="4543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0938D-A956-9742-9C3B-B7ACB23F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0651C8C-DF35-CB40-A172-FD0743002261}"/>
              </a:ext>
            </a:extLst>
          </p:cNvPr>
          <p:cNvSpPr/>
          <p:nvPr/>
        </p:nvSpPr>
        <p:spPr>
          <a:xfrm rot="20767870">
            <a:off x="1115616" y="1241732"/>
            <a:ext cx="3456384" cy="139518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Mendel</a:t>
            </a:r>
            <a:r>
              <a:rPr lang="tr-TR" b="1" i="1" dirty="0">
                <a:solidFill>
                  <a:schemeClr val="bg1"/>
                </a:solidFill>
              </a:rPr>
              <a:t> Kalıtım yasaları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80BFCD7-8A9F-C04E-947C-C3F16F5AFD9D}"/>
              </a:ext>
            </a:extLst>
          </p:cNvPr>
          <p:cNvSpPr/>
          <p:nvPr/>
        </p:nvSpPr>
        <p:spPr>
          <a:xfrm>
            <a:off x="4139952" y="3030823"/>
            <a:ext cx="4486832" cy="110444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err="1">
                <a:solidFill>
                  <a:schemeClr val="bg1"/>
                </a:solidFill>
              </a:rPr>
              <a:t>Mendel</a:t>
            </a:r>
            <a:r>
              <a:rPr lang="tr-TR" b="1" i="1" dirty="0">
                <a:solidFill>
                  <a:schemeClr val="bg1"/>
                </a:solidFill>
              </a:rPr>
              <a:t> kalıtımından sapmalar</a:t>
            </a:r>
          </a:p>
        </p:txBody>
      </p:sp>
    </p:spTree>
    <p:extLst>
      <p:ext uri="{BB962C8B-B14F-4D97-AF65-F5344CB8AC3E}">
        <p14:creationId xmlns:p14="http://schemas.microsoft.com/office/powerpoint/2010/main" val="325485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E352-F9E4-D846-8A34-E564E442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063423"/>
            <a:ext cx="7055380" cy="1400530"/>
          </a:xfrm>
        </p:spPr>
        <p:txBody>
          <a:bodyPr/>
          <a:lstStyle/>
          <a:p>
            <a:pPr algn="r"/>
            <a:r>
              <a:rPr lang="tr-TR" sz="3200" i="1" dirty="0" err="1"/>
              <a:t>Genomik</a:t>
            </a:r>
            <a:r>
              <a:rPr lang="tr-TR" sz="3200" i="1" dirty="0"/>
              <a:t> Damgalama </a:t>
            </a:r>
            <a:br>
              <a:rPr lang="tr-TR" sz="3200" i="1" dirty="0"/>
            </a:br>
            <a:r>
              <a:rPr lang="tr-TR" sz="3200" i="1" dirty="0" err="1"/>
              <a:t>Genomic</a:t>
            </a:r>
            <a:r>
              <a:rPr lang="tr-TR" sz="3200" i="1" dirty="0"/>
              <a:t> </a:t>
            </a:r>
            <a:r>
              <a:rPr lang="tr-TR" sz="3200" i="1" dirty="0" err="1"/>
              <a:t>imprinting</a:t>
            </a:r>
            <a:r>
              <a:rPr lang="tr-TR" sz="3200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BBC7-D23C-CC47-8267-EECDB735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204864"/>
            <a:ext cx="7272808" cy="4195481"/>
          </a:xfrm>
        </p:spPr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Hangi </a:t>
            </a:r>
            <a:r>
              <a:rPr lang="tr-TR" dirty="0" err="1"/>
              <a:t>allelin</a:t>
            </a:r>
            <a:r>
              <a:rPr lang="tr-TR" dirty="0"/>
              <a:t> hangi ebeveynden geldiği </a:t>
            </a:r>
            <a:r>
              <a:rPr lang="tr-TR" dirty="0" err="1"/>
              <a:t>fenotipi</a:t>
            </a:r>
            <a:r>
              <a:rPr lang="tr-TR" dirty="0"/>
              <a:t> etkiler</a:t>
            </a:r>
          </a:p>
          <a:p>
            <a:endParaRPr lang="tr-TR" dirty="0"/>
          </a:p>
          <a:p>
            <a:r>
              <a:rPr lang="tr-TR" dirty="0" err="1"/>
              <a:t>Igf</a:t>
            </a:r>
            <a:r>
              <a:rPr lang="tr-TR" dirty="0"/>
              <a:t> geni </a:t>
            </a:r>
          </a:p>
          <a:p>
            <a:r>
              <a:rPr lang="tr-TR" dirty="0"/>
              <a:t>15q1 </a:t>
            </a:r>
            <a:r>
              <a:rPr lang="tr-TR" dirty="0" err="1"/>
              <a:t>delesyonu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Babaya ait kromozomda ise </a:t>
            </a:r>
            <a:r>
              <a:rPr lang="tr-TR" dirty="0" err="1"/>
              <a:t>Prader</a:t>
            </a:r>
            <a:r>
              <a:rPr lang="tr-TR" dirty="0"/>
              <a:t> </a:t>
            </a:r>
            <a:r>
              <a:rPr lang="tr-TR" dirty="0" err="1"/>
              <a:t>Willi</a:t>
            </a:r>
            <a:r>
              <a:rPr lang="tr-TR" dirty="0"/>
              <a:t> Sendromu (PWS)</a:t>
            </a:r>
          </a:p>
          <a:p>
            <a:pPr lvl="2"/>
            <a:r>
              <a:rPr lang="tr-TR" dirty="0"/>
              <a:t>Anneye ait kromozomda ise </a:t>
            </a:r>
            <a:r>
              <a:rPr lang="tr-TR" dirty="0" err="1"/>
              <a:t>Angelman</a:t>
            </a:r>
            <a:r>
              <a:rPr lang="tr-TR" dirty="0"/>
              <a:t> Sendromu (AS)</a:t>
            </a:r>
          </a:p>
          <a:p>
            <a:pPr lvl="2"/>
            <a:endParaRPr lang="tr-TR" dirty="0"/>
          </a:p>
          <a:p>
            <a:pPr lvl="2"/>
            <a:r>
              <a:rPr lang="tr-TR" dirty="0"/>
              <a:t>PWS yeme bozukluğu, şişmanlık , diyabet</a:t>
            </a:r>
          </a:p>
          <a:p>
            <a:pPr lvl="2"/>
            <a:r>
              <a:rPr lang="tr-TR" dirty="0"/>
              <a:t>AS Zeka geriliği, istemsiz kas </a:t>
            </a:r>
            <a:r>
              <a:rPr lang="tr-TR" dirty="0" err="1"/>
              <a:t>hareleti</a:t>
            </a:r>
            <a:r>
              <a:rPr lang="tr-TR" dirty="0"/>
              <a:t> ve nöbetler </a:t>
            </a:r>
          </a:p>
          <a:p>
            <a:pPr lvl="2"/>
            <a:endParaRPr lang="tr-TR" dirty="0"/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3A0C-4E52-9240-A9C7-03D61927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5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C27-523C-1048-BB97-BEB994AE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908720"/>
            <a:ext cx="7055380" cy="1400530"/>
          </a:xfrm>
        </p:spPr>
        <p:txBody>
          <a:bodyPr/>
          <a:lstStyle/>
          <a:p>
            <a:pPr algn="r"/>
            <a:br>
              <a:rPr lang="tr-TR" sz="3200" i="1" dirty="0"/>
            </a:br>
            <a:r>
              <a:rPr lang="tr-TR" sz="3200" i="1" dirty="0" err="1"/>
              <a:t>Antisipasyon</a:t>
            </a:r>
            <a:r>
              <a:rPr lang="tr-TR" sz="3200" i="1" dirty="0"/>
              <a:t> / Genetik Beklenti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7127-2A7E-3045-849B-04011B87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919360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/>
              <a:t>Özelliklerin nesilden </a:t>
            </a:r>
            <a:r>
              <a:rPr lang="tr-TR" sz="2400" dirty="0" err="1"/>
              <a:t>nesile</a:t>
            </a:r>
            <a:r>
              <a:rPr lang="tr-TR" sz="2400" dirty="0"/>
              <a:t> kuvvetlenerek geçmesi</a:t>
            </a:r>
          </a:p>
          <a:p>
            <a:endParaRPr lang="tr-TR" sz="2400" dirty="0"/>
          </a:p>
          <a:p>
            <a:r>
              <a:rPr lang="tr-TR" sz="2400" dirty="0"/>
              <a:t>Şizofreni </a:t>
            </a:r>
          </a:p>
          <a:p>
            <a:r>
              <a:rPr lang="tr-TR" sz="2400" dirty="0" err="1"/>
              <a:t>Hungtington</a:t>
            </a:r>
            <a:r>
              <a:rPr lang="tr-TR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7F3F0-8B74-764D-B26A-88E48158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3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6198-E5C8-E243-9C2C-4DE92AFC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7568"/>
            <a:ext cx="7055380" cy="1400530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/>
              <a:t>Çevresel etkiler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249D9-CF16-3846-A04B-D5B7A73E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416708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Himalaya</a:t>
            </a:r>
            <a:r>
              <a:rPr lang="tr-TR" dirty="0"/>
              <a:t> tavşanı / Siyam (</a:t>
            </a:r>
            <a:r>
              <a:rPr lang="tr-TR" dirty="0" err="1"/>
              <a:t>pigmentasyon</a:t>
            </a:r>
            <a:r>
              <a:rPr lang="tr-TR" dirty="0"/>
              <a:t> sıcaklık etkisi) </a:t>
            </a:r>
          </a:p>
          <a:p>
            <a:endParaRPr lang="tr-TR" dirty="0"/>
          </a:p>
          <a:p>
            <a:r>
              <a:rPr lang="tr-TR" dirty="0"/>
              <a:t>Ortanca (toprak </a:t>
            </a:r>
            <a:r>
              <a:rPr lang="tr-TR" dirty="0" err="1"/>
              <a:t>PH’sına</a:t>
            </a:r>
            <a:r>
              <a:rPr lang="tr-TR" dirty="0"/>
              <a:t> göre pembe-mor arası geçiş)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21A02-9AD9-5246-B5E2-503ECA77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F3F92-E281-8B4F-A9B5-09FD0DF20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24335" r="22438" b="24334"/>
          <a:stretch/>
        </p:blipFill>
        <p:spPr>
          <a:xfrm>
            <a:off x="5354695" y="4581128"/>
            <a:ext cx="2889713" cy="1872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5AA9F-D15D-E646-B70A-D54A02A33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343075"/>
            <a:ext cx="1944216" cy="22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3737-0432-774B-AB4C-B6669EEE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7568"/>
            <a:ext cx="7055380" cy="1400530"/>
          </a:xfrm>
        </p:spPr>
        <p:txBody>
          <a:bodyPr/>
          <a:lstStyle/>
          <a:p>
            <a:pPr algn="r"/>
            <a:br>
              <a:rPr lang="tr-TR" dirty="0"/>
            </a:br>
            <a:r>
              <a:rPr lang="tr-TR" sz="3200" i="1" dirty="0"/>
              <a:t>Seks kromozomları bağlı kalıtım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5EC5-402B-7C46-B07D-D21744BB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028098"/>
            <a:ext cx="6711654" cy="4195481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/>
              <a:t>X bağlı kalıtım ( </a:t>
            </a:r>
            <a:r>
              <a:rPr lang="tr-TR" sz="2400" dirty="0" err="1"/>
              <a:t>fenotip</a:t>
            </a:r>
            <a:r>
              <a:rPr lang="tr-TR" sz="2400" dirty="0"/>
              <a:t> sadece erkekte)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E5F6F-F5BB-364D-BA06-5CFEF319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12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AAE87-D433-C84F-BB98-A6C502FA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" y="0"/>
            <a:ext cx="9140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DE956-2D98-574B-B7C5-1E4D6DD6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66255D-3AB7-1C4F-BA54-CD8E19C352E2}"/>
              </a:ext>
            </a:extLst>
          </p:cNvPr>
          <p:cNvGrpSpPr/>
          <p:nvPr/>
        </p:nvGrpSpPr>
        <p:grpSpPr>
          <a:xfrm>
            <a:off x="827584" y="476672"/>
            <a:ext cx="5266254" cy="5256584"/>
            <a:chOff x="2771800" y="476672"/>
            <a:chExt cx="5266254" cy="52565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56F7CD-92E3-C143-8D3F-D33B13E48B2D}"/>
                </a:ext>
              </a:extLst>
            </p:cNvPr>
            <p:cNvGrpSpPr/>
            <p:nvPr/>
          </p:nvGrpSpPr>
          <p:grpSpPr>
            <a:xfrm>
              <a:off x="2771800" y="1063424"/>
              <a:ext cx="4176464" cy="4669832"/>
              <a:chOff x="3175" y="2540"/>
              <a:chExt cx="1167178" cy="1829435"/>
            </a:xfrm>
          </p:grpSpPr>
          <p:sp>
            <p:nvSpPr>
              <p:cNvPr id="6" name="AutoShape 4044">
                <a:extLst>
                  <a:ext uri="{FF2B5EF4-FFF2-40B4-BE49-F238E27FC236}">
                    <a16:creationId xmlns:a16="http://schemas.microsoft.com/office/drawing/2014/main" id="{00311E75-8EB1-C446-8DAF-2D0346F0EE4D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738553" y="436098"/>
                <a:ext cx="431800" cy="1143635"/>
              </a:xfrm>
              <a:custGeom>
                <a:avLst/>
                <a:gdLst>
                  <a:gd name="T0" fmla="+- 0 3873 3856"/>
                  <a:gd name="T1" fmla="*/ T0 w 680"/>
                  <a:gd name="T2" fmla="+- 0 123 123"/>
                  <a:gd name="T3" fmla="*/ 123 h 1801"/>
                  <a:gd name="T4" fmla="+- 0 4536 3856"/>
                  <a:gd name="T5" fmla="*/ T4 w 680"/>
                  <a:gd name="T6" fmla="+- 0 979 123"/>
                  <a:gd name="T7" fmla="*/ 979 h 1801"/>
                  <a:gd name="T8" fmla="+- 0 3955 3856"/>
                  <a:gd name="T9" fmla="*/ T8 w 680"/>
                  <a:gd name="T10" fmla="+- 0 1924 123"/>
                  <a:gd name="T11" fmla="*/ 1924 h 1801"/>
                  <a:gd name="T12" fmla="+- 0 4536 3856"/>
                  <a:gd name="T13" fmla="*/ T12 w 680"/>
                  <a:gd name="T14" fmla="+- 0 979 123"/>
                  <a:gd name="T15" fmla="*/ 979 h 1801"/>
                  <a:gd name="T16" fmla="+- 0 3856 3856"/>
                  <a:gd name="T17" fmla="*/ T16 w 680"/>
                  <a:gd name="T18" fmla="+- 0 1433 123"/>
                  <a:gd name="T19" fmla="*/ 1433 h 18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80" h="1801">
                    <a:moveTo>
                      <a:pt x="17" y="0"/>
                    </a:moveTo>
                    <a:lnTo>
                      <a:pt x="680" y="856"/>
                    </a:lnTo>
                    <a:lnTo>
                      <a:pt x="99" y="1801"/>
                    </a:lnTo>
                    <a:moveTo>
                      <a:pt x="680" y="856"/>
                    </a:moveTo>
                    <a:lnTo>
                      <a:pt x="0" y="131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dirty="0">
                  <a:latin typeface="Papyrus Regular" panose="020B0602040200020303" pitchFamily="34" charset="77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321235B-DEE5-6640-9A36-5DEDEBF36C5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40164" y="2540"/>
                <a:ext cx="213360" cy="1829435"/>
                <a:chOff x="3226" y="229"/>
                <a:chExt cx="336" cy="2881"/>
              </a:xfrm>
            </p:grpSpPr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A1C649F4-CAD0-2B46-98B5-C1E583E9B36D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1410"/>
                  <a:ext cx="205" cy="1700"/>
                </a:xfrm>
                <a:custGeom>
                  <a:avLst/>
                  <a:gdLst>
                    <a:gd name="T0" fmla="+- 0 3460 3358"/>
                    <a:gd name="T1" fmla="*/ T0 w 205"/>
                    <a:gd name="T2" fmla="+- 0 1411 1411"/>
                    <a:gd name="T3" fmla="*/ 1411 h 1700"/>
                    <a:gd name="T4" fmla="+- 0 3420 3358"/>
                    <a:gd name="T5" fmla="*/ T4 w 205"/>
                    <a:gd name="T6" fmla="+- 0 1424 1411"/>
                    <a:gd name="T7" fmla="*/ 1424 h 1700"/>
                    <a:gd name="T8" fmla="+- 0 3388 3358"/>
                    <a:gd name="T9" fmla="*/ T8 w 205"/>
                    <a:gd name="T10" fmla="+- 0 1459 1411"/>
                    <a:gd name="T11" fmla="*/ 1459 h 1700"/>
                    <a:gd name="T12" fmla="+- 0 3366 3358"/>
                    <a:gd name="T13" fmla="*/ T12 w 205"/>
                    <a:gd name="T14" fmla="+- 0 1512 1411"/>
                    <a:gd name="T15" fmla="*/ 1512 h 1700"/>
                    <a:gd name="T16" fmla="+- 0 3358 3358"/>
                    <a:gd name="T17" fmla="*/ T16 w 205"/>
                    <a:gd name="T18" fmla="+- 0 1576 1411"/>
                    <a:gd name="T19" fmla="*/ 1576 h 1700"/>
                    <a:gd name="T20" fmla="+- 0 3358 3358"/>
                    <a:gd name="T21" fmla="*/ T20 w 205"/>
                    <a:gd name="T22" fmla="+- 0 2945 1411"/>
                    <a:gd name="T23" fmla="*/ 2945 h 1700"/>
                    <a:gd name="T24" fmla="+- 0 3366 3358"/>
                    <a:gd name="T25" fmla="*/ T24 w 205"/>
                    <a:gd name="T26" fmla="+- 0 3009 1411"/>
                    <a:gd name="T27" fmla="*/ 3009 h 1700"/>
                    <a:gd name="T28" fmla="+- 0 3388 3358"/>
                    <a:gd name="T29" fmla="*/ T28 w 205"/>
                    <a:gd name="T30" fmla="+- 0 3062 1411"/>
                    <a:gd name="T31" fmla="*/ 3062 h 1700"/>
                    <a:gd name="T32" fmla="+- 0 3420 3358"/>
                    <a:gd name="T33" fmla="*/ T32 w 205"/>
                    <a:gd name="T34" fmla="+- 0 3097 1411"/>
                    <a:gd name="T35" fmla="*/ 3097 h 1700"/>
                    <a:gd name="T36" fmla="+- 0 3460 3358"/>
                    <a:gd name="T37" fmla="*/ T36 w 205"/>
                    <a:gd name="T38" fmla="+- 0 3110 1411"/>
                    <a:gd name="T39" fmla="*/ 3110 h 1700"/>
                    <a:gd name="T40" fmla="+- 0 3500 3358"/>
                    <a:gd name="T41" fmla="*/ T40 w 205"/>
                    <a:gd name="T42" fmla="+- 0 3097 1411"/>
                    <a:gd name="T43" fmla="*/ 3097 h 1700"/>
                    <a:gd name="T44" fmla="+- 0 3532 3358"/>
                    <a:gd name="T45" fmla="*/ T44 w 205"/>
                    <a:gd name="T46" fmla="+- 0 3062 1411"/>
                    <a:gd name="T47" fmla="*/ 3062 h 1700"/>
                    <a:gd name="T48" fmla="+- 0 3554 3358"/>
                    <a:gd name="T49" fmla="*/ T48 w 205"/>
                    <a:gd name="T50" fmla="+- 0 3009 1411"/>
                    <a:gd name="T51" fmla="*/ 3009 h 1700"/>
                    <a:gd name="T52" fmla="+- 0 3562 3358"/>
                    <a:gd name="T53" fmla="*/ T52 w 205"/>
                    <a:gd name="T54" fmla="+- 0 2945 1411"/>
                    <a:gd name="T55" fmla="*/ 2945 h 1700"/>
                    <a:gd name="T56" fmla="+- 0 3562 3358"/>
                    <a:gd name="T57" fmla="*/ T56 w 205"/>
                    <a:gd name="T58" fmla="+- 0 1576 1411"/>
                    <a:gd name="T59" fmla="*/ 1576 h 1700"/>
                    <a:gd name="T60" fmla="+- 0 3554 3358"/>
                    <a:gd name="T61" fmla="*/ T60 w 205"/>
                    <a:gd name="T62" fmla="+- 0 1512 1411"/>
                    <a:gd name="T63" fmla="*/ 1512 h 1700"/>
                    <a:gd name="T64" fmla="+- 0 3532 3358"/>
                    <a:gd name="T65" fmla="*/ T64 w 205"/>
                    <a:gd name="T66" fmla="+- 0 1459 1411"/>
                    <a:gd name="T67" fmla="*/ 1459 h 1700"/>
                    <a:gd name="T68" fmla="+- 0 3500 3358"/>
                    <a:gd name="T69" fmla="*/ T68 w 205"/>
                    <a:gd name="T70" fmla="+- 0 1424 1411"/>
                    <a:gd name="T71" fmla="*/ 1424 h 1700"/>
                    <a:gd name="T72" fmla="+- 0 3460 3358"/>
                    <a:gd name="T73" fmla="*/ T72 w 205"/>
                    <a:gd name="T74" fmla="+- 0 1411 1411"/>
                    <a:gd name="T75" fmla="*/ 1411 h 170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205" h="1700">
                      <a:moveTo>
                        <a:pt x="102" y="0"/>
                      </a:moveTo>
                      <a:lnTo>
                        <a:pt x="62" y="13"/>
                      </a:lnTo>
                      <a:lnTo>
                        <a:pt x="30" y="48"/>
                      </a:lnTo>
                      <a:lnTo>
                        <a:pt x="8" y="101"/>
                      </a:lnTo>
                      <a:lnTo>
                        <a:pt x="0" y="165"/>
                      </a:lnTo>
                      <a:lnTo>
                        <a:pt x="0" y="1534"/>
                      </a:lnTo>
                      <a:lnTo>
                        <a:pt x="8" y="1598"/>
                      </a:lnTo>
                      <a:lnTo>
                        <a:pt x="30" y="1651"/>
                      </a:lnTo>
                      <a:lnTo>
                        <a:pt x="62" y="1686"/>
                      </a:lnTo>
                      <a:lnTo>
                        <a:pt x="102" y="1699"/>
                      </a:lnTo>
                      <a:lnTo>
                        <a:pt x="142" y="1686"/>
                      </a:lnTo>
                      <a:lnTo>
                        <a:pt x="174" y="1651"/>
                      </a:lnTo>
                      <a:lnTo>
                        <a:pt x="196" y="1598"/>
                      </a:lnTo>
                      <a:lnTo>
                        <a:pt x="204" y="1534"/>
                      </a:lnTo>
                      <a:lnTo>
                        <a:pt x="204" y="165"/>
                      </a:lnTo>
                      <a:lnTo>
                        <a:pt x="196" y="101"/>
                      </a:lnTo>
                      <a:lnTo>
                        <a:pt x="174" y="48"/>
                      </a:lnTo>
                      <a:lnTo>
                        <a:pt x="142" y="13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12D6E98-FD1B-3F44-869D-79B39F891B37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2744"/>
                  <a:ext cx="205" cy="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68547740-22CB-EA43-843A-0875DC06D7D3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431"/>
                  <a:ext cx="205" cy="980"/>
                </a:xfrm>
                <a:custGeom>
                  <a:avLst/>
                  <a:gdLst>
                    <a:gd name="T0" fmla="+- 0 3460 3358"/>
                    <a:gd name="T1" fmla="*/ T0 w 205"/>
                    <a:gd name="T2" fmla="+- 0 431 431"/>
                    <a:gd name="T3" fmla="*/ 431 h 980"/>
                    <a:gd name="T4" fmla="+- 0 3420 3358"/>
                    <a:gd name="T5" fmla="*/ T4 w 205"/>
                    <a:gd name="T6" fmla="+- 0 444 431"/>
                    <a:gd name="T7" fmla="*/ 444 h 980"/>
                    <a:gd name="T8" fmla="+- 0 3388 3358"/>
                    <a:gd name="T9" fmla="*/ T8 w 205"/>
                    <a:gd name="T10" fmla="+- 0 480 431"/>
                    <a:gd name="T11" fmla="*/ 480 h 980"/>
                    <a:gd name="T12" fmla="+- 0 3366 3358"/>
                    <a:gd name="T13" fmla="*/ T12 w 205"/>
                    <a:gd name="T14" fmla="+- 0 533 431"/>
                    <a:gd name="T15" fmla="*/ 533 h 980"/>
                    <a:gd name="T16" fmla="+- 0 3358 3358"/>
                    <a:gd name="T17" fmla="*/ T16 w 205"/>
                    <a:gd name="T18" fmla="+- 0 597 431"/>
                    <a:gd name="T19" fmla="*/ 597 h 980"/>
                    <a:gd name="T20" fmla="+- 0 3358 3358"/>
                    <a:gd name="T21" fmla="*/ T20 w 205"/>
                    <a:gd name="T22" fmla="+- 0 1245 431"/>
                    <a:gd name="T23" fmla="*/ 1245 h 980"/>
                    <a:gd name="T24" fmla="+- 0 3366 3358"/>
                    <a:gd name="T25" fmla="*/ T24 w 205"/>
                    <a:gd name="T26" fmla="+- 0 1310 431"/>
                    <a:gd name="T27" fmla="*/ 1310 h 980"/>
                    <a:gd name="T28" fmla="+- 0 3388 3358"/>
                    <a:gd name="T29" fmla="*/ T28 w 205"/>
                    <a:gd name="T30" fmla="+- 0 1362 431"/>
                    <a:gd name="T31" fmla="*/ 1362 h 980"/>
                    <a:gd name="T32" fmla="+- 0 3420 3358"/>
                    <a:gd name="T33" fmla="*/ T32 w 205"/>
                    <a:gd name="T34" fmla="+- 0 1398 431"/>
                    <a:gd name="T35" fmla="*/ 1398 h 980"/>
                    <a:gd name="T36" fmla="+- 0 3460 3358"/>
                    <a:gd name="T37" fmla="*/ T36 w 205"/>
                    <a:gd name="T38" fmla="+- 0 1411 431"/>
                    <a:gd name="T39" fmla="*/ 1411 h 980"/>
                    <a:gd name="T40" fmla="+- 0 3500 3358"/>
                    <a:gd name="T41" fmla="*/ T40 w 205"/>
                    <a:gd name="T42" fmla="+- 0 1398 431"/>
                    <a:gd name="T43" fmla="*/ 1398 h 980"/>
                    <a:gd name="T44" fmla="+- 0 3532 3358"/>
                    <a:gd name="T45" fmla="*/ T44 w 205"/>
                    <a:gd name="T46" fmla="+- 0 1362 431"/>
                    <a:gd name="T47" fmla="*/ 1362 h 980"/>
                    <a:gd name="T48" fmla="+- 0 3554 3358"/>
                    <a:gd name="T49" fmla="*/ T48 w 205"/>
                    <a:gd name="T50" fmla="+- 0 1310 431"/>
                    <a:gd name="T51" fmla="*/ 1310 h 980"/>
                    <a:gd name="T52" fmla="+- 0 3562 3358"/>
                    <a:gd name="T53" fmla="*/ T52 w 205"/>
                    <a:gd name="T54" fmla="+- 0 1245 431"/>
                    <a:gd name="T55" fmla="*/ 1245 h 980"/>
                    <a:gd name="T56" fmla="+- 0 3562 3358"/>
                    <a:gd name="T57" fmla="*/ T56 w 205"/>
                    <a:gd name="T58" fmla="+- 0 597 431"/>
                    <a:gd name="T59" fmla="*/ 597 h 980"/>
                    <a:gd name="T60" fmla="+- 0 3554 3358"/>
                    <a:gd name="T61" fmla="*/ T60 w 205"/>
                    <a:gd name="T62" fmla="+- 0 533 431"/>
                    <a:gd name="T63" fmla="*/ 533 h 980"/>
                    <a:gd name="T64" fmla="+- 0 3532 3358"/>
                    <a:gd name="T65" fmla="*/ T64 w 205"/>
                    <a:gd name="T66" fmla="+- 0 480 431"/>
                    <a:gd name="T67" fmla="*/ 480 h 980"/>
                    <a:gd name="T68" fmla="+- 0 3500 3358"/>
                    <a:gd name="T69" fmla="*/ T68 w 205"/>
                    <a:gd name="T70" fmla="+- 0 444 431"/>
                    <a:gd name="T71" fmla="*/ 444 h 980"/>
                    <a:gd name="T72" fmla="+- 0 3460 3358"/>
                    <a:gd name="T73" fmla="*/ T72 w 205"/>
                    <a:gd name="T74" fmla="+- 0 431 431"/>
                    <a:gd name="T75" fmla="*/ 431 h 98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</a:cxnLst>
                  <a:rect l="0" t="0" r="r" b="b"/>
                  <a:pathLst>
                    <a:path w="205" h="980">
                      <a:moveTo>
                        <a:pt x="102" y="0"/>
                      </a:moveTo>
                      <a:lnTo>
                        <a:pt x="62" y="13"/>
                      </a:lnTo>
                      <a:lnTo>
                        <a:pt x="30" y="49"/>
                      </a:lnTo>
                      <a:lnTo>
                        <a:pt x="8" y="102"/>
                      </a:lnTo>
                      <a:lnTo>
                        <a:pt x="0" y="166"/>
                      </a:lnTo>
                      <a:lnTo>
                        <a:pt x="0" y="814"/>
                      </a:lnTo>
                      <a:lnTo>
                        <a:pt x="8" y="879"/>
                      </a:lnTo>
                      <a:lnTo>
                        <a:pt x="30" y="931"/>
                      </a:lnTo>
                      <a:lnTo>
                        <a:pt x="62" y="967"/>
                      </a:lnTo>
                      <a:lnTo>
                        <a:pt x="102" y="980"/>
                      </a:lnTo>
                      <a:lnTo>
                        <a:pt x="142" y="967"/>
                      </a:lnTo>
                      <a:lnTo>
                        <a:pt x="174" y="931"/>
                      </a:lnTo>
                      <a:lnTo>
                        <a:pt x="196" y="879"/>
                      </a:lnTo>
                      <a:lnTo>
                        <a:pt x="204" y="814"/>
                      </a:lnTo>
                      <a:lnTo>
                        <a:pt x="204" y="166"/>
                      </a:lnTo>
                      <a:lnTo>
                        <a:pt x="196" y="102"/>
                      </a:lnTo>
                      <a:lnTo>
                        <a:pt x="174" y="49"/>
                      </a:lnTo>
                      <a:lnTo>
                        <a:pt x="142" y="13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8" name="AutoShape 4057">
                  <a:extLst>
                    <a:ext uri="{FF2B5EF4-FFF2-40B4-BE49-F238E27FC236}">
                      <a16:creationId xmlns:a16="http://schemas.microsoft.com/office/drawing/2014/main" id="{3A3CA66F-AC2F-D44B-BA0A-A7A0D4DC3383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2744"/>
                  <a:ext cx="205" cy="200"/>
                </a:xfrm>
                <a:custGeom>
                  <a:avLst/>
                  <a:gdLst>
                    <a:gd name="T0" fmla="+- 0 3358 3358"/>
                    <a:gd name="T1" fmla="*/ T0 w 205"/>
                    <a:gd name="T2" fmla="+- 0 2945 2745"/>
                    <a:gd name="T3" fmla="*/ 2945 h 200"/>
                    <a:gd name="T4" fmla="+- 0 3562 3358"/>
                    <a:gd name="T5" fmla="*/ T4 w 205"/>
                    <a:gd name="T6" fmla="+- 0 2945 2745"/>
                    <a:gd name="T7" fmla="*/ 2945 h 200"/>
                    <a:gd name="T8" fmla="+- 0 3358 3358"/>
                    <a:gd name="T9" fmla="*/ T8 w 205"/>
                    <a:gd name="T10" fmla="+- 0 2745 2745"/>
                    <a:gd name="T11" fmla="*/ 2745 h 200"/>
                    <a:gd name="T12" fmla="+- 0 3562 3358"/>
                    <a:gd name="T13" fmla="*/ T12 w 205"/>
                    <a:gd name="T14" fmla="+- 0 2745 2745"/>
                    <a:gd name="T15" fmla="*/ 2745 h 20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5" h="200">
                      <a:moveTo>
                        <a:pt x="0" y="200"/>
                      </a:moveTo>
                      <a:lnTo>
                        <a:pt x="204" y="200"/>
                      </a:lnTo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8FFF5B-E9E6-2D41-B2EA-2CEBC1333C3F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2133"/>
                  <a:ext cx="205" cy="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20" name="AutoShape 4055">
                  <a:extLst>
                    <a:ext uri="{FF2B5EF4-FFF2-40B4-BE49-F238E27FC236}">
                      <a16:creationId xmlns:a16="http://schemas.microsoft.com/office/drawing/2014/main" id="{B158F351-5894-6843-899E-0EBF945DD04C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2133"/>
                  <a:ext cx="205" cy="200"/>
                </a:xfrm>
                <a:custGeom>
                  <a:avLst/>
                  <a:gdLst>
                    <a:gd name="T0" fmla="+- 0 3358 3358"/>
                    <a:gd name="T1" fmla="*/ T0 w 205"/>
                    <a:gd name="T2" fmla="+- 0 2334 2134"/>
                    <a:gd name="T3" fmla="*/ 2334 h 200"/>
                    <a:gd name="T4" fmla="+- 0 3562 3358"/>
                    <a:gd name="T5" fmla="*/ T4 w 205"/>
                    <a:gd name="T6" fmla="+- 0 2334 2134"/>
                    <a:gd name="T7" fmla="*/ 2334 h 200"/>
                    <a:gd name="T8" fmla="+- 0 3358 3358"/>
                    <a:gd name="T9" fmla="*/ T8 w 205"/>
                    <a:gd name="T10" fmla="+- 0 2134 2134"/>
                    <a:gd name="T11" fmla="*/ 2134 h 200"/>
                    <a:gd name="T12" fmla="+- 0 3562 3358"/>
                    <a:gd name="T13" fmla="*/ T12 w 205"/>
                    <a:gd name="T14" fmla="+- 0 2134 2134"/>
                    <a:gd name="T15" fmla="*/ 2134 h 20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5" h="200">
                      <a:moveTo>
                        <a:pt x="0" y="200"/>
                      </a:moveTo>
                      <a:lnTo>
                        <a:pt x="204" y="200"/>
                      </a:lnTo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B5B2F80-99B3-4A42-BBD4-B5A0B49F3E67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357" y="761"/>
                  <a:ext cx="205" cy="2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22" name="AutoShape 4053">
                  <a:extLst>
                    <a:ext uri="{FF2B5EF4-FFF2-40B4-BE49-F238E27FC236}">
                      <a16:creationId xmlns:a16="http://schemas.microsoft.com/office/drawing/2014/main" id="{A99247F7-FA06-9B4A-BFD7-00135996063E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3226" y="229"/>
                  <a:ext cx="336" cy="2881"/>
                </a:xfrm>
                <a:custGeom>
                  <a:avLst/>
                  <a:gdLst>
                    <a:gd name="T0" fmla="+- 0 3358 3227"/>
                    <a:gd name="T1" fmla="*/ T0 w 336"/>
                    <a:gd name="T2" fmla="+- 0 961 230"/>
                    <a:gd name="T3" fmla="*/ 961 h 2881"/>
                    <a:gd name="T4" fmla="+- 0 3562 3227"/>
                    <a:gd name="T5" fmla="*/ T4 w 336"/>
                    <a:gd name="T6" fmla="+- 0 961 230"/>
                    <a:gd name="T7" fmla="*/ 961 h 2881"/>
                    <a:gd name="T8" fmla="+- 0 3358 3227"/>
                    <a:gd name="T9" fmla="*/ T8 w 336"/>
                    <a:gd name="T10" fmla="+- 0 761 230"/>
                    <a:gd name="T11" fmla="*/ 761 h 2881"/>
                    <a:gd name="T12" fmla="+- 0 3562 3227"/>
                    <a:gd name="T13" fmla="*/ T12 w 336"/>
                    <a:gd name="T14" fmla="+- 0 761 230"/>
                    <a:gd name="T15" fmla="*/ 761 h 2881"/>
                    <a:gd name="T16" fmla="+- 0 3562 3227"/>
                    <a:gd name="T17" fmla="*/ T16 w 336"/>
                    <a:gd name="T18" fmla="+- 0 1245 230"/>
                    <a:gd name="T19" fmla="*/ 1245 h 2881"/>
                    <a:gd name="T20" fmla="+- 0 3562 3227"/>
                    <a:gd name="T21" fmla="*/ T20 w 336"/>
                    <a:gd name="T22" fmla="+- 0 597 230"/>
                    <a:gd name="T23" fmla="*/ 597 h 2881"/>
                    <a:gd name="T24" fmla="+- 0 3554 3227"/>
                    <a:gd name="T25" fmla="*/ T24 w 336"/>
                    <a:gd name="T26" fmla="+- 0 533 230"/>
                    <a:gd name="T27" fmla="*/ 533 h 2881"/>
                    <a:gd name="T28" fmla="+- 0 3532 3227"/>
                    <a:gd name="T29" fmla="*/ T28 w 336"/>
                    <a:gd name="T30" fmla="+- 0 480 230"/>
                    <a:gd name="T31" fmla="*/ 480 h 2881"/>
                    <a:gd name="T32" fmla="+- 0 3500 3227"/>
                    <a:gd name="T33" fmla="*/ T32 w 336"/>
                    <a:gd name="T34" fmla="+- 0 444 230"/>
                    <a:gd name="T35" fmla="*/ 444 h 2881"/>
                    <a:gd name="T36" fmla="+- 0 3460 3227"/>
                    <a:gd name="T37" fmla="*/ T36 w 336"/>
                    <a:gd name="T38" fmla="+- 0 431 230"/>
                    <a:gd name="T39" fmla="*/ 431 h 2881"/>
                    <a:gd name="T40" fmla="+- 0 3420 3227"/>
                    <a:gd name="T41" fmla="*/ T40 w 336"/>
                    <a:gd name="T42" fmla="+- 0 444 230"/>
                    <a:gd name="T43" fmla="*/ 444 h 2881"/>
                    <a:gd name="T44" fmla="+- 0 3388 3227"/>
                    <a:gd name="T45" fmla="*/ T44 w 336"/>
                    <a:gd name="T46" fmla="+- 0 480 230"/>
                    <a:gd name="T47" fmla="*/ 480 h 2881"/>
                    <a:gd name="T48" fmla="+- 0 3366 3227"/>
                    <a:gd name="T49" fmla="*/ T48 w 336"/>
                    <a:gd name="T50" fmla="+- 0 533 230"/>
                    <a:gd name="T51" fmla="*/ 533 h 2881"/>
                    <a:gd name="T52" fmla="+- 0 3358 3227"/>
                    <a:gd name="T53" fmla="*/ T52 w 336"/>
                    <a:gd name="T54" fmla="+- 0 597 230"/>
                    <a:gd name="T55" fmla="*/ 597 h 2881"/>
                    <a:gd name="T56" fmla="+- 0 3358 3227"/>
                    <a:gd name="T57" fmla="*/ T56 w 336"/>
                    <a:gd name="T58" fmla="+- 0 1245 230"/>
                    <a:gd name="T59" fmla="*/ 1245 h 2881"/>
                    <a:gd name="T60" fmla="+- 0 3366 3227"/>
                    <a:gd name="T61" fmla="*/ T60 w 336"/>
                    <a:gd name="T62" fmla="+- 0 1310 230"/>
                    <a:gd name="T63" fmla="*/ 1310 h 2881"/>
                    <a:gd name="T64" fmla="+- 0 3388 3227"/>
                    <a:gd name="T65" fmla="*/ T64 w 336"/>
                    <a:gd name="T66" fmla="+- 0 1362 230"/>
                    <a:gd name="T67" fmla="*/ 1362 h 2881"/>
                    <a:gd name="T68" fmla="+- 0 3420 3227"/>
                    <a:gd name="T69" fmla="*/ T68 w 336"/>
                    <a:gd name="T70" fmla="+- 0 1398 230"/>
                    <a:gd name="T71" fmla="*/ 1398 h 2881"/>
                    <a:gd name="T72" fmla="+- 0 3460 3227"/>
                    <a:gd name="T73" fmla="*/ T72 w 336"/>
                    <a:gd name="T74" fmla="+- 0 1411 230"/>
                    <a:gd name="T75" fmla="*/ 1411 h 2881"/>
                    <a:gd name="T76" fmla="+- 0 3500 3227"/>
                    <a:gd name="T77" fmla="*/ T76 w 336"/>
                    <a:gd name="T78" fmla="+- 0 1398 230"/>
                    <a:gd name="T79" fmla="*/ 1398 h 2881"/>
                    <a:gd name="T80" fmla="+- 0 3532 3227"/>
                    <a:gd name="T81" fmla="*/ T80 w 336"/>
                    <a:gd name="T82" fmla="+- 0 1362 230"/>
                    <a:gd name="T83" fmla="*/ 1362 h 2881"/>
                    <a:gd name="T84" fmla="+- 0 3554 3227"/>
                    <a:gd name="T85" fmla="*/ T84 w 336"/>
                    <a:gd name="T86" fmla="+- 0 1310 230"/>
                    <a:gd name="T87" fmla="*/ 1310 h 2881"/>
                    <a:gd name="T88" fmla="+- 0 3562 3227"/>
                    <a:gd name="T89" fmla="*/ T88 w 336"/>
                    <a:gd name="T90" fmla="+- 0 1245 230"/>
                    <a:gd name="T91" fmla="*/ 1245 h 2881"/>
                    <a:gd name="T92" fmla="+- 0 3562 3227"/>
                    <a:gd name="T93" fmla="*/ T92 w 336"/>
                    <a:gd name="T94" fmla="+- 0 2945 230"/>
                    <a:gd name="T95" fmla="*/ 2945 h 2881"/>
                    <a:gd name="T96" fmla="+- 0 3562 3227"/>
                    <a:gd name="T97" fmla="*/ T96 w 336"/>
                    <a:gd name="T98" fmla="+- 0 1576 230"/>
                    <a:gd name="T99" fmla="*/ 1576 h 2881"/>
                    <a:gd name="T100" fmla="+- 0 3554 3227"/>
                    <a:gd name="T101" fmla="*/ T100 w 336"/>
                    <a:gd name="T102" fmla="+- 0 1512 230"/>
                    <a:gd name="T103" fmla="*/ 1512 h 2881"/>
                    <a:gd name="T104" fmla="+- 0 3532 3227"/>
                    <a:gd name="T105" fmla="*/ T104 w 336"/>
                    <a:gd name="T106" fmla="+- 0 1459 230"/>
                    <a:gd name="T107" fmla="*/ 1459 h 2881"/>
                    <a:gd name="T108" fmla="+- 0 3500 3227"/>
                    <a:gd name="T109" fmla="*/ T108 w 336"/>
                    <a:gd name="T110" fmla="+- 0 1424 230"/>
                    <a:gd name="T111" fmla="*/ 1424 h 2881"/>
                    <a:gd name="T112" fmla="+- 0 3460 3227"/>
                    <a:gd name="T113" fmla="*/ T112 w 336"/>
                    <a:gd name="T114" fmla="+- 0 1411 230"/>
                    <a:gd name="T115" fmla="*/ 1411 h 2881"/>
                    <a:gd name="T116" fmla="+- 0 3420 3227"/>
                    <a:gd name="T117" fmla="*/ T116 w 336"/>
                    <a:gd name="T118" fmla="+- 0 1424 230"/>
                    <a:gd name="T119" fmla="*/ 1424 h 2881"/>
                    <a:gd name="T120" fmla="+- 0 3388 3227"/>
                    <a:gd name="T121" fmla="*/ T120 w 336"/>
                    <a:gd name="T122" fmla="+- 0 1459 230"/>
                    <a:gd name="T123" fmla="*/ 1459 h 2881"/>
                    <a:gd name="T124" fmla="+- 0 3366 3227"/>
                    <a:gd name="T125" fmla="*/ T124 w 336"/>
                    <a:gd name="T126" fmla="+- 0 1512 230"/>
                    <a:gd name="T127" fmla="*/ 1512 h 2881"/>
                    <a:gd name="T128" fmla="+- 0 3358 3227"/>
                    <a:gd name="T129" fmla="*/ T128 w 336"/>
                    <a:gd name="T130" fmla="+- 0 1576 230"/>
                    <a:gd name="T131" fmla="*/ 1576 h 2881"/>
                    <a:gd name="T132" fmla="+- 0 3358 3227"/>
                    <a:gd name="T133" fmla="*/ T132 w 336"/>
                    <a:gd name="T134" fmla="+- 0 2945 230"/>
                    <a:gd name="T135" fmla="*/ 2945 h 2881"/>
                    <a:gd name="T136" fmla="+- 0 3366 3227"/>
                    <a:gd name="T137" fmla="*/ T136 w 336"/>
                    <a:gd name="T138" fmla="+- 0 3009 230"/>
                    <a:gd name="T139" fmla="*/ 3009 h 2881"/>
                    <a:gd name="T140" fmla="+- 0 3388 3227"/>
                    <a:gd name="T141" fmla="*/ T140 w 336"/>
                    <a:gd name="T142" fmla="+- 0 3062 230"/>
                    <a:gd name="T143" fmla="*/ 3062 h 2881"/>
                    <a:gd name="T144" fmla="+- 0 3420 3227"/>
                    <a:gd name="T145" fmla="*/ T144 w 336"/>
                    <a:gd name="T146" fmla="+- 0 3097 230"/>
                    <a:gd name="T147" fmla="*/ 3097 h 2881"/>
                    <a:gd name="T148" fmla="+- 0 3460 3227"/>
                    <a:gd name="T149" fmla="*/ T148 w 336"/>
                    <a:gd name="T150" fmla="+- 0 3110 230"/>
                    <a:gd name="T151" fmla="*/ 3110 h 2881"/>
                    <a:gd name="T152" fmla="+- 0 3500 3227"/>
                    <a:gd name="T153" fmla="*/ T152 w 336"/>
                    <a:gd name="T154" fmla="+- 0 3097 230"/>
                    <a:gd name="T155" fmla="*/ 3097 h 2881"/>
                    <a:gd name="T156" fmla="+- 0 3532 3227"/>
                    <a:gd name="T157" fmla="*/ T156 w 336"/>
                    <a:gd name="T158" fmla="+- 0 3062 230"/>
                    <a:gd name="T159" fmla="*/ 3062 h 2881"/>
                    <a:gd name="T160" fmla="+- 0 3554 3227"/>
                    <a:gd name="T161" fmla="*/ T160 w 336"/>
                    <a:gd name="T162" fmla="+- 0 3009 230"/>
                    <a:gd name="T163" fmla="*/ 3009 h 2881"/>
                    <a:gd name="T164" fmla="+- 0 3562 3227"/>
                    <a:gd name="T165" fmla="*/ T164 w 336"/>
                    <a:gd name="T166" fmla="+- 0 2945 230"/>
                    <a:gd name="T167" fmla="*/ 2945 h 2881"/>
                    <a:gd name="T168" fmla="+- 0 3460 3227"/>
                    <a:gd name="T169" fmla="*/ T168 w 336"/>
                    <a:gd name="T170" fmla="+- 0 861 230"/>
                    <a:gd name="T171" fmla="*/ 861 h 2881"/>
                    <a:gd name="T172" fmla="+- 0 3227 3227"/>
                    <a:gd name="T173" fmla="*/ T172 w 336"/>
                    <a:gd name="T174" fmla="+- 0 861 230"/>
                    <a:gd name="T175" fmla="*/ 861 h 2881"/>
                    <a:gd name="T176" fmla="+- 0 3227 3227"/>
                    <a:gd name="T177" fmla="*/ T176 w 336"/>
                    <a:gd name="T178" fmla="+- 0 230 230"/>
                    <a:gd name="T179" fmla="*/ 230 h 288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</a:cxnLst>
                  <a:rect l="0" t="0" r="r" b="b"/>
                  <a:pathLst>
                    <a:path w="336" h="2881">
                      <a:moveTo>
                        <a:pt x="131" y="731"/>
                      </a:moveTo>
                      <a:lnTo>
                        <a:pt x="335" y="731"/>
                      </a:lnTo>
                      <a:moveTo>
                        <a:pt x="131" y="531"/>
                      </a:moveTo>
                      <a:lnTo>
                        <a:pt x="335" y="531"/>
                      </a:lnTo>
                      <a:moveTo>
                        <a:pt x="335" y="1015"/>
                      </a:moveTo>
                      <a:lnTo>
                        <a:pt x="335" y="367"/>
                      </a:lnTo>
                      <a:lnTo>
                        <a:pt x="327" y="303"/>
                      </a:lnTo>
                      <a:lnTo>
                        <a:pt x="305" y="250"/>
                      </a:lnTo>
                      <a:lnTo>
                        <a:pt x="273" y="214"/>
                      </a:lnTo>
                      <a:lnTo>
                        <a:pt x="233" y="201"/>
                      </a:lnTo>
                      <a:lnTo>
                        <a:pt x="193" y="214"/>
                      </a:lnTo>
                      <a:lnTo>
                        <a:pt x="161" y="250"/>
                      </a:lnTo>
                      <a:lnTo>
                        <a:pt x="139" y="303"/>
                      </a:lnTo>
                      <a:lnTo>
                        <a:pt x="131" y="367"/>
                      </a:lnTo>
                      <a:lnTo>
                        <a:pt x="131" y="1015"/>
                      </a:lnTo>
                      <a:lnTo>
                        <a:pt x="139" y="1080"/>
                      </a:lnTo>
                      <a:lnTo>
                        <a:pt x="161" y="1132"/>
                      </a:lnTo>
                      <a:lnTo>
                        <a:pt x="193" y="1168"/>
                      </a:lnTo>
                      <a:lnTo>
                        <a:pt x="233" y="1181"/>
                      </a:lnTo>
                      <a:lnTo>
                        <a:pt x="273" y="1168"/>
                      </a:lnTo>
                      <a:lnTo>
                        <a:pt x="305" y="1132"/>
                      </a:lnTo>
                      <a:lnTo>
                        <a:pt x="327" y="1080"/>
                      </a:lnTo>
                      <a:lnTo>
                        <a:pt x="335" y="1015"/>
                      </a:lnTo>
                      <a:close/>
                      <a:moveTo>
                        <a:pt x="335" y="2715"/>
                      </a:moveTo>
                      <a:lnTo>
                        <a:pt x="335" y="1346"/>
                      </a:lnTo>
                      <a:lnTo>
                        <a:pt x="327" y="1282"/>
                      </a:lnTo>
                      <a:lnTo>
                        <a:pt x="305" y="1229"/>
                      </a:lnTo>
                      <a:lnTo>
                        <a:pt x="273" y="1194"/>
                      </a:lnTo>
                      <a:lnTo>
                        <a:pt x="233" y="1181"/>
                      </a:lnTo>
                      <a:lnTo>
                        <a:pt x="193" y="1194"/>
                      </a:lnTo>
                      <a:lnTo>
                        <a:pt x="161" y="1229"/>
                      </a:lnTo>
                      <a:lnTo>
                        <a:pt x="139" y="1282"/>
                      </a:lnTo>
                      <a:lnTo>
                        <a:pt x="131" y="1346"/>
                      </a:lnTo>
                      <a:lnTo>
                        <a:pt x="131" y="2715"/>
                      </a:lnTo>
                      <a:lnTo>
                        <a:pt x="139" y="2779"/>
                      </a:lnTo>
                      <a:lnTo>
                        <a:pt x="161" y="2832"/>
                      </a:lnTo>
                      <a:lnTo>
                        <a:pt x="193" y="2867"/>
                      </a:lnTo>
                      <a:lnTo>
                        <a:pt x="233" y="2880"/>
                      </a:lnTo>
                      <a:lnTo>
                        <a:pt x="273" y="2867"/>
                      </a:lnTo>
                      <a:lnTo>
                        <a:pt x="305" y="2832"/>
                      </a:lnTo>
                      <a:lnTo>
                        <a:pt x="327" y="2779"/>
                      </a:lnTo>
                      <a:lnTo>
                        <a:pt x="335" y="2715"/>
                      </a:lnTo>
                      <a:close/>
                      <a:moveTo>
                        <a:pt x="233" y="631"/>
                      </a:moveTo>
                      <a:lnTo>
                        <a:pt x="0" y="6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0977D7B-4FB2-2A47-8B12-9FDBFEC6BB8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75" y="2540"/>
                <a:ext cx="213360" cy="1829435"/>
                <a:chOff x="2693" y="229"/>
                <a:chExt cx="336" cy="2881"/>
              </a:xfrm>
            </p:grpSpPr>
            <p:sp>
              <p:nvSpPr>
                <p:cNvPr id="9" name="AutoShape 4051">
                  <a:extLst>
                    <a:ext uri="{FF2B5EF4-FFF2-40B4-BE49-F238E27FC236}">
                      <a16:creationId xmlns:a16="http://schemas.microsoft.com/office/drawing/2014/main" id="{8C7E9947-6B95-EE41-8C88-4E9F8AEA4875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2693" y="431"/>
                  <a:ext cx="205" cy="2679"/>
                </a:xfrm>
                <a:custGeom>
                  <a:avLst/>
                  <a:gdLst>
                    <a:gd name="T0" fmla="+- 0 2898 2693"/>
                    <a:gd name="T1" fmla="*/ T0 w 205"/>
                    <a:gd name="T2" fmla="+- 0 1576 431"/>
                    <a:gd name="T3" fmla="*/ 1576 h 2679"/>
                    <a:gd name="T4" fmla="+- 0 2890 2693"/>
                    <a:gd name="T5" fmla="*/ T4 w 205"/>
                    <a:gd name="T6" fmla="+- 0 1512 431"/>
                    <a:gd name="T7" fmla="*/ 1512 h 2679"/>
                    <a:gd name="T8" fmla="+- 0 2868 2693"/>
                    <a:gd name="T9" fmla="*/ T8 w 205"/>
                    <a:gd name="T10" fmla="+- 0 1459 431"/>
                    <a:gd name="T11" fmla="*/ 1459 h 2679"/>
                    <a:gd name="T12" fmla="+- 0 2835 2693"/>
                    <a:gd name="T13" fmla="*/ T12 w 205"/>
                    <a:gd name="T14" fmla="+- 0 1424 431"/>
                    <a:gd name="T15" fmla="*/ 1424 h 2679"/>
                    <a:gd name="T16" fmla="+- 0 2796 2693"/>
                    <a:gd name="T17" fmla="*/ T16 w 205"/>
                    <a:gd name="T18" fmla="+- 0 1411 431"/>
                    <a:gd name="T19" fmla="*/ 1411 h 2679"/>
                    <a:gd name="T20" fmla="+- 0 2756 2693"/>
                    <a:gd name="T21" fmla="*/ T20 w 205"/>
                    <a:gd name="T22" fmla="+- 0 1424 431"/>
                    <a:gd name="T23" fmla="*/ 1424 h 2679"/>
                    <a:gd name="T24" fmla="+- 0 2723 2693"/>
                    <a:gd name="T25" fmla="*/ T24 w 205"/>
                    <a:gd name="T26" fmla="+- 0 1459 431"/>
                    <a:gd name="T27" fmla="*/ 1459 h 2679"/>
                    <a:gd name="T28" fmla="+- 0 2702 2693"/>
                    <a:gd name="T29" fmla="*/ T28 w 205"/>
                    <a:gd name="T30" fmla="+- 0 1512 431"/>
                    <a:gd name="T31" fmla="*/ 1512 h 2679"/>
                    <a:gd name="T32" fmla="+- 0 2693 2693"/>
                    <a:gd name="T33" fmla="*/ T32 w 205"/>
                    <a:gd name="T34" fmla="+- 0 1576 431"/>
                    <a:gd name="T35" fmla="*/ 1576 h 2679"/>
                    <a:gd name="T36" fmla="+- 0 2693 2693"/>
                    <a:gd name="T37" fmla="*/ T36 w 205"/>
                    <a:gd name="T38" fmla="+- 0 2945 431"/>
                    <a:gd name="T39" fmla="*/ 2945 h 2679"/>
                    <a:gd name="T40" fmla="+- 0 2702 2693"/>
                    <a:gd name="T41" fmla="*/ T40 w 205"/>
                    <a:gd name="T42" fmla="+- 0 3009 431"/>
                    <a:gd name="T43" fmla="*/ 3009 h 2679"/>
                    <a:gd name="T44" fmla="+- 0 2723 2693"/>
                    <a:gd name="T45" fmla="*/ T44 w 205"/>
                    <a:gd name="T46" fmla="+- 0 3062 431"/>
                    <a:gd name="T47" fmla="*/ 3062 h 2679"/>
                    <a:gd name="T48" fmla="+- 0 2756 2693"/>
                    <a:gd name="T49" fmla="*/ T48 w 205"/>
                    <a:gd name="T50" fmla="+- 0 3097 431"/>
                    <a:gd name="T51" fmla="*/ 3097 h 2679"/>
                    <a:gd name="T52" fmla="+- 0 2796 2693"/>
                    <a:gd name="T53" fmla="*/ T52 w 205"/>
                    <a:gd name="T54" fmla="+- 0 3110 431"/>
                    <a:gd name="T55" fmla="*/ 3110 h 2679"/>
                    <a:gd name="T56" fmla="+- 0 2835 2693"/>
                    <a:gd name="T57" fmla="*/ T56 w 205"/>
                    <a:gd name="T58" fmla="+- 0 3097 431"/>
                    <a:gd name="T59" fmla="*/ 3097 h 2679"/>
                    <a:gd name="T60" fmla="+- 0 2868 2693"/>
                    <a:gd name="T61" fmla="*/ T60 w 205"/>
                    <a:gd name="T62" fmla="+- 0 3062 431"/>
                    <a:gd name="T63" fmla="*/ 3062 h 2679"/>
                    <a:gd name="T64" fmla="+- 0 2890 2693"/>
                    <a:gd name="T65" fmla="*/ T64 w 205"/>
                    <a:gd name="T66" fmla="+- 0 3009 431"/>
                    <a:gd name="T67" fmla="*/ 3009 h 2679"/>
                    <a:gd name="T68" fmla="+- 0 2898 2693"/>
                    <a:gd name="T69" fmla="*/ T68 w 205"/>
                    <a:gd name="T70" fmla="+- 0 2945 431"/>
                    <a:gd name="T71" fmla="*/ 2945 h 2679"/>
                    <a:gd name="T72" fmla="+- 0 2898 2693"/>
                    <a:gd name="T73" fmla="*/ T72 w 205"/>
                    <a:gd name="T74" fmla="+- 0 1576 431"/>
                    <a:gd name="T75" fmla="*/ 1576 h 2679"/>
                    <a:gd name="T76" fmla="+- 0 2898 2693"/>
                    <a:gd name="T77" fmla="*/ T76 w 205"/>
                    <a:gd name="T78" fmla="+- 0 597 431"/>
                    <a:gd name="T79" fmla="*/ 597 h 2679"/>
                    <a:gd name="T80" fmla="+- 0 2890 2693"/>
                    <a:gd name="T81" fmla="*/ T80 w 205"/>
                    <a:gd name="T82" fmla="+- 0 533 431"/>
                    <a:gd name="T83" fmla="*/ 533 h 2679"/>
                    <a:gd name="T84" fmla="+- 0 2868 2693"/>
                    <a:gd name="T85" fmla="*/ T84 w 205"/>
                    <a:gd name="T86" fmla="+- 0 480 431"/>
                    <a:gd name="T87" fmla="*/ 480 h 2679"/>
                    <a:gd name="T88" fmla="+- 0 2835 2693"/>
                    <a:gd name="T89" fmla="*/ T88 w 205"/>
                    <a:gd name="T90" fmla="+- 0 444 431"/>
                    <a:gd name="T91" fmla="*/ 444 h 2679"/>
                    <a:gd name="T92" fmla="+- 0 2796 2693"/>
                    <a:gd name="T93" fmla="*/ T92 w 205"/>
                    <a:gd name="T94" fmla="+- 0 431 431"/>
                    <a:gd name="T95" fmla="*/ 431 h 2679"/>
                    <a:gd name="T96" fmla="+- 0 2756 2693"/>
                    <a:gd name="T97" fmla="*/ T96 w 205"/>
                    <a:gd name="T98" fmla="+- 0 444 431"/>
                    <a:gd name="T99" fmla="*/ 444 h 2679"/>
                    <a:gd name="T100" fmla="+- 0 2723 2693"/>
                    <a:gd name="T101" fmla="*/ T100 w 205"/>
                    <a:gd name="T102" fmla="+- 0 480 431"/>
                    <a:gd name="T103" fmla="*/ 480 h 2679"/>
                    <a:gd name="T104" fmla="+- 0 2702 2693"/>
                    <a:gd name="T105" fmla="*/ T104 w 205"/>
                    <a:gd name="T106" fmla="+- 0 533 431"/>
                    <a:gd name="T107" fmla="*/ 533 h 2679"/>
                    <a:gd name="T108" fmla="+- 0 2693 2693"/>
                    <a:gd name="T109" fmla="*/ T108 w 205"/>
                    <a:gd name="T110" fmla="+- 0 597 431"/>
                    <a:gd name="T111" fmla="*/ 597 h 2679"/>
                    <a:gd name="T112" fmla="+- 0 2693 2693"/>
                    <a:gd name="T113" fmla="*/ T112 w 205"/>
                    <a:gd name="T114" fmla="+- 0 1245 431"/>
                    <a:gd name="T115" fmla="*/ 1245 h 2679"/>
                    <a:gd name="T116" fmla="+- 0 2702 2693"/>
                    <a:gd name="T117" fmla="*/ T116 w 205"/>
                    <a:gd name="T118" fmla="+- 0 1310 431"/>
                    <a:gd name="T119" fmla="*/ 1310 h 2679"/>
                    <a:gd name="T120" fmla="+- 0 2723 2693"/>
                    <a:gd name="T121" fmla="*/ T120 w 205"/>
                    <a:gd name="T122" fmla="+- 0 1362 431"/>
                    <a:gd name="T123" fmla="*/ 1362 h 2679"/>
                    <a:gd name="T124" fmla="+- 0 2756 2693"/>
                    <a:gd name="T125" fmla="*/ T124 w 205"/>
                    <a:gd name="T126" fmla="+- 0 1398 431"/>
                    <a:gd name="T127" fmla="*/ 1398 h 2679"/>
                    <a:gd name="T128" fmla="+- 0 2796 2693"/>
                    <a:gd name="T129" fmla="*/ T128 w 205"/>
                    <a:gd name="T130" fmla="+- 0 1411 431"/>
                    <a:gd name="T131" fmla="*/ 1411 h 2679"/>
                    <a:gd name="T132" fmla="+- 0 2835 2693"/>
                    <a:gd name="T133" fmla="*/ T132 w 205"/>
                    <a:gd name="T134" fmla="+- 0 1398 431"/>
                    <a:gd name="T135" fmla="*/ 1398 h 2679"/>
                    <a:gd name="T136" fmla="+- 0 2868 2693"/>
                    <a:gd name="T137" fmla="*/ T136 w 205"/>
                    <a:gd name="T138" fmla="+- 0 1362 431"/>
                    <a:gd name="T139" fmla="*/ 1362 h 2679"/>
                    <a:gd name="T140" fmla="+- 0 2890 2693"/>
                    <a:gd name="T141" fmla="*/ T140 w 205"/>
                    <a:gd name="T142" fmla="+- 0 1310 431"/>
                    <a:gd name="T143" fmla="*/ 1310 h 2679"/>
                    <a:gd name="T144" fmla="+- 0 2898 2693"/>
                    <a:gd name="T145" fmla="*/ T144 w 205"/>
                    <a:gd name="T146" fmla="+- 0 1245 431"/>
                    <a:gd name="T147" fmla="*/ 1245 h 2679"/>
                    <a:gd name="T148" fmla="+- 0 2898 2693"/>
                    <a:gd name="T149" fmla="*/ T148 w 205"/>
                    <a:gd name="T150" fmla="+- 0 597 431"/>
                    <a:gd name="T151" fmla="*/ 597 h 2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</a:cxnLst>
                  <a:rect l="0" t="0" r="r" b="b"/>
                  <a:pathLst>
                    <a:path w="205" h="2679">
                      <a:moveTo>
                        <a:pt x="205" y="1145"/>
                      </a:moveTo>
                      <a:lnTo>
                        <a:pt x="197" y="1081"/>
                      </a:lnTo>
                      <a:lnTo>
                        <a:pt x="175" y="1028"/>
                      </a:lnTo>
                      <a:lnTo>
                        <a:pt x="142" y="993"/>
                      </a:lnTo>
                      <a:lnTo>
                        <a:pt x="103" y="980"/>
                      </a:lnTo>
                      <a:lnTo>
                        <a:pt x="63" y="993"/>
                      </a:lnTo>
                      <a:lnTo>
                        <a:pt x="30" y="1028"/>
                      </a:lnTo>
                      <a:lnTo>
                        <a:pt x="9" y="1081"/>
                      </a:lnTo>
                      <a:lnTo>
                        <a:pt x="0" y="1145"/>
                      </a:lnTo>
                      <a:lnTo>
                        <a:pt x="0" y="2514"/>
                      </a:lnTo>
                      <a:lnTo>
                        <a:pt x="9" y="2578"/>
                      </a:lnTo>
                      <a:lnTo>
                        <a:pt x="30" y="2631"/>
                      </a:lnTo>
                      <a:lnTo>
                        <a:pt x="63" y="2666"/>
                      </a:lnTo>
                      <a:lnTo>
                        <a:pt x="103" y="2679"/>
                      </a:lnTo>
                      <a:lnTo>
                        <a:pt x="142" y="2666"/>
                      </a:lnTo>
                      <a:lnTo>
                        <a:pt x="175" y="2631"/>
                      </a:lnTo>
                      <a:lnTo>
                        <a:pt x="197" y="2578"/>
                      </a:lnTo>
                      <a:lnTo>
                        <a:pt x="205" y="2514"/>
                      </a:lnTo>
                      <a:lnTo>
                        <a:pt x="205" y="1145"/>
                      </a:lnTo>
                      <a:moveTo>
                        <a:pt x="205" y="166"/>
                      </a:moveTo>
                      <a:lnTo>
                        <a:pt x="197" y="102"/>
                      </a:lnTo>
                      <a:lnTo>
                        <a:pt x="175" y="49"/>
                      </a:lnTo>
                      <a:lnTo>
                        <a:pt x="142" y="13"/>
                      </a:lnTo>
                      <a:lnTo>
                        <a:pt x="103" y="0"/>
                      </a:lnTo>
                      <a:lnTo>
                        <a:pt x="63" y="13"/>
                      </a:lnTo>
                      <a:lnTo>
                        <a:pt x="30" y="49"/>
                      </a:lnTo>
                      <a:lnTo>
                        <a:pt x="9" y="102"/>
                      </a:lnTo>
                      <a:lnTo>
                        <a:pt x="0" y="166"/>
                      </a:lnTo>
                      <a:lnTo>
                        <a:pt x="0" y="814"/>
                      </a:lnTo>
                      <a:lnTo>
                        <a:pt x="9" y="879"/>
                      </a:lnTo>
                      <a:lnTo>
                        <a:pt x="30" y="931"/>
                      </a:lnTo>
                      <a:lnTo>
                        <a:pt x="63" y="967"/>
                      </a:lnTo>
                      <a:lnTo>
                        <a:pt x="103" y="980"/>
                      </a:lnTo>
                      <a:lnTo>
                        <a:pt x="142" y="967"/>
                      </a:lnTo>
                      <a:lnTo>
                        <a:pt x="175" y="931"/>
                      </a:lnTo>
                      <a:lnTo>
                        <a:pt x="197" y="879"/>
                      </a:lnTo>
                      <a:lnTo>
                        <a:pt x="205" y="814"/>
                      </a:lnTo>
                      <a:lnTo>
                        <a:pt x="205" y="166"/>
                      </a:ln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5F467D5-7437-ED41-8EC4-D32E4138A1CB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2693" y="761"/>
                  <a:ext cx="205" cy="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485DD1A-731F-904D-9972-3EA21D084978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2693" y="2133"/>
                  <a:ext cx="205" cy="200"/>
                </a:xfrm>
                <a:prstGeom prst="rect">
                  <a:avLst/>
                </a:prstGeom>
                <a:solidFill>
                  <a:srgbClr val="4C4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2" name="AutoShape 4048">
                  <a:extLst>
                    <a:ext uri="{FF2B5EF4-FFF2-40B4-BE49-F238E27FC236}">
                      <a16:creationId xmlns:a16="http://schemas.microsoft.com/office/drawing/2014/main" id="{B572286C-D98D-DD42-8B44-C4D4F3BD7EC9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2693" y="761"/>
                  <a:ext cx="205" cy="200"/>
                </a:xfrm>
                <a:custGeom>
                  <a:avLst/>
                  <a:gdLst>
                    <a:gd name="T0" fmla="+- 0 2693 2693"/>
                    <a:gd name="T1" fmla="*/ T0 w 205"/>
                    <a:gd name="T2" fmla="+- 0 961 761"/>
                    <a:gd name="T3" fmla="*/ 961 h 200"/>
                    <a:gd name="T4" fmla="+- 0 2898 2693"/>
                    <a:gd name="T5" fmla="*/ T4 w 205"/>
                    <a:gd name="T6" fmla="+- 0 961 761"/>
                    <a:gd name="T7" fmla="*/ 961 h 200"/>
                    <a:gd name="T8" fmla="+- 0 2693 2693"/>
                    <a:gd name="T9" fmla="*/ T8 w 205"/>
                    <a:gd name="T10" fmla="+- 0 761 761"/>
                    <a:gd name="T11" fmla="*/ 761 h 200"/>
                    <a:gd name="T12" fmla="+- 0 2898 2693"/>
                    <a:gd name="T13" fmla="*/ T12 w 205"/>
                    <a:gd name="T14" fmla="+- 0 761 761"/>
                    <a:gd name="T15" fmla="*/ 761 h 20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5" h="200">
                      <a:moveTo>
                        <a:pt x="0" y="200"/>
                      </a:moveTo>
                      <a:lnTo>
                        <a:pt x="205" y="200"/>
                      </a:lnTo>
                      <a:moveTo>
                        <a:pt x="0" y="0"/>
                      </a:moveTo>
                      <a:lnTo>
                        <a:pt x="205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C6D51A4-4A4E-FB48-A459-A64840DE7DEF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2693" y="2744"/>
                  <a:ext cx="205" cy="2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  <p:sp>
              <p:nvSpPr>
                <p:cNvPr id="14" name="AutoShape 4046">
                  <a:extLst>
                    <a:ext uri="{FF2B5EF4-FFF2-40B4-BE49-F238E27FC236}">
                      <a16:creationId xmlns:a16="http://schemas.microsoft.com/office/drawing/2014/main" id="{DE4AF61A-60E6-B846-9D80-7C2D369239A3}"/>
                    </a:ext>
                  </a:extLst>
                </p:cNvPr>
                <p:cNvSpPr>
                  <a:spLocks noChangeAspect="1" noEditPoints="1" noChangeArrowheads="1" noChangeShapeType="1" noTextEdit="1"/>
                </p:cNvSpPr>
                <p:nvPr/>
              </p:nvSpPr>
              <p:spPr bwMode="auto">
                <a:xfrm>
                  <a:off x="2693" y="229"/>
                  <a:ext cx="336" cy="2881"/>
                </a:xfrm>
                <a:custGeom>
                  <a:avLst/>
                  <a:gdLst>
                    <a:gd name="T0" fmla="+- 0 2693 2693"/>
                    <a:gd name="T1" fmla="*/ T0 w 336"/>
                    <a:gd name="T2" fmla="+- 0 2945 230"/>
                    <a:gd name="T3" fmla="*/ 2945 h 2881"/>
                    <a:gd name="T4" fmla="+- 0 2898 2693"/>
                    <a:gd name="T5" fmla="*/ T4 w 336"/>
                    <a:gd name="T6" fmla="+- 0 2945 230"/>
                    <a:gd name="T7" fmla="*/ 2945 h 2881"/>
                    <a:gd name="T8" fmla="+- 0 2693 2693"/>
                    <a:gd name="T9" fmla="*/ T8 w 336"/>
                    <a:gd name="T10" fmla="+- 0 2745 230"/>
                    <a:gd name="T11" fmla="*/ 2745 h 2881"/>
                    <a:gd name="T12" fmla="+- 0 2898 2693"/>
                    <a:gd name="T13" fmla="*/ T12 w 336"/>
                    <a:gd name="T14" fmla="+- 0 2745 230"/>
                    <a:gd name="T15" fmla="*/ 2745 h 2881"/>
                    <a:gd name="T16" fmla="+- 0 2693 2693"/>
                    <a:gd name="T17" fmla="*/ T16 w 336"/>
                    <a:gd name="T18" fmla="+- 0 2334 230"/>
                    <a:gd name="T19" fmla="*/ 2334 h 2881"/>
                    <a:gd name="T20" fmla="+- 0 2898 2693"/>
                    <a:gd name="T21" fmla="*/ T20 w 336"/>
                    <a:gd name="T22" fmla="+- 0 2334 230"/>
                    <a:gd name="T23" fmla="*/ 2334 h 2881"/>
                    <a:gd name="T24" fmla="+- 0 2693 2693"/>
                    <a:gd name="T25" fmla="*/ T24 w 336"/>
                    <a:gd name="T26" fmla="+- 0 2134 230"/>
                    <a:gd name="T27" fmla="*/ 2134 h 2881"/>
                    <a:gd name="T28" fmla="+- 0 2898 2693"/>
                    <a:gd name="T29" fmla="*/ T28 w 336"/>
                    <a:gd name="T30" fmla="+- 0 2134 230"/>
                    <a:gd name="T31" fmla="*/ 2134 h 2881"/>
                    <a:gd name="T32" fmla="+- 0 2898 2693"/>
                    <a:gd name="T33" fmla="*/ T32 w 336"/>
                    <a:gd name="T34" fmla="+- 0 2945 230"/>
                    <a:gd name="T35" fmla="*/ 2945 h 2881"/>
                    <a:gd name="T36" fmla="+- 0 2898 2693"/>
                    <a:gd name="T37" fmla="*/ T36 w 336"/>
                    <a:gd name="T38" fmla="+- 0 1576 230"/>
                    <a:gd name="T39" fmla="*/ 1576 h 2881"/>
                    <a:gd name="T40" fmla="+- 0 2890 2693"/>
                    <a:gd name="T41" fmla="*/ T40 w 336"/>
                    <a:gd name="T42" fmla="+- 0 1512 230"/>
                    <a:gd name="T43" fmla="*/ 1512 h 2881"/>
                    <a:gd name="T44" fmla="+- 0 2868 2693"/>
                    <a:gd name="T45" fmla="*/ T44 w 336"/>
                    <a:gd name="T46" fmla="+- 0 1459 230"/>
                    <a:gd name="T47" fmla="*/ 1459 h 2881"/>
                    <a:gd name="T48" fmla="+- 0 2835 2693"/>
                    <a:gd name="T49" fmla="*/ T48 w 336"/>
                    <a:gd name="T50" fmla="+- 0 1424 230"/>
                    <a:gd name="T51" fmla="*/ 1424 h 2881"/>
                    <a:gd name="T52" fmla="+- 0 2796 2693"/>
                    <a:gd name="T53" fmla="*/ T52 w 336"/>
                    <a:gd name="T54" fmla="+- 0 1411 230"/>
                    <a:gd name="T55" fmla="*/ 1411 h 2881"/>
                    <a:gd name="T56" fmla="+- 0 2756 2693"/>
                    <a:gd name="T57" fmla="*/ T56 w 336"/>
                    <a:gd name="T58" fmla="+- 0 1424 230"/>
                    <a:gd name="T59" fmla="*/ 1424 h 2881"/>
                    <a:gd name="T60" fmla="+- 0 2723 2693"/>
                    <a:gd name="T61" fmla="*/ T60 w 336"/>
                    <a:gd name="T62" fmla="+- 0 1459 230"/>
                    <a:gd name="T63" fmla="*/ 1459 h 2881"/>
                    <a:gd name="T64" fmla="+- 0 2702 2693"/>
                    <a:gd name="T65" fmla="*/ T64 w 336"/>
                    <a:gd name="T66" fmla="+- 0 1512 230"/>
                    <a:gd name="T67" fmla="*/ 1512 h 2881"/>
                    <a:gd name="T68" fmla="+- 0 2693 2693"/>
                    <a:gd name="T69" fmla="*/ T68 w 336"/>
                    <a:gd name="T70" fmla="+- 0 1576 230"/>
                    <a:gd name="T71" fmla="*/ 1576 h 2881"/>
                    <a:gd name="T72" fmla="+- 0 2693 2693"/>
                    <a:gd name="T73" fmla="*/ T72 w 336"/>
                    <a:gd name="T74" fmla="+- 0 2945 230"/>
                    <a:gd name="T75" fmla="*/ 2945 h 2881"/>
                    <a:gd name="T76" fmla="+- 0 2702 2693"/>
                    <a:gd name="T77" fmla="*/ T76 w 336"/>
                    <a:gd name="T78" fmla="+- 0 3009 230"/>
                    <a:gd name="T79" fmla="*/ 3009 h 2881"/>
                    <a:gd name="T80" fmla="+- 0 2723 2693"/>
                    <a:gd name="T81" fmla="*/ T80 w 336"/>
                    <a:gd name="T82" fmla="+- 0 3062 230"/>
                    <a:gd name="T83" fmla="*/ 3062 h 2881"/>
                    <a:gd name="T84" fmla="+- 0 2756 2693"/>
                    <a:gd name="T85" fmla="*/ T84 w 336"/>
                    <a:gd name="T86" fmla="+- 0 3097 230"/>
                    <a:gd name="T87" fmla="*/ 3097 h 2881"/>
                    <a:gd name="T88" fmla="+- 0 2796 2693"/>
                    <a:gd name="T89" fmla="*/ T88 w 336"/>
                    <a:gd name="T90" fmla="+- 0 3110 230"/>
                    <a:gd name="T91" fmla="*/ 3110 h 2881"/>
                    <a:gd name="T92" fmla="+- 0 2835 2693"/>
                    <a:gd name="T93" fmla="*/ T92 w 336"/>
                    <a:gd name="T94" fmla="+- 0 3097 230"/>
                    <a:gd name="T95" fmla="*/ 3097 h 2881"/>
                    <a:gd name="T96" fmla="+- 0 2868 2693"/>
                    <a:gd name="T97" fmla="*/ T96 w 336"/>
                    <a:gd name="T98" fmla="+- 0 3062 230"/>
                    <a:gd name="T99" fmla="*/ 3062 h 2881"/>
                    <a:gd name="T100" fmla="+- 0 2890 2693"/>
                    <a:gd name="T101" fmla="*/ T100 w 336"/>
                    <a:gd name="T102" fmla="+- 0 3009 230"/>
                    <a:gd name="T103" fmla="*/ 3009 h 2881"/>
                    <a:gd name="T104" fmla="+- 0 2898 2693"/>
                    <a:gd name="T105" fmla="*/ T104 w 336"/>
                    <a:gd name="T106" fmla="+- 0 2945 230"/>
                    <a:gd name="T107" fmla="*/ 2945 h 2881"/>
                    <a:gd name="T108" fmla="+- 0 2898 2693"/>
                    <a:gd name="T109" fmla="*/ T108 w 336"/>
                    <a:gd name="T110" fmla="+- 0 1245 230"/>
                    <a:gd name="T111" fmla="*/ 1245 h 2881"/>
                    <a:gd name="T112" fmla="+- 0 2898 2693"/>
                    <a:gd name="T113" fmla="*/ T112 w 336"/>
                    <a:gd name="T114" fmla="+- 0 597 230"/>
                    <a:gd name="T115" fmla="*/ 597 h 2881"/>
                    <a:gd name="T116" fmla="+- 0 2890 2693"/>
                    <a:gd name="T117" fmla="*/ T116 w 336"/>
                    <a:gd name="T118" fmla="+- 0 533 230"/>
                    <a:gd name="T119" fmla="*/ 533 h 2881"/>
                    <a:gd name="T120" fmla="+- 0 2868 2693"/>
                    <a:gd name="T121" fmla="*/ T120 w 336"/>
                    <a:gd name="T122" fmla="+- 0 480 230"/>
                    <a:gd name="T123" fmla="*/ 480 h 2881"/>
                    <a:gd name="T124" fmla="+- 0 2835 2693"/>
                    <a:gd name="T125" fmla="*/ T124 w 336"/>
                    <a:gd name="T126" fmla="+- 0 444 230"/>
                    <a:gd name="T127" fmla="*/ 444 h 2881"/>
                    <a:gd name="T128" fmla="+- 0 2796 2693"/>
                    <a:gd name="T129" fmla="*/ T128 w 336"/>
                    <a:gd name="T130" fmla="+- 0 431 230"/>
                    <a:gd name="T131" fmla="*/ 431 h 2881"/>
                    <a:gd name="T132" fmla="+- 0 2756 2693"/>
                    <a:gd name="T133" fmla="*/ T132 w 336"/>
                    <a:gd name="T134" fmla="+- 0 444 230"/>
                    <a:gd name="T135" fmla="*/ 444 h 2881"/>
                    <a:gd name="T136" fmla="+- 0 2723 2693"/>
                    <a:gd name="T137" fmla="*/ T136 w 336"/>
                    <a:gd name="T138" fmla="+- 0 480 230"/>
                    <a:gd name="T139" fmla="*/ 480 h 2881"/>
                    <a:gd name="T140" fmla="+- 0 2702 2693"/>
                    <a:gd name="T141" fmla="*/ T140 w 336"/>
                    <a:gd name="T142" fmla="+- 0 533 230"/>
                    <a:gd name="T143" fmla="*/ 533 h 2881"/>
                    <a:gd name="T144" fmla="+- 0 2693 2693"/>
                    <a:gd name="T145" fmla="*/ T144 w 336"/>
                    <a:gd name="T146" fmla="+- 0 597 230"/>
                    <a:gd name="T147" fmla="*/ 597 h 2881"/>
                    <a:gd name="T148" fmla="+- 0 2693 2693"/>
                    <a:gd name="T149" fmla="*/ T148 w 336"/>
                    <a:gd name="T150" fmla="+- 0 1245 230"/>
                    <a:gd name="T151" fmla="*/ 1245 h 2881"/>
                    <a:gd name="T152" fmla="+- 0 2702 2693"/>
                    <a:gd name="T153" fmla="*/ T152 w 336"/>
                    <a:gd name="T154" fmla="+- 0 1310 230"/>
                    <a:gd name="T155" fmla="*/ 1310 h 2881"/>
                    <a:gd name="T156" fmla="+- 0 2723 2693"/>
                    <a:gd name="T157" fmla="*/ T156 w 336"/>
                    <a:gd name="T158" fmla="+- 0 1362 230"/>
                    <a:gd name="T159" fmla="*/ 1362 h 2881"/>
                    <a:gd name="T160" fmla="+- 0 2756 2693"/>
                    <a:gd name="T161" fmla="*/ T160 w 336"/>
                    <a:gd name="T162" fmla="+- 0 1398 230"/>
                    <a:gd name="T163" fmla="*/ 1398 h 2881"/>
                    <a:gd name="T164" fmla="+- 0 2796 2693"/>
                    <a:gd name="T165" fmla="*/ T164 w 336"/>
                    <a:gd name="T166" fmla="+- 0 1411 230"/>
                    <a:gd name="T167" fmla="*/ 1411 h 2881"/>
                    <a:gd name="T168" fmla="+- 0 2835 2693"/>
                    <a:gd name="T169" fmla="*/ T168 w 336"/>
                    <a:gd name="T170" fmla="+- 0 1398 230"/>
                    <a:gd name="T171" fmla="*/ 1398 h 2881"/>
                    <a:gd name="T172" fmla="+- 0 2868 2693"/>
                    <a:gd name="T173" fmla="*/ T172 w 336"/>
                    <a:gd name="T174" fmla="+- 0 1362 230"/>
                    <a:gd name="T175" fmla="*/ 1362 h 2881"/>
                    <a:gd name="T176" fmla="+- 0 2890 2693"/>
                    <a:gd name="T177" fmla="*/ T176 w 336"/>
                    <a:gd name="T178" fmla="+- 0 1310 230"/>
                    <a:gd name="T179" fmla="*/ 1310 h 2881"/>
                    <a:gd name="T180" fmla="+- 0 2898 2693"/>
                    <a:gd name="T181" fmla="*/ T180 w 336"/>
                    <a:gd name="T182" fmla="+- 0 1245 230"/>
                    <a:gd name="T183" fmla="*/ 1245 h 2881"/>
                    <a:gd name="T184" fmla="+- 0 2796 2693"/>
                    <a:gd name="T185" fmla="*/ T184 w 336"/>
                    <a:gd name="T186" fmla="+- 0 861 230"/>
                    <a:gd name="T187" fmla="*/ 861 h 2881"/>
                    <a:gd name="T188" fmla="+- 0 3029 2693"/>
                    <a:gd name="T189" fmla="*/ T188 w 336"/>
                    <a:gd name="T190" fmla="+- 0 861 230"/>
                    <a:gd name="T191" fmla="*/ 861 h 2881"/>
                    <a:gd name="T192" fmla="+- 0 3029 2693"/>
                    <a:gd name="T193" fmla="*/ T192 w 336"/>
                    <a:gd name="T194" fmla="+- 0 230 230"/>
                    <a:gd name="T195" fmla="*/ 230 h 288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</a:cxnLst>
                  <a:rect l="0" t="0" r="r" b="b"/>
                  <a:pathLst>
                    <a:path w="336" h="2881">
                      <a:moveTo>
                        <a:pt x="0" y="2715"/>
                      </a:moveTo>
                      <a:lnTo>
                        <a:pt x="205" y="2715"/>
                      </a:lnTo>
                      <a:moveTo>
                        <a:pt x="0" y="2515"/>
                      </a:moveTo>
                      <a:lnTo>
                        <a:pt x="205" y="2515"/>
                      </a:lnTo>
                      <a:moveTo>
                        <a:pt x="0" y="2104"/>
                      </a:moveTo>
                      <a:lnTo>
                        <a:pt x="205" y="2104"/>
                      </a:lnTo>
                      <a:moveTo>
                        <a:pt x="0" y="1904"/>
                      </a:moveTo>
                      <a:lnTo>
                        <a:pt x="205" y="1904"/>
                      </a:lnTo>
                      <a:moveTo>
                        <a:pt x="205" y="2715"/>
                      </a:moveTo>
                      <a:lnTo>
                        <a:pt x="205" y="1346"/>
                      </a:lnTo>
                      <a:lnTo>
                        <a:pt x="197" y="1282"/>
                      </a:lnTo>
                      <a:lnTo>
                        <a:pt x="175" y="1229"/>
                      </a:lnTo>
                      <a:lnTo>
                        <a:pt x="142" y="1194"/>
                      </a:lnTo>
                      <a:lnTo>
                        <a:pt x="103" y="1181"/>
                      </a:lnTo>
                      <a:lnTo>
                        <a:pt x="63" y="1194"/>
                      </a:lnTo>
                      <a:lnTo>
                        <a:pt x="30" y="1229"/>
                      </a:lnTo>
                      <a:lnTo>
                        <a:pt x="9" y="1282"/>
                      </a:lnTo>
                      <a:lnTo>
                        <a:pt x="0" y="1346"/>
                      </a:lnTo>
                      <a:lnTo>
                        <a:pt x="0" y="2715"/>
                      </a:lnTo>
                      <a:lnTo>
                        <a:pt x="9" y="2779"/>
                      </a:lnTo>
                      <a:lnTo>
                        <a:pt x="30" y="2832"/>
                      </a:lnTo>
                      <a:lnTo>
                        <a:pt x="63" y="2867"/>
                      </a:lnTo>
                      <a:lnTo>
                        <a:pt x="103" y="2880"/>
                      </a:lnTo>
                      <a:lnTo>
                        <a:pt x="142" y="2867"/>
                      </a:lnTo>
                      <a:lnTo>
                        <a:pt x="175" y="2832"/>
                      </a:lnTo>
                      <a:lnTo>
                        <a:pt x="197" y="2779"/>
                      </a:lnTo>
                      <a:lnTo>
                        <a:pt x="205" y="2715"/>
                      </a:lnTo>
                      <a:close/>
                      <a:moveTo>
                        <a:pt x="205" y="1015"/>
                      </a:moveTo>
                      <a:lnTo>
                        <a:pt x="205" y="367"/>
                      </a:lnTo>
                      <a:lnTo>
                        <a:pt x="197" y="303"/>
                      </a:lnTo>
                      <a:lnTo>
                        <a:pt x="175" y="250"/>
                      </a:lnTo>
                      <a:lnTo>
                        <a:pt x="142" y="214"/>
                      </a:lnTo>
                      <a:lnTo>
                        <a:pt x="103" y="201"/>
                      </a:lnTo>
                      <a:lnTo>
                        <a:pt x="63" y="214"/>
                      </a:lnTo>
                      <a:lnTo>
                        <a:pt x="30" y="250"/>
                      </a:lnTo>
                      <a:lnTo>
                        <a:pt x="9" y="303"/>
                      </a:lnTo>
                      <a:lnTo>
                        <a:pt x="0" y="367"/>
                      </a:lnTo>
                      <a:lnTo>
                        <a:pt x="0" y="1015"/>
                      </a:lnTo>
                      <a:lnTo>
                        <a:pt x="9" y="1080"/>
                      </a:lnTo>
                      <a:lnTo>
                        <a:pt x="30" y="1132"/>
                      </a:lnTo>
                      <a:lnTo>
                        <a:pt x="63" y="1168"/>
                      </a:lnTo>
                      <a:lnTo>
                        <a:pt x="103" y="1181"/>
                      </a:lnTo>
                      <a:lnTo>
                        <a:pt x="142" y="1168"/>
                      </a:lnTo>
                      <a:lnTo>
                        <a:pt x="175" y="1132"/>
                      </a:lnTo>
                      <a:lnTo>
                        <a:pt x="197" y="1080"/>
                      </a:lnTo>
                      <a:lnTo>
                        <a:pt x="205" y="1015"/>
                      </a:lnTo>
                      <a:close/>
                      <a:moveTo>
                        <a:pt x="103" y="631"/>
                      </a:moveTo>
                      <a:lnTo>
                        <a:pt x="336" y="631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dirty="0">
                    <a:latin typeface="Papyrus Regular" panose="020B0602040200020303" pitchFamily="34" charset="77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38BB30-4017-E844-BEED-27F6EFB10B72}"/>
                </a:ext>
              </a:extLst>
            </p:cNvPr>
            <p:cNvSpPr txBox="1"/>
            <p:nvPr/>
          </p:nvSpPr>
          <p:spPr>
            <a:xfrm>
              <a:off x="3419872" y="476672"/>
              <a:ext cx="855419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err="1">
                  <a:latin typeface="Papyrus" panose="020B0602040200020303" pitchFamily="34" charset="77"/>
                </a:rPr>
                <a:t>Alle</a:t>
              </a:r>
              <a:r>
                <a:rPr lang="tr-TR" dirty="0" err="1">
                  <a:latin typeface="Papyrus" panose="020B0602040200020303" pitchFamily="34" charset="77"/>
                </a:rPr>
                <a:t>l</a:t>
              </a:r>
              <a:endParaRPr lang="tr-TR" dirty="0">
                <a:latin typeface="Papyrus" panose="020B0602040200020303" pitchFamily="34" charset="7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9E69A8-A08F-6845-AC16-3A36A5540C1B}"/>
                </a:ext>
              </a:extLst>
            </p:cNvPr>
            <p:cNvSpPr txBox="1"/>
            <p:nvPr/>
          </p:nvSpPr>
          <p:spPr>
            <a:xfrm>
              <a:off x="7182635" y="3317477"/>
              <a:ext cx="855419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>
                  <a:latin typeface="Papyrus" panose="020B0602040200020303" pitchFamily="34" charset="77"/>
                </a:rPr>
                <a:t>3 </a:t>
              </a:r>
              <a:r>
                <a:rPr lang="tr-TR" sz="2800" dirty="0" err="1">
                  <a:latin typeface="Papyrus" panose="020B0602040200020303" pitchFamily="34" charset="77"/>
                </a:rPr>
                <a:t>Loci</a:t>
              </a:r>
              <a:endParaRPr lang="tr-TR" dirty="0">
                <a:latin typeface="Papyrus" panose="020B0602040200020303" pitchFamily="34" charset="7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E7DF6FB-A97D-7A4D-A565-D35E8EF393B0}"/>
              </a:ext>
            </a:extLst>
          </p:cNvPr>
          <p:cNvSpPr txBox="1"/>
          <p:nvPr/>
        </p:nvSpPr>
        <p:spPr>
          <a:xfrm>
            <a:off x="3779912" y="647924"/>
            <a:ext cx="381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Papyrus" panose="020B0602040200020303" pitchFamily="34" charset="77"/>
              </a:rPr>
              <a:t>İki </a:t>
            </a:r>
            <a:r>
              <a:rPr lang="tr-TR" sz="2800" dirty="0" err="1">
                <a:latin typeface="Papyrus" panose="020B0602040200020303" pitchFamily="34" charset="77"/>
              </a:rPr>
              <a:t>allel</a:t>
            </a:r>
            <a:r>
              <a:rPr lang="tr-TR" sz="2800" dirty="0">
                <a:latin typeface="Papyrus" panose="020B0602040200020303" pitchFamily="34" charset="77"/>
              </a:rPr>
              <a:t> aynı ise = </a:t>
            </a:r>
            <a:r>
              <a:rPr lang="tr-TR" sz="2800" dirty="0" err="1">
                <a:latin typeface="Papyrus" panose="020B0602040200020303" pitchFamily="34" charset="77"/>
              </a:rPr>
              <a:t>homozigot</a:t>
            </a:r>
            <a:endParaRPr lang="tr-TR" sz="2800" dirty="0">
              <a:latin typeface="Papyrus" panose="020B0602040200020303" pitchFamily="34" charset="77"/>
            </a:endParaRPr>
          </a:p>
          <a:p>
            <a:endParaRPr lang="tr-TR" sz="2800" dirty="0">
              <a:latin typeface="Papyrus" panose="020B0602040200020303" pitchFamily="34" charset="77"/>
            </a:endParaRPr>
          </a:p>
          <a:p>
            <a:r>
              <a:rPr lang="tr-TR" sz="2800" dirty="0">
                <a:latin typeface="Papyrus" panose="020B0602040200020303" pitchFamily="34" charset="77"/>
              </a:rPr>
              <a:t>İki </a:t>
            </a:r>
            <a:r>
              <a:rPr lang="tr-TR" sz="2800" dirty="0" err="1">
                <a:latin typeface="Papyrus" panose="020B0602040200020303" pitchFamily="34" charset="77"/>
              </a:rPr>
              <a:t>allel</a:t>
            </a:r>
            <a:r>
              <a:rPr lang="tr-TR" sz="2800" dirty="0">
                <a:latin typeface="Papyrus" panose="020B0602040200020303" pitchFamily="34" charset="77"/>
              </a:rPr>
              <a:t> farklı ise = </a:t>
            </a:r>
            <a:r>
              <a:rPr lang="tr-TR" sz="2800" dirty="0" err="1">
                <a:latin typeface="Papyrus" panose="020B0602040200020303" pitchFamily="34" charset="77"/>
              </a:rPr>
              <a:t>heterozigot</a:t>
            </a:r>
            <a:r>
              <a:rPr lang="tr-TR" sz="2800" dirty="0">
                <a:latin typeface="Papyrus" panose="020B06020402000203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34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48680"/>
            <a:ext cx="4343400" cy="55473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tr-TR" sz="2800" dirty="0">
              <a:latin typeface="Papyrus" panose="020B0602040200020303" pitchFamily="34" charset="7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tr-TR" sz="2400" dirty="0">
                <a:latin typeface="Papyrus" panose="020B0602040200020303" pitchFamily="34" charset="77"/>
              </a:rPr>
              <a:t>İdeogramda kromozomlar şematik olarak gösterilir</a:t>
            </a:r>
            <a:r>
              <a:rPr lang="en-US" sz="2400" dirty="0">
                <a:latin typeface="Papyrus" panose="020B0602040200020303" pitchFamily="34" charset="77"/>
              </a:rPr>
              <a:t>.  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latin typeface="Papyrus" panose="020B0602040200020303" pitchFamily="34" charset="7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tr-TR" sz="2400" dirty="0">
                <a:latin typeface="Papyrus" panose="020B0602040200020303" pitchFamily="34" charset="77"/>
              </a:rPr>
              <a:t>Belli </a:t>
            </a:r>
            <a:r>
              <a:rPr lang="tr-TR" sz="2400" dirty="0" err="1">
                <a:latin typeface="Papyrus" panose="020B0602040200020303" pitchFamily="34" charset="77"/>
              </a:rPr>
              <a:t>band</a:t>
            </a:r>
            <a:r>
              <a:rPr lang="tr-TR" sz="2400" dirty="0">
                <a:latin typeface="Papyrus" panose="020B0602040200020303" pitchFamily="34" charset="77"/>
              </a:rPr>
              <a:t> bölgeleri numaralanır</a:t>
            </a:r>
            <a:r>
              <a:rPr lang="en-US" sz="2400" dirty="0">
                <a:latin typeface="Papyrus" panose="020B0602040200020303" pitchFamily="34" charset="77"/>
              </a:rPr>
              <a:t>.</a:t>
            </a:r>
          </a:p>
          <a:p>
            <a:pPr marL="0" indent="0">
              <a:lnSpc>
                <a:spcPct val="90000"/>
              </a:lnSpc>
            </a:pPr>
            <a:endParaRPr lang="en-US" sz="2400" dirty="0">
              <a:latin typeface="Papyrus" panose="020B0602040200020303" pitchFamily="34" charset="77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>
                <a:latin typeface="Papyrus" panose="020B0602040200020303" pitchFamily="34" charset="77"/>
              </a:rPr>
              <a:t>Sucrose intolerance 3q.26</a:t>
            </a:r>
            <a:r>
              <a:rPr lang="tr-TR" sz="2400" dirty="0">
                <a:latin typeface="Papyrus" panose="020B0602040200020303" pitchFamily="34" charset="77"/>
              </a:rPr>
              <a:t> dedir.</a:t>
            </a:r>
            <a:r>
              <a:rPr lang="en-US" sz="2400" dirty="0">
                <a:latin typeface="Papyrus" panose="020B0602040200020303" pitchFamily="34" charset="77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>
                <a:latin typeface="Papyrus" panose="020B0602040200020303" pitchFamily="34" charset="77"/>
              </a:rPr>
              <a:t>(</a:t>
            </a:r>
            <a:r>
              <a:rPr lang="tr-TR" sz="2400" dirty="0">
                <a:latin typeface="Papyrus" panose="020B0602040200020303" pitchFamily="34" charset="77"/>
              </a:rPr>
              <a:t>k</a:t>
            </a:r>
            <a:r>
              <a:rPr lang="en-US" sz="2400" dirty="0" err="1">
                <a:latin typeface="Papyrus" panose="020B0602040200020303" pitchFamily="34" charset="77"/>
              </a:rPr>
              <a:t>romo</a:t>
            </a:r>
            <a:r>
              <a:rPr lang="tr-TR" sz="2400" dirty="0">
                <a:latin typeface="Papyrus" panose="020B0602040200020303" pitchFamily="34" charset="77"/>
              </a:rPr>
              <a:t>z</a:t>
            </a:r>
            <a:r>
              <a:rPr lang="en-US" sz="2400" dirty="0">
                <a:latin typeface="Papyrus" panose="020B0602040200020303" pitchFamily="34" charset="77"/>
              </a:rPr>
              <a:t>om 3, </a:t>
            </a:r>
            <a:r>
              <a:rPr lang="tr-TR" sz="2400" dirty="0">
                <a:latin typeface="Papyrus" panose="020B0602040200020303" pitchFamily="34" charset="77"/>
              </a:rPr>
              <a:t>uzun kol</a:t>
            </a:r>
            <a:r>
              <a:rPr lang="en-US" sz="2400" dirty="0">
                <a:latin typeface="Papyrus" panose="020B0602040200020303" pitchFamily="34" charset="77"/>
              </a:rPr>
              <a:t>, </a:t>
            </a:r>
            <a:r>
              <a:rPr lang="tr-TR" sz="2400" dirty="0">
                <a:latin typeface="Papyrus" panose="020B0602040200020303" pitchFamily="34" charset="77"/>
              </a:rPr>
              <a:t>ana</a:t>
            </a:r>
            <a:r>
              <a:rPr lang="en-US" sz="2400" dirty="0">
                <a:latin typeface="Papyrus" panose="020B0602040200020303" pitchFamily="34" charset="77"/>
              </a:rPr>
              <a:t> band 26)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/>
          <a:stretch>
            <a:fillRect/>
          </a:stretch>
        </p:blipFill>
        <p:spPr>
          <a:xfrm>
            <a:off x="4211960" y="332656"/>
            <a:ext cx="4464496" cy="5989138"/>
          </a:xfrm>
        </p:spPr>
      </p:pic>
    </p:spTree>
    <p:extLst>
      <p:ext uri="{BB962C8B-B14F-4D97-AF65-F5344CB8AC3E}">
        <p14:creationId xmlns:p14="http://schemas.microsoft.com/office/powerpoint/2010/main" val="426532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B05FD-9F36-F54B-9295-D8CCE4F96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7639667" cy="5544616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err="1"/>
              <a:t>Monohibrit</a:t>
            </a:r>
            <a:r>
              <a:rPr lang="tr-TR" sz="2600" dirty="0"/>
              <a:t> Çaprazlama ( tek özellik)</a:t>
            </a:r>
          </a:p>
          <a:p>
            <a:endParaRPr lang="tr-TR" sz="2600" dirty="0"/>
          </a:p>
          <a:p>
            <a:pPr marL="0" indent="0">
              <a:buNone/>
            </a:pPr>
            <a:r>
              <a:rPr lang="tr-TR" sz="2600" dirty="0"/>
              <a:t>P 			Uzun		x			Kısa</a:t>
            </a:r>
          </a:p>
          <a:p>
            <a:pPr marL="0" indent="0">
              <a:buNone/>
            </a:pPr>
            <a:r>
              <a:rPr lang="tr-TR" sz="2600" dirty="0"/>
              <a:t>			(AA)					(</a:t>
            </a:r>
            <a:r>
              <a:rPr lang="tr-TR" sz="2600" dirty="0" err="1"/>
              <a:t>aa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F1 						Uzun 		X		Uzun </a:t>
            </a:r>
          </a:p>
          <a:p>
            <a:pPr marL="0" indent="0">
              <a:buNone/>
            </a:pPr>
            <a:r>
              <a:rPr lang="tr-TR" sz="2600" dirty="0"/>
              <a:t>						(</a:t>
            </a:r>
            <a:r>
              <a:rPr lang="tr-TR" sz="2600" dirty="0" err="1"/>
              <a:t>Aa</a:t>
            </a:r>
            <a:r>
              <a:rPr lang="tr-TR" sz="2600" dirty="0"/>
              <a:t>)				(</a:t>
            </a:r>
            <a:r>
              <a:rPr lang="tr-TR" sz="2600" dirty="0" err="1"/>
              <a:t>Aa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dirty="0"/>
              <a:t>F2				AA		</a:t>
            </a:r>
            <a:r>
              <a:rPr lang="tr-TR" sz="2600" dirty="0" err="1"/>
              <a:t>Aa</a:t>
            </a:r>
            <a:r>
              <a:rPr lang="tr-TR" sz="2600" dirty="0"/>
              <a:t>		</a:t>
            </a:r>
            <a:r>
              <a:rPr lang="tr-TR" sz="2600" dirty="0" err="1"/>
              <a:t>Aa</a:t>
            </a:r>
            <a:r>
              <a:rPr lang="tr-TR" sz="2600" dirty="0"/>
              <a:t>		</a:t>
            </a:r>
            <a:r>
              <a:rPr lang="tr-TR" sz="2600" dirty="0" err="1"/>
              <a:t>aa</a:t>
            </a:r>
            <a:endParaRPr lang="tr-TR" sz="2600" dirty="0"/>
          </a:p>
          <a:p>
            <a:endParaRPr lang="tr-TR" sz="2600" dirty="0"/>
          </a:p>
          <a:p>
            <a:endParaRPr lang="tr-TR" sz="2600" dirty="0"/>
          </a:p>
          <a:p>
            <a:pPr marL="0" indent="0">
              <a:buNone/>
            </a:pPr>
            <a:r>
              <a:rPr lang="tr-TR" sz="2600" dirty="0"/>
              <a:t>							3:1</a:t>
            </a:r>
          </a:p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EDF2E-8BC9-8C49-A72F-A2C64121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A2C3-5B7B-6B45-B651-9B21A6FD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CCD1-F6DE-934C-880D-0C0E2A869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Özellikler 2 faktör ile </a:t>
            </a:r>
            <a:r>
              <a:rPr lang="tr-TR" dirty="0" err="1"/>
              <a:t>kalıtılıyor</a:t>
            </a:r>
            <a:r>
              <a:rPr lang="tr-TR" dirty="0"/>
              <a:t> olmalı </a:t>
            </a:r>
          </a:p>
          <a:p>
            <a:endParaRPr lang="tr-TR" dirty="0"/>
          </a:p>
          <a:p>
            <a:r>
              <a:rPr lang="tr-TR" dirty="0"/>
              <a:t>F1’de gözlenmeyen, F2 de gözlenen özellikler var </a:t>
            </a:r>
          </a:p>
          <a:p>
            <a:endParaRPr lang="tr-TR" dirty="0"/>
          </a:p>
          <a:p>
            <a:r>
              <a:rPr lang="tr-TR" dirty="0"/>
              <a:t>Bir özellik diğerinin varlığında maskeleniyor olmalı…</a:t>
            </a:r>
          </a:p>
          <a:p>
            <a:endParaRPr lang="tr-TR" dirty="0"/>
          </a:p>
          <a:p>
            <a:pPr marL="0" indent="0" algn="ctr">
              <a:buNone/>
            </a:pPr>
            <a:r>
              <a:rPr lang="tr-TR" sz="2400" dirty="0">
                <a:solidFill>
                  <a:srgbClr val="FFFF00"/>
                </a:solidFill>
              </a:rPr>
              <a:t>  </a:t>
            </a:r>
            <a:r>
              <a:rPr lang="tr-TR" sz="2400" dirty="0" err="1">
                <a:solidFill>
                  <a:srgbClr val="FFFF00"/>
                </a:solidFill>
              </a:rPr>
              <a:t>Allel</a:t>
            </a:r>
            <a:r>
              <a:rPr lang="tr-TR" sz="2400" dirty="0">
                <a:solidFill>
                  <a:srgbClr val="FFFF00"/>
                </a:solidFill>
              </a:rPr>
              <a:t> / Dominant / Resesif Kavramı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73E4-99AA-EC4D-8C9A-8C55708B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8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E0E5-017A-F448-B0CC-CEB871A6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1010-7CFC-B142-A9DD-99C4DEAB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063423"/>
            <a:ext cx="7054644" cy="5184983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sz="2400" dirty="0" err="1"/>
              <a:t>Mendel’in</a:t>
            </a:r>
            <a:r>
              <a:rPr lang="tr-TR" sz="2400" dirty="0"/>
              <a:t> 2. Kanunu : </a:t>
            </a:r>
          </a:p>
          <a:p>
            <a:endParaRPr lang="tr-TR" sz="2400" dirty="0"/>
          </a:p>
          <a:p>
            <a:r>
              <a:rPr lang="tr-TR" sz="2400" dirty="0"/>
              <a:t>Her bireyde belli bir özelliğin kalıtımı için 2 </a:t>
            </a:r>
            <a:r>
              <a:rPr lang="tr-TR" sz="2400" dirty="0" err="1"/>
              <a:t>allel</a:t>
            </a:r>
            <a:r>
              <a:rPr lang="tr-TR" sz="2400" dirty="0"/>
              <a:t> vardır. Seks hücreleri (gametler) oluşturulurken bu </a:t>
            </a:r>
            <a:r>
              <a:rPr lang="tr-TR" sz="2400" dirty="0" err="1"/>
              <a:t>alleller</a:t>
            </a:r>
            <a:r>
              <a:rPr lang="tr-TR" sz="2400" dirty="0"/>
              <a:t> birbirinden ayrılır…</a:t>
            </a:r>
          </a:p>
          <a:p>
            <a:endParaRPr lang="tr-TR" dirty="0"/>
          </a:p>
          <a:p>
            <a:endParaRPr lang="tr-TR" dirty="0"/>
          </a:p>
          <a:p>
            <a:pPr marL="0" indent="0" algn="ctr">
              <a:buNone/>
            </a:pPr>
            <a:r>
              <a:rPr lang="tr-TR" sz="2800" dirty="0">
                <a:solidFill>
                  <a:srgbClr val="FFFF00"/>
                </a:solidFill>
              </a:rPr>
              <a:t>Ayrılma yasası 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A810F-AFEC-694C-8169-13EAEA1E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7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B081-2CE0-234F-BC62-5B58BBE8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tr-TR" dirty="0"/>
            </a:br>
            <a:r>
              <a:rPr lang="tr-TR" dirty="0"/>
              <a:t>Bir </a:t>
            </a:r>
            <a:r>
              <a:rPr lang="tr-TR" dirty="0" err="1"/>
              <a:t>monohibrit</a:t>
            </a:r>
            <a:r>
              <a:rPr lang="tr-TR" dirty="0"/>
              <a:t> çaprazlama daha yapalım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594A-3C36-C549-BEEB-BD313F59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636912"/>
            <a:ext cx="7567544" cy="3611494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YY = yeşil tohum </a:t>
            </a:r>
          </a:p>
          <a:p>
            <a:endParaRPr lang="tr-TR" dirty="0"/>
          </a:p>
          <a:p>
            <a:r>
              <a:rPr lang="tr-TR" dirty="0"/>
              <a:t>yy = sarı tohum </a:t>
            </a:r>
          </a:p>
          <a:p>
            <a:endParaRPr lang="tr-TR" dirty="0"/>
          </a:p>
          <a:p>
            <a:r>
              <a:rPr lang="tr-TR" dirty="0"/>
              <a:t>* Büyük harf – dominant</a:t>
            </a:r>
          </a:p>
          <a:p>
            <a:r>
              <a:rPr lang="tr-TR" dirty="0"/>
              <a:t>* Küçük harf - resesif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BC7BC-C870-9B44-89C3-CFB4F2DA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8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45ED-B357-EE49-A377-88AD3DA4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CED7-AF73-F94B-957D-B84D2BB4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196753"/>
            <a:ext cx="7567544" cy="5051654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İki özellik birden çaprazlama ( </a:t>
            </a:r>
            <a:r>
              <a:rPr lang="tr-TR" dirty="0" err="1"/>
              <a:t>dihibrit</a:t>
            </a:r>
            <a:r>
              <a:rPr lang="tr-TR" dirty="0"/>
              <a:t> çaprazlama ) </a:t>
            </a:r>
          </a:p>
          <a:p>
            <a:endParaRPr lang="tr-TR" dirty="0"/>
          </a:p>
          <a:p>
            <a:r>
              <a:rPr lang="tr-TR" dirty="0"/>
              <a:t>Uzun boylu, yeşil tohumlu X Kısa boylu, sarı tohumlu 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Farklı özellikler birbirinden bağımsız hareket ediyor. Boy uzunluğunun , tohum şekli üzerinde herhangi bir etkisi yok..</a:t>
            </a:r>
          </a:p>
          <a:p>
            <a:endParaRPr lang="tr-TR" dirty="0"/>
          </a:p>
          <a:p>
            <a:pPr marL="0" indent="0" algn="ctr">
              <a:buNone/>
            </a:pPr>
            <a:r>
              <a:rPr lang="tr-TR" sz="2800" dirty="0">
                <a:solidFill>
                  <a:srgbClr val="FFFF00"/>
                </a:solidFill>
              </a:rPr>
              <a:t>Bağımsız Açılım Yasası 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F016-5479-194A-AD17-3A1ACA3B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3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 algn="l">
          <a:lnSpc>
            <a:spcPct val="150000"/>
          </a:lnSpc>
          <a:buFont typeface="Wingdings" pitchFamily="2" charset="2"/>
          <a:buChar char="ü"/>
          <a:defRPr sz="3200" dirty="0" smtClean="0">
            <a:latin typeface="Papyrus Regular" panose="020B06020402000203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{4B5D667F-FB77-8A4C-B4D4-697089A294AF}tf10001062</Template>
  <TotalTime>607</TotalTime>
  <Words>595</Words>
  <Application>Microsoft Macintosh PowerPoint</Application>
  <PresentationFormat>On-screen Show (4:3)</PresentationFormat>
  <Paragraphs>185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Century Gothic</vt:lpstr>
      <vt:lpstr>Comic Sans MS</vt:lpstr>
      <vt:lpstr>Comic Sans MS Regular</vt:lpstr>
      <vt:lpstr>Papyrus</vt:lpstr>
      <vt:lpstr>Papyrus Regular</vt:lpstr>
      <vt:lpstr>Wingdings</vt:lpstr>
      <vt:lpstr>Wingdings 3</vt:lpstr>
      <vt:lpstr>Ion</vt:lpstr>
      <vt:lpstr>  3. Ders: Kalıtım Kuralları  Mendel ve Mendel Dışı Kalıtım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Bir monohibrit çaprazlama daha yapalım !</vt:lpstr>
      <vt:lpstr>PowerPoint Presentation</vt:lpstr>
      <vt:lpstr>PowerPoint Presentation</vt:lpstr>
      <vt:lpstr> Mendel Yasaları Daima Geçerli mi? </vt:lpstr>
      <vt:lpstr> Eksik baskınlık </vt:lpstr>
      <vt:lpstr> Kodominantlık / Eş Baskınlık</vt:lpstr>
      <vt:lpstr> İkiden fazla allel </vt:lpstr>
      <vt:lpstr> Bir gen birden fazla fenotip / Pleiotropi </vt:lpstr>
      <vt:lpstr> Ölümcül Allel</vt:lpstr>
      <vt:lpstr> Daha da karmaşık Durumlar Birden fazla gen devreye giriyorsa:  </vt:lpstr>
      <vt:lpstr> Epistaz </vt:lpstr>
      <vt:lpstr> Bağlantılı genler </vt:lpstr>
      <vt:lpstr>Genomik Damgalama  Genomic imprinting </vt:lpstr>
      <vt:lpstr> Antisipasyon / Genetik Beklenti</vt:lpstr>
      <vt:lpstr> Çevresel etkiler </vt:lpstr>
      <vt:lpstr> Seks kromozomları bağlı kalıtım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Yeşim</dc:creator>
  <cp:lastModifiedBy>Microsoft Office User</cp:lastModifiedBy>
  <cp:revision>65</cp:revision>
  <dcterms:created xsi:type="dcterms:W3CDTF">2012-11-05T21:04:31Z</dcterms:created>
  <dcterms:modified xsi:type="dcterms:W3CDTF">2020-05-06T13:11:28Z</dcterms:modified>
</cp:coreProperties>
</file>