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06" r:id="rId1"/>
  </p:sldMasterIdLst>
  <p:sldIdLst>
    <p:sldId id="291" r:id="rId2"/>
    <p:sldId id="485" r:id="rId3"/>
    <p:sldId id="607" r:id="rId4"/>
    <p:sldId id="606" r:id="rId5"/>
    <p:sldId id="294" r:id="rId6"/>
    <p:sldId id="369" r:id="rId7"/>
    <p:sldId id="368" r:id="rId8"/>
    <p:sldId id="366" r:id="rId9"/>
    <p:sldId id="371" r:id="rId10"/>
    <p:sldId id="370" r:id="rId11"/>
    <p:sldId id="365" r:id="rId12"/>
    <p:sldId id="296" r:id="rId13"/>
    <p:sldId id="372" r:id="rId14"/>
    <p:sldId id="377" r:id="rId15"/>
    <p:sldId id="376" r:id="rId16"/>
    <p:sldId id="375" r:id="rId17"/>
    <p:sldId id="374" r:id="rId18"/>
    <p:sldId id="373" r:id="rId19"/>
    <p:sldId id="379" r:id="rId20"/>
    <p:sldId id="378" r:id="rId21"/>
    <p:sldId id="423" r:id="rId22"/>
    <p:sldId id="382" r:id="rId23"/>
    <p:sldId id="381" r:id="rId24"/>
    <p:sldId id="380" r:id="rId25"/>
    <p:sldId id="297" r:id="rId26"/>
    <p:sldId id="383" r:id="rId27"/>
    <p:sldId id="387" r:id="rId28"/>
    <p:sldId id="386" r:id="rId29"/>
    <p:sldId id="385" r:id="rId30"/>
    <p:sldId id="384" r:id="rId31"/>
    <p:sldId id="394" r:id="rId32"/>
    <p:sldId id="565" r:id="rId33"/>
    <p:sldId id="564" r:id="rId34"/>
    <p:sldId id="562" r:id="rId35"/>
    <p:sldId id="561" r:id="rId36"/>
    <p:sldId id="396" r:id="rId37"/>
    <p:sldId id="568" r:id="rId38"/>
    <p:sldId id="567" r:id="rId39"/>
    <p:sldId id="566" r:id="rId40"/>
    <p:sldId id="397" r:id="rId41"/>
    <p:sldId id="570" r:id="rId42"/>
    <p:sldId id="573" r:id="rId43"/>
    <p:sldId id="571" r:id="rId44"/>
    <p:sldId id="569" r:id="rId45"/>
    <p:sldId id="574" r:id="rId46"/>
    <p:sldId id="581" r:id="rId47"/>
    <p:sldId id="580" r:id="rId48"/>
    <p:sldId id="579" r:id="rId49"/>
    <p:sldId id="578" r:id="rId50"/>
    <p:sldId id="575" r:id="rId51"/>
    <p:sldId id="576" r:id="rId52"/>
    <p:sldId id="577" r:id="rId53"/>
    <p:sldId id="582" r:id="rId54"/>
    <p:sldId id="585" r:id="rId55"/>
    <p:sldId id="584" r:id="rId56"/>
    <p:sldId id="583" r:id="rId57"/>
    <p:sldId id="420" r:id="rId58"/>
    <p:sldId id="586" r:id="rId59"/>
    <p:sldId id="608" r:id="rId60"/>
    <p:sldId id="587" r:id="rId61"/>
    <p:sldId id="589" r:id="rId62"/>
    <p:sldId id="590" r:id="rId63"/>
    <p:sldId id="609" r:id="rId64"/>
    <p:sldId id="588" r:id="rId65"/>
    <p:sldId id="591" r:id="rId66"/>
    <p:sldId id="610" r:id="rId67"/>
    <p:sldId id="592" r:id="rId68"/>
    <p:sldId id="419" r:id="rId69"/>
    <p:sldId id="593" r:id="rId7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9" d="100"/>
          <a:sy n="79" d="100"/>
        </p:scale>
        <p:origin x="132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CDB3CC-F982-40F9-8DD6-BCC9AFBF44BD}" type="datetime1">
              <a:rPr lang="en-US" smtClean="0"/>
              <a:pPr/>
              <a:t>9/10/2018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extLst>
      <p:ext uri="{BB962C8B-B14F-4D97-AF65-F5344CB8AC3E}">
        <p14:creationId xmlns:p14="http://schemas.microsoft.com/office/powerpoint/2010/main" val="1724781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759968-42A7-2241-831E-7395446FEE5D}" type="datetimeFigureOut">
              <a:rPr lang="en-US" smtClean="0"/>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4A5D1-6B37-7749-BBFF-F3F547D12CD0}" type="slidenum">
              <a:rPr lang="en-US" smtClean="0"/>
              <a:t>‹#›</a:t>
            </a:fld>
            <a:endParaRPr lang="en-US"/>
          </a:p>
        </p:txBody>
      </p:sp>
    </p:spTree>
    <p:extLst>
      <p:ext uri="{BB962C8B-B14F-4D97-AF65-F5344CB8AC3E}">
        <p14:creationId xmlns:p14="http://schemas.microsoft.com/office/powerpoint/2010/main" val="409797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759968-42A7-2241-831E-7395446FEE5D}" type="datetimeFigureOut">
              <a:rPr lang="en-US" smtClean="0"/>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4A5D1-6B37-7749-BBFF-F3F547D12CD0}" type="slidenum">
              <a:rPr lang="en-US" smtClean="0"/>
              <a:t>‹#›</a:t>
            </a:fld>
            <a:endParaRPr lang="en-US"/>
          </a:p>
        </p:txBody>
      </p:sp>
    </p:spTree>
    <p:extLst>
      <p:ext uri="{BB962C8B-B14F-4D97-AF65-F5344CB8AC3E}">
        <p14:creationId xmlns:p14="http://schemas.microsoft.com/office/powerpoint/2010/main" val="2075909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759968-42A7-2241-831E-7395446FEE5D}" type="datetimeFigureOut">
              <a:rPr lang="en-US" smtClean="0"/>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4A5D1-6B37-7749-BBFF-F3F547D12CD0}" type="slidenum">
              <a:rPr lang="en-US" smtClean="0"/>
              <a:t>‹#›</a:t>
            </a:fld>
            <a:endParaRPr lang="en-US"/>
          </a:p>
        </p:txBody>
      </p:sp>
    </p:spTree>
    <p:extLst>
      <p:ext uri="{BB962C8B-B14F-4D97-AF65-F5344CB8AC3E}">
        <p14:creationId xmlns:p14="http://schemas.microsoft.com/office/powerpoint/2010/main" val="2132998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DDAE5B-B07C-441A-8026-C23A427A74DC}" type="datetime1">
              <a:rPr lang="en-US" smtClean="0"/>
              <a:pPr/>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FC063-5EA9-49AF-AFAF-D68C9E82B23B}" type="slidenum">
              <a:rPr lang="en-US" smtClean="0"/>
              <a:pPr/>
              <a:t>‹#›</a:t>
            </a:fld>
            <a:endParaRPr lang="en-US"/>
          </a:p>
        </p:txBody>
      </p:sp>
    </p:spTree>
    <p:extLst>
      <p:ext uri="{BB962C8B-B14F-4D97-AF65-F5344CB8AC3E}">
        <p14:creationId xmlns:p14="http://schemas.microsoft.com/office/powerpoint/2010/main" val="3838794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759968-42A7-2241-831E-7395446FEE5D}" type="datetimeFigureOut">
              <a:rPr lang="en-US" smtClean="0"/>
              <a:t>9/10/2018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4A5D1-6B37-7749-BBFF-F3F547D12CD0}" type="slidenum">
              <a:rPr lang="en-US" smtClean="0"/>
              <a:t>‹#›</a:t>
            </a:fld>
            <a:endParaRPr lang="en-US"/>
          </a:p>
        </p:txBody>
      </p:sp>
    </p:spTree>
    <p:extLst>
      <p:ext uri="{BB962C8B-B14F-4D97-AF65-F5344CB8AC3E}">
        <p14:creationId xmlns:p14="http://schemas.microsoft.com/office/powerpoint/2010/main" val="2845462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759968-42A7-2241-831E-7395446FEE5D}" type="datetimeFigureOut">
              <a:rPr lang="en-US" smtClean="0"/>
              <a:t>9/10/2018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64A5D1-6B37-7749-BBFF-F3F547D12CD0}" type="slidenum">
              <a:rPr lang="en-US" smtClean="0"/>
              <a:t>‹#›</a:t>
            </a:fld>
            <a:endParaRPr lang="en-US"/>
          </a:p>
        </p:txBody>
      </p:sp>
    </p:spTree>
    <p:extLst>
      <p:ext uri="{BB962C8B-B14F-4D97-AF65-F5344CB8AC3E}">
        <p14:creationId xmlns:p14="http://schemas.microsoft.com/office/powerpoint/2010/main" val="966384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759968-42A7-2241-831E-7395446FEE5D}" type="datetimeFigureOut">
              <a:rPr lang="en-US" smtClean="0"/>
              <a:t>9/10/2018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64A5D1-6B37-7749-BBFF-F3F547D12CD0}" type="slidenum">
              <a:rPr lang="en-US" smtClean="0"/>
              <a:t>‹#›</a:t>
            </a:fld>
            <a:endParaRPr lang="en-US"/>
          </a:p>
        </p:txBody>
      </p:sp>
    </p:spTree>
    <p:extLst>
      <p:ext uri="{BB962C8B-B14F-4D97-AF65-F5344CB8AC3E}">
        <p14:creationId xmlns:p14="http://schemas.microsoft.com/office/powerpoint/2010/main" val="3299561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759968-42A7-2241-831E-7395446FEE5D}" type="datetimeFigureOut">
              <a:rPr lang="en-US" smtClean="0"/>
              <a:t>9/10/2018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64A5D1-6B37-7749-BBFF-F3F547D12CD0}" type="slidenum">
              <a:rPr lang="en-US" smtClean="0"/>
              <a:t>‹#›</a:t>
            </a:fld>
            <a:endParaRPr lang="en-US"/>
          </a:p>
        </p:txBody>
      </p:sp>
    </p:spTree>
    <p:extLst>
      <p:ext uri="{BB962C8B-B14F-4D97-AF65-F5344CB8AC3E}">
        <p14:creationId xmlns:p14="http://schemas.microsoft.com/office/powerpoint/2010/main" val="3319693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759968-42A7-2241-831E-7395446FEE5D}" type="datetimeFigureOut">
              <a:rPr lang="en-US" smtClean="0"/>
              <a:t>9/10/2018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extLst>
      <p:ext uri="{BB962C8B-B14F-4D97-AF65-F5344CB8AC3E}">
        <p14:creationId xmlns:p14="http://schemas.microsoft.com/office/powerpoint/2010/main" val="1515236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759968-42A7-2241-831E-7395446FEE5D}" type="datetimeFigureOut">
              <a:rPr lang="en-US" smtClean="0"/>
              <a:t>9/10/2018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4A5D1-6B37-7749-BBFF-F3F547D12CD0}" type="slidenum">
              <a:rPr lang="en-US" smtClean="0"/>
              <a:t>‹#›</a:t>
            </a:fld>
            <a:endParaRPr lang="en-US"/>
          </a:p>
        </p:txBody>
      </p:sp>
    </p:spTree>
    <p:extLst>
      <p:ext uri="{BB962C8B-B14F-4D97-AF65-F5344CB8AC3E}">
        <p14:creationId xmlns:p14="http://schemas.microsoft.com/office/powerpoint/2010/main" val="3490470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759968-42A7-2241-831E-7395446FEE5D}" type="datetimeFigureOut">
              <a:rPr lang="en-US" smtClean="0"/>
              <a:t>9/10/2018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64A5D1-6B37-7749-BBFF-F3F547D12CD0}" type="slidenum">
              <a:rPr lang="en-US" smtClean="0"/>
              <a:t>‹#›</a:t>
            </a:fld>
            <a:endParaRPr lang="en-US"/>
          </a:p>
        </p:txBody>
      </p:sp>
    </p:spTree>
    <p:extLst>
      <p:ext uri="{BB962C8B-B14F-4D97-AF65-F5344CB8AC3E}">
        <p14:creationId xmlns:p14="http://schemas.microsoft.com/office/powerpoint/2010/main" val="4117867329"/>
      </p:ext>
    </p:extLst>
  </p:cSld>
  <p:clrMap bg1="lt1" tx1="dk1" bg2="lt2" tx2="dk2" accent1="accent1" accent2="accent2" accent3="accent3" accent4="accent4" accent5="accent5" accent6="accent6" hlink="hlink" folHlink="folHlink"/>
  <p:sldLayoutIdLst>
    <p:sldLayoutId id="2147484307" r:id="rId1"/>
    <p:sldLayoutId id="2147484308" r:id="rId2"/>
    <p:sldLayoutId id="2147484309" r:id="rId3"/>
    <p:sldLayoutId id="2147484310" r:id="rId4"/>
    <p:sldLayoutId id="2147484311" r:id="rId5"/>
    <p:sldLayoutId id="2147484312" r:id="rId6"/>
    <p:sldLayoutId id="2147484313" r:id="rId7"/>
    <p:sldLayoutId id="2147484314" r:id="rId8"/>
    <p:sldLayoutId id="2147484315" r:id="rId9"/>
    <p:sldLayoutId id="2147484316" r:id="rId10"/>
    <p:sldLayoutId id="2147484317"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image" Target="../media/image2.jpeg"/><Relationship Id="rId7"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eg"/><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image" Target="../media/image2.jpeg"/><Relationship Id="rId7"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eg"/><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4.jpg"/><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8" Type="http://schemas.openxmlformats.org/officeDocument/2006/relationships/image" Target="../media/image3.jp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eg"/><Relationship Id="rId4" Type="http://schemas.openxmlformats.org/officeDocument/2006/relationships/image" Target="../media/image6.jpeg"/></Relationships>
</file>

<file path=ppt/slides/_rels/slide17.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image" Target="../media/image2.jpeg"/><Relationship Id="rId7"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eg"/><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image" Target="../media/image2.jpeg"/><Relationship Id="rId7"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eg"/><Relationship Id="rId4" Type="http://schemas.openxmlformats.org/officeDocument/2006/relationships/image" Target="../media/image6.jpeg"/></Relationships>
</file>

<file path=ppt/slides/_rels/slide19.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image" Target="../media/image2.jpeg"/><Relationship Id="rId7"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image" Target="../media/image2.jpeg"/><Relationship Id="rId7"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eg"/><Relationship Id="rId4"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4.jpg"/><Relationship Id="rId4" Type="http://schemas.openxmlformats.org/officeDocument/2006/relationships/image" Target="../media/image8.jpg"/></Relationships>
</file>

<file path=ppt/slides/_rels/slide2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2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2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2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2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2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2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2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5.jpg"/><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71957" y="2384684"/>
            <a:ext cx="5332177" cy="707886"/>
          </a:xfrm>
          <a:prstGeom prst="rect">
            <a:avLst/>
          </a:prstGeom>
          <a:noFill/>
          <a:ln>
            <a:noFill/>
          </a:ln>
        </p:spPr>
        <p:txBody>
          <a:bodyPr wrap="square" rtlCol="0">
            <a:spAutoFit/>
          </a:bodyPr>
          <a:lstStyle/>
          <a:p>
            <a:pPr algn="ctr"/>
            <a:r>
              <a:rPr lang="en-US" sz="4000" dirty="0" smtClean="0">
                <a:solidFill>
                  <a:schemeClr val="accent6">
                    <a:lumMod val="50000"/>
                  </a:schemeClr>
                </a:solidFill>
                <a:latin typeface="Comic Sans MS"/>
                <a:cs typeface="Comic Sans MS"/>
              </a:rPr>
              <a:t>CRYPTOGRAPHY</a:t>
            </a:r>
          </a:p>
        </p:txBody>
      </p:sp>
    </p:spTree>
    <p:extLst>
      <p:ext uri="{BB962C8B-B14F-4D97-AF65-F5344CB8AC3E}">
        <p14:creationId xmlns:p14="http://schemas.microsoft.com/office/powerpoint/2010/main" val="1979386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2" name="Picture 1" descr="acik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88318" y="4459391"/>
            <a:ext cx="820358" cy="831395"/>
          </a:xfrm>
          <a:prstGeom prst="rect">
            <a:avLst/>
          </a:prstGeom>
        </p:spPr>
      </p:pic>
      <p:pic>
        <p:nvPicPr>
          <p:cNvPr id="10" name="Picture 9" descr="doc.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375" y="4757808"/>
            <a:ext cx="666116" cy="666116"/>
          </a:xfrm>
          <a:prstGeom prst="rect">
            <a:avLst/>
          </a:prstGeom>
        </p:spPr>
      </p:pic>
      <p:sp>
        <p:nvSpPr>
          <p:cNvPr id="7" name="Arc 6"/>
          <p:cNvSpPr/>
          <p:nvPr/>
        </p:nvSpPr>
        <p:spPr>
          <a:xfrm rot="18975954">
            <a:off x="156979" y="4467221"/>
            <a:ext cx="1622774" cy="1761359"/>
          </a:xfrm>
          <a:prstGeom prst="arc">
            <a:avLst>
              <a:gd name="adj1" fmla="val 16200000"/>
              <a:gd name="adj2" fmla="val 20749830"/>
            </a:avLst>
          </a:prstGeom>
          <a:ln>
            <a:headEnd type="none"/>
            <a:tailEnd type="arrow"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22" name="Picture 21" descr="devil.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sp>
        <p:nvSpPr>
          <p:cNvPr id="11" name="TextBox 10"/>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2071222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2" name="Picture 1" descr="acik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88318" y="4459391"/>
            <a:ext cx="820358" cy="831395"/>
          </a:xfrm>
          <a:prstGeom prst="rect">
            <a:avLst/>
          </a:prstGeom>
        </p:spPr>
      </p:pic>
      <p:pic>
        <p:nvPicPr>
          <p:cNvPr id="3" name="Picture 2" descr="kapali kutu.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63418" y="4593094"/>
            <a:ext cx="765846" cy="735748"/>
          </a:xfrm>
          <a:prstGeom prst="rect">
            <a:avLst/>
          </a:prstGeom>
        </p:spPr>
      </p:pic>
      <p:pic>
        <p:nvPicPr>
          <p:cNvPr id="4" name="Picture 3" descr="keyy.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27596" y="4720452"/>
            <a:ext cx="590093" cy="590093"/>
          </a:xfrm>
          <a:prstGeom prst="rect">
            <a:avLst/>
          </a:prstGeom>
        </p:spPr>
      </p:pic>
      <p:pic>
        <p:nvPicPr>
          <p:cNvPr id="10" name="Picture 9" descr="doc.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375" y="4757808"/>
            <a:ext cx="666116" cy="666116"/>
          </a:xfrm>
          <a:prstGeom prst="rect">
            <a:avLst/>
          </a:prstGeom>
        </p:spPr>
      </p:pic>
      <p:sp>
        <p:nvSpPr>
          <p:cNvPr id="7" name="Arc 6"/>
          <p:cNvSpPr/>
          <p:nvPr/>
        </p:nvSpPr>
        <p:spPr>
          <a:xfrm rot="18975954">
            <a:off x="156979" y="4467221"/>
            <a:ext cx="1622774" cy="1761359"/>
          </a:xfrm>
          <a:prstGeom prst="arc">
            <a:avLst>
              <a:gd name="adj1" fmla="val 16200000"/>
              <a:gd name="adj2" fmla="val 20749830"/>
            </a:avLst>
          </a:prstGeom>
          <a:ln>
            <a:headEnd type="none"/>
            <a:tailEnd type="arrow"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Plus 7"/>
          <p:cNvSpPr/>
          <p:nvPr/>
        </p:nvSpPr>
        <p:spPr>
          <a:xfrm>
            <a:off x="2159208" y="4810849"/>
            <a:ext cx="350904" cy="377008"/>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 name="Equal 17"/>
          <p:cNvSpPr/>
          <p:nvPr/>
        </p:nvSpPr>
        <p:spPr>
          <a:xfrm>
            <a:off x="3260209" y="4889789"/>
            <a:ext cx="366626" cy="231917"/>
          </a:xfrm>
          <a:prstGeom prst="mathEqual">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pic>
        <p:nvPicPr>
          <p:cNvPr id="22" name="Picture 21" descr="devil.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sp>
        <p:nvSpPr>
          <p:cNvPr id="14" name="TextBox 13"/>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12060363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2" name="Picture 1" descr="acik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88318" y="4459391"/>
            <a:ext cx="820358" cy="831395"/>
          </a:xfrm>
          <a:prstGeom prst="rect">
            <a:avLst/>
          </a:prstGeom>
        </p:spPr>
      </p:pic>
      <p:pic>
        <p:nvPicPr>
          <p:cNvPr id="3" name="Picture 2" descr="kapali kutu.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63418" y="4593094"/>
            <a:ext cx="765846" cy="735748"/>
          </a:xfrm>
          <a:prstGeom prst="rect">
            <a:avLst/>
          </a:prstGeom>
        </p:spPr>
      </p:pic>
      <p:pic>
        <p:nvPicPr>
          <p:cNvPr id="4" name="Picture 3" descr="keyy.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27596" y="4720452"/>
            <a:ext cx="590093" cy="590093"/>
          </a:xfrm>
          <a:prstGeom prst="rect">
            <a:avLst/>
          </a:prstGeom>
        </p:spPr>
      </p:pic>
      <p:pic>
        <p:nvPicPr>
          <p:cNvPr id="10" name="Picture 9" descr="doc.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375" y="4757808"/>
            <a:ext cx="666116" cy="666116"/>
          </a:xfrm>
          <a:prstGeom prst="rect">
            <a:avLst/>
          </a:prstGeom>
        </p:spPr>
      </p:pic>
      <p:sp>
        <p:nvSpPr>
          <p:cNvPr id="7" name="Arc 6"/>
          <p:cNvSpPr/>
          <p:nvPr/>
        </p:nvSpPr>
        <p:spPr>
          <a:xfrm rot="18975954">
            <a:off x="156979" y="4467221"/>
            <a:ext cx="1622774" cy="1761359"/>
          </a:xfrm>
          <a:prstGeom prst="arc">
            <a:avLst>
              <a:gd name="adj1" fmla="val 16200000"/>
              <a:gd name="adj2" fmla="val 20749830"/>
            </a:avLst>
          </a:prstGeom>
          <a:ln>
            <a:headEnd type="none"/>
            <a:tailEnd type="arrow"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Plus 7"/>
          <p:cNvSpPr/>
          <p:nvPr/>
        </p:nvSpPr>
        <p:spPr>
          <a:xfrm>
            <a:off x="2159208" y="4810849"/>
            <a:ext cx="350904" cy="377008"/>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 name="Equal 17"/>
          <p:cNvSpPr/>
          <p:nvPr/>
        </p:nvSpPr>
        <p:spPr>
          <a:xfrm>
            <a:off x="3260209" y="4889789"/>
            <a:ext cx="366626" cy="231917"/>
          </a:xfrm>
          <a:prstGeom prst="mathEqual">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0" name="TextBox 19"/>
          <p:cNvSpPr txBox="1"/>
          <p:nvPr/>
        </p:nvSpPr>
        <p:spPr>
          <a:xfrm>
            <a:off x="1963939" y="5439401"/>
            <a:ext cx="1714945" cy="646331"/>
          </a:xfrm>
          <a:prstGeom prst="rect">
            <a:avLst/>
          </a:prstGeom>
          <a:solidFill>
            <a:schemeClr val="accent3">
              <a:lumMod val="40000"/>
              <a:lumOff val="60000"/>
            </a:schemeClr>
          </a:solidFill>
          <a:ln>
            <a:solidFill>
              <a:schemeClr val="tx1"/>
            </a:solidFill>
          </a:ln>
        </p:spPr>
        <p:txBody>
          <a:bodyPr wrap="none" rtlCol="0">
            <a:spAutoFit/>
          </a:bodyPr>
          <a:lstStyle/>
          <a:p>
            <a:pPr algn="ctr"/>
            <a:r>
              <a:rPr lang="en-US" dirty="0" smtClean="0">
                <a:solidFill>
                  <a:schemeClr val="tx2">
                    <a:lumMod val="50000"/>
                  </a:schemeClr>
                </a:solidFill>
                <a:latin typeface="Comic Sans MS"/>
                <a:cs typeface="Comic Sans MS"/>
              </a:rPr>
              <a:t>ENCRYPTION</a:t>
            </a:r>
            <a:endParaRPr lang="en-US" dirty="0">
              <a:solidFill>
                <a:schemeClr val="tx2">
                  <a:lumMod val="50000"/>
                </a:schemeClr>
              </a:solidFill>
              <a:latin typeface="Comic Sans MS"/>
              <a:cs typeface="Comic Sans MS"/>
            </a:endParaRPr>
          </a:p>
          <a:p>
            <a:pPr algn="ctr"/>
            <a:r>
              <a:rPr lang="en-US" dirty="0" smtClean="0">
                <a:solidFill>
                  <a:schemeClr val="tx2">
                    <a:lumMod val="50000"/>
                  </a:schemeClr>
                </a:solidFill>
                <a:latin typeface="Comic Sans MS"/>
                <a:cs typeface="Comic Sans MS"/>
              </a:rPr>
              <a:t>ALGORITHM</a:t>
            </a:r>
            <a:endParaRPr lang="en-US" dirty="0">
              <a:solidFill>
                <a:schemeClr val="tx2">
                  <a:lumMod val="50000"/>
                </a:schemeClr>
              </a:solidFill>
              <a:latin typeface="Comic Sans MS"/>
              <a:cs typeface="Comic Sans MS"/>
            </a:endParaRPr>
          </a:p>
        </p:txBody>
      </p:sp>
      <p:cxnSp>
        <p:nvCxnSpPr>
          <p:cNvPr id="23" name="Straight Arrow Connector 22"/>
          <p:cNvCxnSpPr/>
          <p:nvPr/>
        </p:nvCxnSpPr>
        <p:spPr>
          <a:xfrm>
            <a:off x="4429652" y="5259037"/>
            <a:ext cx="638070" cy="30705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5248420" y="5538236"/>
            <a:ext cx="1362835" cy="369332"/>
          </a:xfrm>
          <a:prstGeom prst="rect">
            <a:avLst/>
          </a:prstGeom>
          <a:noFill/>
          <a:ln>
            <a:noFill/>
          </a:ln>
        </p:spPr>
        <p:txBody>
          <a:bodyPr wrap="none" rtlCol="0">
            <a:spAutoFit/>
          </a:bodyPr>
          <a:lstStyle/>
          <a:p>
            <a:pPr algn="ctr"/>
            <a:r>
              <a:rPr lang="en-US" dirty="0" err="1" smtClean="0">
                <a:solidFill>
                  <a:srgbClr val="10253F"/>
                </a:solidFill>
                <a:latin typeface="Comic Sans MS"/>
                <a:cs typeface="Comic Sans MS"/>
              </a:rPr>
              <a:t>Ciphertext</a:t>
            </a:r>
            <a:endParaRPr lang="en-US" dirty="0" smtClean="0">
              <a:solidFill>
                <a:srgbClr val="10253F"/>
              </a:solidFill>
              <a:latin typeface="Comic Sans MS"/>
              <a:cs typeface="Comic Sans MS"/>
            </a:endParaRPr>
          </a:p>
        </p:txBody>
      </p:sp>
      <p:cxnSp>
        <p:nvCxnSpPr>
          <p:cNvPr id="26" name="Straight Arrow Connector 25"/>
          <p:cNvCxnSpPr/>
          <p:nvPr/>
        </p:nvCxnSpPr>
        <p:spPr>
          <a:xfrm flipV="1">
            <a:off x="3084742" y="4369534"/>
            <a:ext cx="250173" cy="35091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2629468" y="3836346"/>
            <a:ext cx="1392479"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Secret Key</a:t>
            </a:r>
            <a:endParaRPr lang="en-US" dirty="0">
              <a:solidFill>
                <a:srgbClr val="10253F"/>
              </a:solidFill>
              <a:latin typeface="Comic Sans MS"/>
              <a:cs typeface="Comic Sans MS"/>
            </a:endParaRPr>
          </a:p>
        </p:txBody>
      </p:sp>
      <p:pic>
        <p:nvPicPr>
          <p:cNvPr id="29" name="Picture 28" descr="devil.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sp>
        <p:nvSpPr>
          <p:cNvPr id="19" name="TextBox 18"/>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15377077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3" name="Picture 2" descr="kapali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94633" y="2481259"/>
            <a:ext cx="765846" cy="735748"/>
          </a:xfrm>
          <a:prstGeom prst="rect">
            <a:avLst/>
          </a:prstGeom>
        </p:spPr>
      </p:pic>
      <p:pic>
        <p:nvPicPr>
          <p:cNvPr id="10" name="Picture 9" descr="doc.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375" y="4757808"/>
            <a:ext cx="666116" cy="666116"/>
          </a:xfrm>
          <a:prstGeom prst="rect">
            <a:avLst/>
          </a:prstGeom>
        </p:spPr>
      </p:pic>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22" name="Picture 21" descr="devil.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cxnSp>
        <p:nvCxnSpPr>
          <p:cNvPr id="14" name="Straight Arrow Connector 13"/>
          <p:cNvCxnSpPr/>
          <p:nvPr/>
        </p:nvCxnSpPr>
        <p:spPr>
          <a:xfrm flipV="1">
            <a:off x="4411285" y="1895149"/>
            <a:ext cx="36993" cy="573658"/>
          </a:xfrm>
          <a:prstGeom prst="straightConnector1">
            <a:avLst/>
          </a:prstGeom>
          <a:ln w="44450">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16909794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3" name="Picture 2" descr="kapali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94633" y="2481259"/>
            <a:ext cx="765846" cy="735748"/>
          </a:xfrm>
          <a:prstGeom prst="rect">
            <a:avLst/>
          </a:prstGeom>
        </p:spPr>
      </p:pic>
      <p:pic>
        <p:nvPicPr>
          <p:cNvPr id="10" name="Picture 9" descr="doc.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168" y="4762970"/>
            <a:ext cx="666116" cy="666116"/>
          </a:xfrm>
          <a:prstGeom prst="rect">
            <a:avLst/>
          </a:prstGeom>
        </p:spPr>
      </p:pic>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22" name="Picture 21" descr="devil.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cxnSp>
        <p:nvCxnSpPr>
          <p:cNvPr id="14" name="Straight Arrow Connector 13"/>
          <p:cNvCxnSpPr/>
          <p:nvPr/>
        </p:nvCxnSpPr>
        <p:spPr>
          <a:xfrm flipV="1">
            <a:off x="4411285" y="1895149"/>
            <a:ext cx="36993" cy="573658"/>
          </a:xfrm>
          <a:prstGeom prst="straightConnector1">
            <a:avLst/>
          </a:prstGeom>
          <a:ln w="44450">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11" name="Picture 10" descr="kapali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88664" y="1201667"/>
            <a:ext cx="765846" cy="735748"/>
          </a:xfrm>
          <a:prstGeom prst="rect">
            <a:avLst/>
          </a:prstGeom>
        </p:spPr>
      </p:pic>
      <p:pic>
        <p:nvPicPr>
          <p:cNvPr id="13" name="Picture 12" descr="acik kutu.jpe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474379" y="1180732"/>
            <a:ext cx="820358" cy="831395"/>
          </a:xfrm>
          <a:prstGeom prst="rect">
            <a:avLst/>
          </a:prstGeom>
        </p:spPr>
      </p:pic>
      <p:cxnSp>
        <p:nvCxnSpPr>
          <p:cNvPr id="6" name="Straight Arrow Connector 5"/>
          <p:cNvCxnSpPr/>
          <p:nvPr/>
        </p:nvCxnSpPr>
        <p:spPr>
          <a:xfrm flipH="1">
            <a:off x="2204128" y="1593870"/>
            <a:ext cx="858726" cy="0"/>
          </a:xfrm>
          <a:prstGeom prst="straightConnector1">
            <a:avLst/>
          </a:prstGeom>
          <a:ln w="38100">
            <a:tailEnd type="arrow" w="lg" len="lg"/>
          </a:ln>
        </p:spPr>
        <p:style>
          <a:lnRef idx="2">
            <a:schemeClr val="accent1"/>
          </a:lnRef>
          <a:fillRef idx="0">
            <a:schemeClr val="accent1"/>
          </a:fillRef>
          <a:effectRef idx="1">
            <a:schemeClr val="accent1"/>
          </a:effectRef>
          <a:fontRef idx="minor">
            <a:schemeClr val="tx1"/>
          </a:fontRef>
        </p:style>
      </p:cxnSp>
      <p:sp>
        <p:nvSpPr>
          <p:cNvPr id="24" name="Multiply 23"/>
          <p:cNvSpPr/>
          <p:nvPr/>
        </p:nvSpPr>
        <p:spPr>
          <a:xfrm>
            <a:off x="2515184" y="1220306"/>
            <a:ext cx="448059" cy="747127"/>
          </a:xfrm>
          <a:prstGeom prst="mathMultiply">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19815896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3" name="Picture 2" descr="kapali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92339" y="4475813"/>
            <a:ext cx="765846" cy="735748"/>
          </a:xfrm>
          <a:prstGeom prst="rect">
            <a:avLst/>
          </a:prstGeom>
        </p:spPr>
      </p:pic>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29" name="Picture 28" descr="devil.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pic>
        <p:nvPicPr>
          <p:cNvPr id="13" name="Picture 12" descr="doc.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375" y="4757808"/>
            <a:ext cx="666116" cy="666116"/>
          </a:xfrm>
          <a:prstGeom prst="rect">
            <a:avLst/>
          </a:prstGeom>
        </p:spPr>
      </p:pic>
      <p:sp>
        <p:nvSpPr>
          <p:cNvPr id="9" name="TextBox 8"/>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41838089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2" name="Picture 1" descr="acik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7239" y="4342110"/>
            <a:ext cx="820358" cy="831395"/>
          </a:xfrm>
          <a:prstGeom prst="rect">
            <a:avLst/>
          </a:prstGeom>
        </p:spPr>
      </p:pic>
      <p:pic>
        <p:nvPicPr>
          <p:cNvPr id="3" name="Picture 2" descr="kapali kutu.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92339" y="4475813"/>
            <a:ext cx="765846" cy="735748"/>
          </a:xfrm>
          <a:prstGeom prst="rect">
            <a:avLst/>
          </a:prstGeom>
        </p:spPr>
      </p:pic>
      <p:pic>
        <p:nvPicPr>
          <p:cNvPr id="4" name="Picture 3" descr="keyy.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56517" y="4603171"/>
            <a:ext cx="590093" cy="590093"/>
          </a:xfrm>
          <a:prstGeom prst="rect">
            <a:avLst/>
          </a:prstGeom>
        </p:spPr>
      </p:pic>
      <p:sp>
        <p:nvSpPr>
          <p:cNvPr id="8" name="Plus 7"/>
          <p:cNvSpPr/>
          <p:nvPr/>
        </p:nvSpPr>
        <p:spPr>
          <a:xfrm>
            <a:off x="7496414" y="4693568"/>
            <a:ext cx="350904" cy="377008"/>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 name="Equal 17"/>
          <p:cNvSpPr/>
          <p:nvPr/>
        </p:nvSpPr>
        <p:spPr>
          <a:xfrm>
            <a:off x="6394010" y="4782712"/>
            <a:ext cx="366626" cy="231917"/>
          </a:xfrm>
          <a:prstGeom prst="mathEqual">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pic>
        <p:nvPicPr>
          <p:cNvPr id="29" name="Picture 28" descr="devil.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pic>
        <p:nvPicPr>
          <p:cNvPr id="14" name="Picture 13" descr="doc.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375" y="4757808"/>
            <a:ext cx="666116" cy="666116"/>
          </a:xfrm>
          <a:prstGeom prst="rect">
            <a:avLst/>
          </a:prstGeom>
        </p:spPr>
      </p:pic>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29646899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2" name="Picture 1" descr="acik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7239" y="4342110"/>
            <a:ext cx="820358" cy="831395"/>
          </a:xfrm>
          <a:prstGeom prst="rect">
            <a:avLst/>
          </a:prstGeom>
        </p:spPr>
      </p:pic>
      <p:pic>
        <p:nvPicPr>
          <p:cNvPr id="3" name="Picture 2" descr="kapali kutu.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92339" y="4475813"/>
            <a:ext cx="765846" cy="735748"/>
          </a:xfrm>
          <a:prstGeom prst="rect">
            <a:avLst/>
          </a:prstGeom>
        </p:spPr>
      </p:pic>
      <p:pic>
        <p:nvPicPr>
          <p:cNvPr id="4" name="Picture 3" descr="keyy.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56517" y="4603171"/>
            <a:ext cx="590093" cy="590093"/>
          </a:xfrm>
          <a:prstGeom prst="rect">
            <a:avLst/>
          </a:prstGeom>
        </p:spPr>
      </p:pic>
      <p:pic>
        <p:nvPicPr>
          <p:cNvPr id="10" name="Picture 9" descr="doc.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294943" y="4715239"/>
            <a:ext cx="666116" cy="666116"/>
          </a:xfrm>
          <a:prstGeom prst="rect">
            <a:avLst/>
          </a:prstGeom>
        </p:spPr>
      </p:pic>
      <p:sp>
        <p:nvSpPr>
          <p:cNvPr id="7" name="Arc 6"/>
          <p:cNvSpPr/>
          <p:nvPr/>
        </p:nvSpPr>
        <p:spPr>
          <a:xfrm rot="18784070">
            <a:off x="4677444" y="4438241"/>
            <a:ext cx="1363900" cy="1565189"/>
          </a:xfrm>
          <a:prstGeom prst="arc">
            <a:avLst>
              <a:gd name="adj1" fmla="val 16200000"/>
              <a:gd name="adj2" fmla="val 20749830"/>
            </a:avLst>
          </a:prstGeom>
          <a:ln>
            <a:headEnd type="arrow" w="lg" len="lg"/>
            <a:tailEnd type="non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Plus 7"/>
          <p:cNvSpPr/>
          <p:nvPr/>
        </p:nvSpPr>
        <p:spPr>
          <a:xfrm>
            <a:off x="7496414" y="4693568"/>
            <a:ext cx="350904" cy="377008"/>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 name="Equal 17"/>
          <p:cNvSpPr/>
          <p:nvPr/>
        </p:nvSpPr>
        <p:spPr>
          <a:xfrm>
            <a:off x="6394010" y="4782712"/>
            <a:ext cx="366626" cy="231917"/>
          </a:xfrm>
          <a:prstGeom prst="mathEqual">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pic>
        <p:nvPicPr>
          <p:cNvPr id="29" name="Picture 28" descr="devil.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pic>
        <p:nvPicPr>
          <p:cNvPr id="19" name="Picture 18" descr="doc.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375" y="4757808"/>
            <a:ext cx="666116" cy="666116"/>
          </a:xfrm>
          <a:prstGeom prst="rect">
            <a:avLst/>
          </a:prstGeom>
        </p:spPr>
      </p:pic>
      <p:sp>
        <p:nvSpPr>
          <p:cNvPr id="16" name="TextBox 15"/>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14158767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2" name="Picture 1" descr="acik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7239" y="4342110"/>
            <a:ext cx="820358" cy="831395"/>
          </a:xfrm>
          <a:prstGeom prst="rect">
            <a:avLst/>
          </a:prstGeom>
        </p:spPr>
      </p:pic>
      <p:pic>
        <p:nvPicPr>
          <p:cNvPr id="3" name="Picture 2" descr="kapali kutu.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92339" y="4475813"/>
            <a:ext cx="765846" cy="735748"/>
          </a:xfrm>
          <a:prstGeom prst="rect">
            <a:avLst/>
          </a:prstGeom>
        </p:spPr>
      </p:pic>
      <p:pic>
        <p:nvPicPr>
          <p:cNvPr id="4" name="Picture 3" descr="keyy.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56517" y="4603171"/>
            <a:ext cx="590093" cy="590093"/>
          </a:xfrm>
          <a:prstGeom prst="rect">
            <a:avLst/>
          </a:prstGeom>
        </p:spPr>
      </p:pic>
      <p:pic>
        <p:nvPicPr>
          <p:cNvPr id="10" name="Picture 9" descr="doc.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294943" y="4715239"/>
            <a:ext cx="666116" cy="666116"/>
          </a:xfrm>
          <a:prstGeom prst="rect">
            <a:avLst/>
          </a:prstGeom>
        </p:spPr>
      </p:pic>
      <p:sp>
        <p:nvSpPr>
          <p:cNvPr id="7" name="Arc 6"/>
          <p:cNvSpPr/>
          <p:nvPr/>
        </p:nvSpPr>
        <p:spPr>
          <a:xfrm rot="18784070">
            <a:off x="4677444" y="4438241"/>
            <a:ext cx="1363900" cy="1565189"/>
          </a:xfrm>
          <a:prstGeom prst="arc">
            <a:avLst>
              <a:gd name="adj1" fmla="val 16200000"/>
              <a:gd name="adj2" fmla="val 20749830"/>
            </a:avLst>
          </a:prstGeom>
          <a:ln>
            <a:headEnd type="arrow" w="lg" len="lg"/>
            <a:tailEnd type="non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Plus 7"/>
          <p:cNvSpPr/>
          <p:nvPr/>
        </p:nvSpPr>
        <p:spPr>
          <a:xfrm>
            <a:off x="7496414" y="4693568"/>
            <a:ext cx="350904" cy="377008"/>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 name="Equal 17"/>
          <p:cNvSpPr/>
          <p:nvPr/>
        </p:nvSpPr>
        <p:spPr>
          <a:xfrm>
            <a:off x="6394010" y="4782712"/>
            <a:ext cx="366626" cy="231917"/>
          </a:xfrm>
          <a:prstGeom prst="mathEqual">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0" name="TextBox 19"/>
          <p:cNvSpPr txBox="1"/>
          <p:nvPr/>
        </p:nvSpPr>
        <p:spPr>
          <a:xfrm>
            <a:off x="4605996" y="5607106"/>
            <a:ext cx="1697588" cy="646331"/>
          </a:xfrm>
          <a:prstGeom prst="rect">
            <a:avLst/>
          </a:prstGeom>
          <a:solidFill>
            <a:schemeClr val="accent3">
              <a:lumMod val="40000"/>
              <a:lumOff val="60000"/>
            </a:schemeClr>
          </a:solidFill>
          <a:ln>
            <a:solidFill>
              <a:schemeClr val="tx1"/>
            </a:solidFill>
          </a:ln>
        </p:spPr>
        <p:txBody>
          <a:bodyPr wrap="none" rtlCol="0">
            <a:spAutoFit/>
          </a:bodyPr>
          <a:lstStyle/>
          <a:p>
            <a:pPr algn="ctr"/>
            <a:r>
              <a:rPr lang="en-US" dirty="0" smtClean="0">
                <a:solidFill>
                  <a:schemeClr val="tx2">
                    <a:lumMod val="50000"/>
                  </a:schemeClr>
                </a:solidFill>
                <a:latin typeface="Comic Sans MS"/>
                <a:cs typeface="Comic Sans MS"/>
              </a:rPr>
              <a:t>DECRYPTION</a:t>
            </a:r>
            <a:br>
              <a:rPr lang="en-US" dirty="0" smtClean="0">
                <a:solidFill>
                  <a:schemeClr val="tx2">
                    <a:lumMod val="50000"/>
                  </a:schemeClr>
                </a:solidFill>
                <a:latin typeface="Comic Sans MS"/>
                <a:cs typeface="Comic Sans MS"/>
              </a:rPr>
            </a:br>
            <a:r>
              <a:rPr lang="en-US" dirty="0" smtClean="0">
                <a:solidFill>
                  <a:schemeClr val="tx2">
                    <a:lumMod val="50000"/>
                  </a:schemeClr>
                </a:solidFill>
                <a:latin typeface="Comic Sans MS"/>
                <a:cs typeface="Comic Sans MS"/>
              </a:rPr>
              <a:t>ALGORITHM</a:t>
            </a:r>
          </a:p>
        </p:txBody>
      </p:sp>
      <p:cxnSp>
        <p:nvCxnSpPr>
          <p:cNvPr id="26" name="Straight Arrow Connector 25"/>
          <p:cNvCxnSpPr/>
          <p:nvPr/>
        </p:nvCxnSpPr>
        <p:spPr>
          <a:xfrm>
            <a:off x="7295588" y="5131581"/>
            <a:ext cx="401651" cy="3501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7258798" y="5538236"/>
            <a:ext cx="1392479"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Secret Key</a:t>
            </a:r>
            <a:endParaRPr lang="en-US" dirty="0">
              <a:solidFill>
                <a:srgbClr val="10253F"/>
              </a:solidFill>
              <a:latin typeface="Comic Sans MS"/>
              <a:cs typeface="Comic Sans MS"/>
            </a:endParaRPr>
          </a:p>
        </p:txBody>
      </p:sp>
      <p:pic>
        <p:nvPicPr>
          <p:cNvPr id="29" name="Picture 28" descr="devil.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pic>
        <p:nvPicPr>
          <p:cNvPr id="22" name="Picture 21" descr="doc.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375" y="4757808"/>
            <a:ext cx="666116" cy="666116"/>
          </a:xfrm>
          <a:prstGeom prst="rect">
            <a:avLst/>
          </a:prstGeom>
        </p:spPr>
      </p:pic>
      <p:sp>
        <p:nvSpPr>
          <p:cNvPr id="19" name="TextBox 18"/>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19380723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2" name="Picture 1" descr="acik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7239" y="4342110"/>
            <a:ext cx="820358" cy="831395"/>
          </a:xfrm>
          <a:prstGeom prst="rect">
            <a:avLst/>
          </a:prstGeom>
        </p:spPr>
      </p:pic>
      <p:pic>
        <p:nvPicPr>
          <p:cNvPr id="3" name="Picture 2" descr="kapali kutu.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92339" y="4475813"/>
            <a:ext cx="765846" cy="735748"/>
          </a:xfrm>
          <a:prstGeom prst="rect">
            <a:avLst/>
          </a:prstGeom>
        </p:spPr>
      </p:pic>
      <p:pic>
        <p:nvPicPr>
          <p:cNvPr id="4" name="Picture 3" descr="keyy.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56517" y="4603171"/>
            <a:ext cx="590093" cy="590093"/>
          </a:xfrm>
          <a:prstGeom prst="rect">
            <a:avLst/>
          </a:prstGeom>
        </p:spPr>
      </p:pic>
      <p:pic>
        <p:nvPicPr>
          <p:cNvPr id="10" name="Picture 9" descr="doc.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294943" y="4715239"/>
            <a:ext cx="666116" cy="666116"/>
          </a:xfrm>
          <a:prstGeom prst="rect">
            <a:avLst/>
          </a:prstGeom>
        </p:spPr>
      </p:pic>
      <p:sp>
        <p:nvSpPr>
          <p:cNvPr id="7" name="Arc 6"/>
          <p:cNvSpPr/>
          <p:nvPr/>
        </p:nvSpPr>
        <p:spPr>
          <a:xfrm rot="18784070">
            <a:off x="4677444" y="4438241"/>
            <a:ext cx="1363900" cy="1565189"/>
          </a:xfrm>
          <a:prstGeom prst="arc">
            <a:avLst>
              <a:gd name="adj1" fmla="val 16200000"/>
              <a:gd name="adj2" fmla="val 20749830"/>
            </a:avLst>
          </a:prstGeom>
          <a:ln>
            <a:headEnd type="arrow" w="lg" len="lg"/>
            <a:tailEnd type="non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Plus 7"/>
          <p:cNvSpPr/>
          <p:nvPr/>
        </p:nvSpPr>
        <p:spPr>
          <a:xfrm>
            <a:off x="7496414" y="4693568"/>
            <a:ext cx="350904" cy="377008"/>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 name="Equal 17"/>
          <p:cNvSpPr/>
          <p:nvPr/>
        </p:nvSpPr>
        <p:spPr>
          <a:xfrm>
            <a:off x="6394010" y="4782712"/>
            <a:ext cx="366626" cy="231917"/>
          </a:xfrm>
          <a:prstGeom prst="mathEqual">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26" name="Straight Arrow Connector 25"/>
          <p:cNvCxnSpPr/>
          <p:nvPr/>
        </p:nvCxnSpPr>
        <p:spPr>
          <a:xfrm>
            <a:off x="7295588" y="5131581"/>
            <a:ext cx="401651" cy="3501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29" name="Picture 28" descr="devil.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pic>
        <p:nvPicPr>
          <p:cNvPr id="22" name="Picture 21" descr="doc.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375" y="4757808"/>
            <a:ext cx="666116" cy="666116"/>
          </a:xfrm>
          <a:prstGeom prst="rect">
            <a:avLst/>
          </a:prstGeom>
        </p:spPr>
      </p:pic>
      <p:pic>
        <p:nvPicPr>
          <p:cNvPr id="19" name="Picture 18" descr="keyy.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99010" y="1806782"/>
            <a:ext cx="590093" cy="590093"/>
          </a:xfrm>
          <a:prstGeom prst="rect">
            <a:avLst/>
          </a:prstGeom>
        </p:spPr>
      </p:pic>
      <p:pic>
        <p:nvPicPr>
          <p:cNvPr id="21" name="Picture 20" descr="keyy.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0710" y="1806782"/>
            <a:ext cx="590093" cy="590093"/>
          </a:xfrm>
          <a:prstGeom prst="rect">
            <a:avLst/>
          </a:prstGeom>
        </p:spPr>
      </p:pic>
      <p:sp>
        <p:nvSpPr>
          <p:cNvPr id="23" name="TextBox 22"/>
          <p:cNvSpPr txBox="1"/>
          <p:nvPr/>
        </p:nvSpPr>
        <p:spPr>
          <a:xfrm>
            <a:off x="3603118" y="2034516"/>
            <a:ext cx="1833817" cy="923330"/>
          </a:xfrm>
          <a:prstGeom prst="rect">
            <a:avLst/>
          </a:prstGeom>
          <a:noFill/>
          <a:ln>
            <a:noFill/>
          </a:ln>
        </p:spPr>
        <p:txBody>
          <a:bodyPr wrap="square" rtlCol="0">
            <a:spAutoFit/>
          </a:bodyPr>
          <a:lstStyle/>
          <a:p>
            <a:pPr algn="ctr"/>
            <a:r>
              <a:rPr lang="en-US" dirty="0" smtClean="0">
                <a:solidFill>
                  <a:srgbClr val="10253F"/>
                </a:solidFill>
                <a:latin typeface="Comic Sans MS"/>
                <a:cs typeface="Comic Sans MS"/>
              </a:rPr>
              <a:t>Same key for both sides</a:t>
            </a:r>
          </a:p>
          <a:p>
            <a:pPr algn="ctr"/>
            <a:endParaRPr lang="en-US" dirty="0" smtClean="0">
              <a:solidFill>
                <a:srgbClr val="10253F"/>
              </a:solidFill>
              <a:latin typeface="Comic Sans MS"/>
              <a:cs typeface="Comic Sans MS"/>
            </a:endParaRPr>
          </a:p>
        </p:txBody>
      </p:sp>
      <p:sp>
        <p:nvSpPr>
          <p:cNvPr id="24" name="TextBox 23"/>
          <p:cNvSpPr txBox="1"/>
          <p:nvPr/>
        </p:nvSpPr>
        <p:spPr>
          <a:xfrm>
            <a:off x="4605996" y="5607106"/>
            <a:ext cx="1697588" cy="646331"/>
          </a:xfrm>
          <a:prstGeom prst="rect">
            <a:avLst/>
          </a:prstGeom>
          <a:solidFill>
            <a:schemeClr val="accent3">
              <a:lumMod val="40000"/>
              <a:lumOff val="60000"/>
            </a:schemeClr>
          </a:solidFill>
          <a:ln>
            <a:solidFill>
              <a:schemeClr val="tx1"/>
            </a:solidFill>
          </a:ln>
        </p:spPr>
        <p:txBody>
          <a:bodyPr wrap="none" rtlCol="0">
            <a:spAutoFit/>
          </a:bodyPr>
          <a:lstStyle/>
          <a:p>
            <a:pPr algn="ctr"/>
            <a:r>
              <a:rPr lang="en-US" dirty="0" smtClean="0">
                <a:solidFill>
                  <a:schemeClr val="tx2">
                    <a:lumMod val="50000"/>
                  </a:schemeClr>
                </a:solidFill>
                <a:latin typeface="Comic Sans MS"/>
                <a:cs typeface="Comic Sans MS"/>
              </a:rPr>
              <a:t>DECRYPTION</a:t>
            </a:r>
            <a:br>
              <a:rPr lang="en-US" dirty="0" smtClean="0">
                <a:solidFill>
                  <a:schemeClr val="tx2">
                    <a:lumMod val="50000"/>
                  </a:schemeClr>
                </a:solidFill>
                <a:latin typeface="Comic Sans MS"/>
                <a:cs typeface="Comic Sans MS"/>
              </a:rPr>
            </a:br>
            <a:r>
              <a:rPr lang="en-US" dirty="0" smtClean="0">
                <a:solidFill>
                  <a:schemeClr val="tx2">
                    <a:lumMod val="50000"/>
                  </a:schemeClr>
                </a:solidFill>
                <a:latin typeface="Comic Sans MS"/>
                <a:cs typeface="Comic Sans MS"/>
              </a:rPr>
              <a:t>ALGORITHM</a:t>
            </a:r>
          </a:p>
        </p:txBody>
      </p:sp>
      <p:sp>
        <p:nvSpPr>
          <p:cNvPr id="28" name="TextBox 27"/>
          <p:cNvSpPr txBox="1"/>
          <p:nvPr/>
        </p:nvSpPr>
        <p:spPr>
          <a:xfrm>
            <a:off x="7258798" y="5538236"/>
            <a:ext cx="1392479"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Secret Key</a:t>
            </a:r>
            <a:endParaRPr lang="en-US" dirty="0">
              <a:solidFill>
                <a:srgbClr val="10253F"/>
              </a:solidFill>
              <a:latin typeface="Comic Sans MS"/>
              <a:cs typeface="Comic Sans MS"/>
            </a:endParaRPr>
          </a:p>
        </p:txBody>
      </p:sp>
      <p:sp>
        <p:nvSpPr>
          <p:cNvPr id="30" name="TextBox 29"/>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28308273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24917" y="1316967"/>
            <a:ext cx="4642897" cy="1036482"/>
          </a:xfrm>
        </p:spPr>
        <p:txBody>
          <a:bodyPr>
            <a:normAutofit/>
          </a:bodyPr>
          <a:lstStyle/>
          <a:p>
            <a:pPr marL="0" indent="0">
              <a:buNone/>
            </a:pPr>
            <a:r>
              <a:rPr lang="en-US" altLang="ko-KR" sz="2900" dirty="0" smtClean="0">
                <a:latin typeface="Comic Sans MS"/>
                <a:cs typeface="Comic Sans MS"/>
              </a:rPr>
              <a:t>“</a:t>
            </a:r>
            <a:r>
              <a:rPr lang="en-US" altLang="ko-KR" sz="2900" dirty="0" err="1" smtClean="0">
                <a:latin typeface="Comic Sans MS"/>
                <a:cs typeface="Comic Sans MS"/>
              </a:rPr>
              <a:t>K</a:t>
            </a:r>
            <a:r>
              <a:rPr lang="en-US" altLang="ko-KR" sz="2900" i="0" dirty="0" err="1" smtClean="0">
                <a:latin typeface="Comic Sans MS"/>
                <a:cs typeface="Comic Sans MS"/>
              </a:rPr>
              <a:t>ryptós</a:t>
            </a:r>
            <a:r>
              <a:rPr lang="en-US" altLang="ko-KR" sz="2900" dirty="0" smtClean="0">
                <a:latin typeface="Comic Sans MS"/>
                <a:cs typeface="Comic Sans MS"/>
              </a:rPr>
              <a:t>”</a:t>
            </a:r>
            <a:r>
              <a:rPr lang="en-US" altLang="ko-KR" sz="2900" i="0" dirty="0" smtClean="0">
                <a:latin typeface="Comic Sans MS"/>
                <a:cs typeface="Comic Sans MS"/>
              </a:rPr>
              <a:t>   +   “</a:t>
            </a:r>
            <a:r>
              <a:rPr lang="en-US" altLang="ko-KR" sz="2900" i="0" dirty="0" err="1" smtClean="0">
                <a:latin typeface="Comic Sans MS"/>
                <a:cs typeface="Comic Sans MS"/>
              </a:rPr>
              <a:t>gráphein</a:t>
            </a:r>
            <a:r>
              <a:rPr lang="en-US" altLang="ko-KR" sz="2900" i="0" dirty="0" smtClean="0">
                <a:latin typeface="Comic Sans MS"/>
                <a:cs typeface="Comic Sans MS"/>
              </a:rPr>
              <a:t>”</a:t>
            </a:r>
            <a:endParaRPr lang="en-US" sz="2900" dirty="0">
              <a:latin typeface="Comic Sans MS"/>
              <a:cs typeface="Comic Sans MS"/>
            </a:endParaRPr>
          </a:p>
        </p:txBody>
      </p:sp>
      <p:sp>
        <p:nvSpPr>
          <p:cNvPr id="5" name="TextBox 4"/>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cxnSp>
        <p:nvCxnSpPr>
          <p:cNvPr id="7" name="Straight Arrow Connector 6"/>
          <p:cNvCxnSpPr/>
          <p:nvPr/>
        </p:nvCxnSpPr>
        <p:spPr>
          <a:xfrm flipH="1">
            <a:off x="2975882" y="1905173"/>
            <a:ext cx="460702" cy="884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5481605" y="1905173"/>
            <a:ext cx="482622" cy="884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2502465" y="2799763"/>
            <a:ext cx="1122723" cy="461665"/>
          </a:xfrm>
          <a:prstGeom prst="rect">
            <a:avLst/>
          </a:prstGeom>
          <a:noFill/>
        </p:spPr>
        <p:txBody>
          <a:bodyPr wrap="none" rtlCol="0">
            <a:spAutoFit/>
          </a:bodyPr>
          <a:lstStyle/>
          <a:p>
            <a:r>
              <a:rPr lang="en-US" sz="2400" dirty="0" smtClean="0">
                <a:latin typeface="Comic Sans MS"/>
                <a:cs typeface="Comic Sans MS"/>
              </a:rPr>
              <a:t>secret</a:t>
            </a:r>
            <a:endParaRPr lang="en-US" sz="2400" dirty="0">
              <a:latin typeface="Comic Sans MS"/>
              <a:cs typeface="Comic Sans MS"/>
            </a:endParaRPr>
          </a:p>
        </p:txBody>
      </p:sp>
      <p:sp>
        <p:nvSpPr>
          <p:cNvPr id="11" name="TextBox 10"/>
          <p:cNvSpPr txBox="1"/>
          <p:nvPr/>
        </p:nvSpPr>
        <p:spPr>
          <a:xfrm>
            <a:off x="5610842" y="2799763"/>
            <a:ext cx="1185090" cy="461665"/>
          </a:xfrm>
          <a:prstGeom prst="rect">
            <a:avLst/>
          </a:prstGeom>
          <a:noFill/>
        </p:spPr>
        <p:txBody>
          <a:bodyPr wrap="none" rtlCol="0">
            <a:spAutoFit/>
          </a:bodyPr>
          <a:lstStyle/>
          <a:p>
            <a:r>
              <a:rPr lang="en-US" sz="2400" dirty="0" smtClean="0">
                <a:latin typeface="Comic Sans MS"/>
                <a:cs typeface="Comic Sans MS"/>
              </a:rPr>
              <a:t>writing</a:t>
            </a:r>
            <a:endParaRPr lang="en-US" sz="2400" dirty="0">
              <a:latin typeface="Comic Sans MS"/>
              <a:cs typeface="Comic Sans MS"/>
            </a:endParaRPr>
          </a:p>
        </p:txBody>
      </p:sp>
    </p:spTree>
    <p:extLst>
      <p:ext uri="{BB962C8B-B14F-4D97-AF65-F5344CB8AC3E}">
        <p14:creationId xmlns:p14="http://schemas.microsoft.com/office/powerpoint/2010/main" val="38036464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2" name="Picture 1" descr="acik kutu.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7239" y="4342110"/>
            <a:ext cx="820358" cy="831395"/>
          </a:xfrm>
          <a:prstGeom prst="rect">
            <a:avLst/>
          </a:prstGeom>
        </p:spPr>
      </p:pic>
      <p:pic>
        <p:nvPicPr>
          <p:cNvPr id="3" name="Picture 2" descr="kapali kutu.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92339" y="4475813"/>
            <a:ext cx="765846" cy="735748"/>
          </a:xfrm>
          <a:prstGeom prst="rect">
            <a:avLst/>
          </a:prstGeom>
        </p:spPr>
      </p:pic>
      <p:pic>
        <p:nvPicPr>
          <p:cNvPr id="4" name="Picture 3" descr="keyy.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56517" y="4603171"/>
            <a:ext cx="590093" cy="590093"/>
          </a:xfrm>
          <a:prstGeom prst="rect">
            <a:avLst/>
          </a:prstGeom>
        </p:spPr>
      </p:pic>
      <p:pic>
        <p:nvPicPr>
          <p:cNvPr id="10" name="Picture 9" descr="doc.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294943" y="4715239"/>
            <a:ext cx="666116" cy="666116"/>
          </a:xfrm>
          <a:prstGeom prst="rect">
            <a:avLst/>
          </a:prstGeom>
        </p:spPr>
      </p:pic>
      <p:sp>
        <p:nvSpPr>
          <p:cNvPr id="7" name="Arc 6"/>
          <p:cNvSpPr/>
          <p:nvPr/>
        </p:nvSpPr>
        <p:spPr>
          <a:xfrm rot="18784070">
            <a:off x="4677444" y="4438241"/>
            <a:ext cx="1363900" cy="1565189"/>
          </a:xfrm>
          <a:prstGeom prst="arc">
            <a:avLst>
              <a:gd name="adj1" fmla="val 16200000"/>
              <a:gd name="adj2" fmla="val 20749830"/>
            </a:avLst>
          </a:prstGeom>
          <a:ln>
            <a:headEnd type="arrow" w="lg" len="lg"/>
            <a:tailEnd type="non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Plus 7"/>
          <p:cNvSpPr/>
          <p:nvPr/>
        </p:nvSpPr>
        <p:spPr>
          <a:xfrm>
            <a:off x="7496414" y="4693568"/>
            <a:ext cx="350904" cy="377008"/>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 name="Equal 17"/>
          <p:cNvSpPr/>
          <p:nvPr/>
        </p:nvSpPr>
        <p:spPr>
          <a:xfrm>
            <a:off x="6394010" y="4782712"/>
            <a:ext cx="366626" cy="231917"/>
          </a:xfrm>
          <a:prstGeom prst="mathEqual">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26" name="Straight Arrow Connector 25"/>
          <p:cNvCxnSpPr/>
          <p:nvPr/>
        </p:nvCxnSpPr>
        <p:spPr>
          <a:xfrm>
            <a:off x="7295588" y="5131581"/>
            <a:ext cx="401651" cy="3501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29" name="Picture 28" descr="devil.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pic>
        <p:nvPicPr>
          <p:cNvPr id="22" name="Picture 21" descr="doc.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375" y="4757808"/>
            <a:ext cx="666116" cy="666116"/>
          </a:xfrm>
          <a:prstGeom prst="rect">
            <a:avLst/>
          </a:prstGeom>
        </p:spPr>
      </p:pic>
      <p:pic>
        <p:nvPicPr>
          <p:cNvPr id="19" name="Picture 18" descr="keyy.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99010" y="1806782"/>
            <a:ext cx="590093" cy="590093"/>
          </a:xfrm>
          <a:prstGeom prst="rect">
            <a:avLst/>
          </a:prstGeom>
        </p:spPr>
      </p:pic>
      <p:pic>
        <p:nvPicPr>
          <p:cNvPr id="21" name="Picture 20" descr="keyy.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0710" y="1806782"/>
            <a:ext cx="590093" cy="590093"/>
          </a:xfrm>
          <a:prstGeom prst="rect">
            <a:avLst/>
          </a:prstGeom>
        </p:spPr>
      </p:pic>
      <p:sp>
        <p:nvSpPr>
          <p:cNvPr id="24" name="TextBox 23"/>
          <p:cNvSpPr txBox="1"/>
          <p:nvPr/>
        </p:nvSpPr>
        <p:spPr>
          <a:xfrm>
            <a:off x="2865771" y="3389236"/>
            <a:ext cx="3294028" cy="369332"/>
          </a:xfrm>
          <a:prstGeom prst="rect">
            <a:avLst/>
          </a:prstGeom>
          <a:solidFill>
            <a:schemeClr val="accent3">
              <a:lumMod val="40000"/>
              <a:lumOff val="60000"/>
            </a:schemeClr>
          </a:solidFill>
          <a:ln>
            <a:solidFill>
              <a:schemeClr val="tx1"/>
            </a:solidFill>
          </a:ln>
        </p:spPr>
        <p:txBody>
          <a:bodyPr wrap="none" rtlCol="0">
            <a:spAutoFit/>
          </a:bodyPr>
          <a:lstStyle/>
          <a:p>
            <a:pPr algn="ctr"/>
            <a:r>
              <a:rPr lang="en-US" dirty="0" smtClean="0">
                <a:solidFill>
                  <a:schemeClr val="tx2">
                    <a:lumMod val="50000"/>
                  </a:schemeClr>
                </a:solidFill>
                <a:latin typeface="Comic Sans MS"/>
                <a:cs typeface="Comic Sans MS"/>
              </a:rPr>
              <a:t>SYMMETRIC ENCRYPTION</a:t>
            </a:r>
          </a:p>
        </p:txBody>
      </p:sp>
      <p:sp>
        <p:nvSpPr>
          <p:cNvPr id="28" name="TextBox 27"/>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
        <p:nvSpPr>
          <p:cNvPr id="30" name="TextBox 29"/>
          <p:cNvSpPr txBox="1"/>
          <p:nvPr/>
        </p:nvSpPr>
        <p:spPr>
          <a:xfrm>
            <a:off x="3603118" y="2034516"/>
            <a:ext cx="1833817" cy="923330"/>
          </a:xfrm>
          <a:prstGeom prst="rect">
            <a:avLst/>
          </a:prstGeom>
          <a:noFill/>
          <a:ln>
            <a:noFill/>
          </a:ln>
        </p:spPr>
        <p:txBody>
          <a:bodyPr wrap="square" rtlCol="0">
            <a:spAutoFit/>
          </a:bodyPr>
          <a:lstStyle/>
          <a:p>
            <a:pPr algn="ctr"/>
            <a:r>
              <a:rPr lang="en-US" dirty="0" smtClean="0">
                <a:solidFill>
                  <a:srgbClr val="10253F"/>
                </a:solidFill>
                <a:latin typeface="Comic Sans MS"/>
                <a:cs typeface="Comic Sans MS"/>
              </a:rPr>
              <a:t>Same key for both sides</a:t>
            </a:r>
          </a:p>
          <a:p>
            <a:pPr algn="ctr"/>
            <a:endParaRPr lang="en-US" dirty="0" smtClean="0">
              <a:solidFill>
                <a:srgbClr val="10253F"/>
              </a:solidFill>
              <a:latin typeface="Comic Sans MS"/>
              <a:cs typeface="Comic Sans MS"/>
            </a:endParaRPr>
          </a:p>
        </p:txBody>
      </p:sp>
      <p:sp>
        <p:nvSpPr>
          <p:cNvPr id="31" name="TextBox 30"/>
          <p:cNvSpPr txBox="1"/>
          <p:nvPr/>
        </p:nvSpPr>
        <p:spPr>
          <a:xfrm>
            <a:off x="4605996" y="5607106"/>
            <a:ext cx="1697588" cy="646331"/>
          </a:xfrm>
          <a:prstGeom prst="rect">
            <a:avLst/>
          </a:prstGeom>
          <a:solidFill>
            <a:schemeClr val="accent3">
              <a:lumMod val="40000"/>
              <a:lumOff val="60000"/>
            </a:schemeClr>
          </a:solidFill>
          <a:ln>
            <a:solidFill>
              <a:schemeClr val="tx1"/>
            </a:solidFill>
          </a:ln>
        </p:spPr>
        <p:txBody>
          <a:bodyPr wrap="none" rtlCol="0">
            <a:spAutoFit/>
          </a:bodyPr>
          <a:lstStyle/>
          <a:p>
            <a:pPr algn="ctr"/>
            <a:r>
              <a:rPr lang="en-US" dirty="0" smtClean="0">
                <a:solidFill>
                  <a:schemeClr val="tx2">
                    <a:lumMod val="50000"/>
                  </a:schemeClr>
                </a:solidFill>
                <a:latin typeface="Comic Sans MS"/>
                <a:cs typeface="Comic Sans MS"/>
              </a:rPr>
              <a:t>DECRYPTION</a:t>
            </a:r>
            <a:br>
              <a:rPr lang="en-US" dirty="0" smtClean="0">
                <a:solidFill>
                  <a:schemeClr val="tx2">
                    <a:lumMod val="50000"/>
                  </a:schemeClr>
                </a:solidFill>
                <a:latin typeface="Comic Sans MS"/>
                <a:cs typeface="Comic Sans MS"/>
              </a:rPr>
            </a:br>
            <a:r>
              <a:rPr lang="en-US" dirty="0" smtClean="0">
                <a:solidFill>
                  <a:schemeClr val="tx2">
                    <a:lumMod val="50000"/>
                  </a:schemeClr>
                </a:solidFill>
                <a:latin typeface="Comic Sans MS"/>
                <a:cs typeface="Comic Sans MS"/>
              </a:rPr>
              <a:t>ALGORITHM</a:t>
            </a:r>
          </a:p>
        </p:txBody>
      </p:sp>
      <p:sp>
        <p:nvSpPr>
          <p:cNvPr id="32" name="TextBox 31"/>
          <p:cNvSpPr txBox="1"/>
          <p:nvPr/>
        </p:nvSpPr>
        <p:spPr>
          <a:xfrm>
            <a:off x="7258798" y="5538236"/>
            <a:ext cx="1392479"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Secret Key</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6976470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4" name="Picture 3" descr="keyy.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02526" y="4790172"/>
            <a:ext cx="590093" cy="590093"/>
          </a:xfrm>
          <a:prstGeom prst="rect">
            <a:avLst/>
          </a:prstGeom>
        </p:spPr>
      </p:pic>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3352181" y="4210352"/>
            <a:ext cx="1714945" cy="646331"/>
          </a:xfrm>
          <a:prstGeom prst="rect">
            <a:avLst/>
          </a:prstGeom>
          <a:solidFill>
            <a:schemeClr val="accent6">
              <a:lumMod val="40000"/>
              <a:lumOff val="60000"/>
            </a:schemeClr>
          </a:solidFill>
          <a:ln>
            <a:solidFill>
              <a:schemeClr val="tx1"/>
            </a:solidFill>
          </a:ln>
        </p:spPr>
        <p:txBody>
          <a:bodyPr wrap="none" rtlCol="0">
            <a:spAutoFit/>
          </a:bodyPr>
          <a:lstStyle/>
          <a:p>
            <a:pPr algn="ctr"/>
            <a:r>
              <a:rPr lang="en-US" dirty="0" smtClean="0">
                <a:solidFill>
                  <a:schemeClr val="tx2">
                    <a:lumMod val="50000"/>
                  </a:schemeClr>
                </a:solidFill>
                <a:latin typeface="Comic Sans MS"/>
                <a:cs typeface="Comic Sans MS"/>
              </a:rPr>
              <a:t>ENCRYPTION</a:t>
            </a:r>
            <a:br>
              <a:rPr lang="en-US" dirty="0" smtClean="0">
                <a:solidFill>
                  <a:schemeClr val="tx2">
                    <a:lumMod val="50000"/>
                  </a:schemeClr>
                </a:solidFill>
                <a:latin typeface="Comic Sans MS"/>
                <a:cs typeface="Comic Sans MS"/>
              </a:rPr>
            </a:br>
            <a:r>
              <a:rPr lang="en-US" dirty="0" smtClean="0">
                <a:solidFill>
                  <a:schemeClr val="tx2">
                    <a:lumMod val="50000"/>
                  </a:schemeClr>
                </a:solidFill>
                <a:latin typeface="Comic Sans MS"/>
                <a:cs typeface="Comic Sans MS"/>
              </a:rPr>
              <a:t>ALGORITHM</a:t>
            </a:r>
            <a:endParaRPr lang="en-US" dirty="0">
              <a:solidFill>
                <a:schemeClr val="tx2">
                  <a:lumMod val="50000"/>
                </a:schemeClr>
              </a:solidFill>
              <a:latin typeface="Comic Sans MS"/>
              <a:cs typeface="Comic Sans MS"/>
            </a:endParaRPr>
          </a:p>
        </p:txBody>
      </p:sp>
      <p:cxnSp>
        <p:nvCxnSpPr>
          <p:cNvPr id="26" name="Straight Arrow Connector 25"/>
          <p:cNvCxnSpPr/>
          <p:nvPr/>
        </p:nvCxnSpPr>
        <p:spPr>
          <a:xfrm>
            <a:off x="2697995" y="4214854"/>
            <a:ext cx="562685" cy="8753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29" name="Picture 28" descr="devil.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pic>
        <p:nvPicPr>
          <p:cNvPr id="22" name="Picture 21" descr="doc.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026503" y="3788252"/>
            <a:ext cx="666116" cy="666116"/>
          </a:xfrm>
          <a:prstGeom prst="rect">
            <a:avLst/>
          </a:prstGeom>
        </p:spPr>
      </p:pic>
      <p:pic>
        <p:nvPicPr>
          <p:cNvPr id="19" name="Picture 18" descr="keyy.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99010" y="1806782"/>
            <a:ext cx="590093" cy="590093"/>
          </a:xfrm>
          <a:prstGeom prst="rect">
            <a:avLst/>
          </a:prstGeom>
        </p:spPr>
      </p:pic>
      <p:pic>
        <p:nvPicPr>
          <p:cNvPr id="21" name="Picture 20" descr="keyy.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0710" y="1806782"/>
            <a:ext cx="590093" cy="590093"/>
          </a:xfrm>
          <a:prstGeom prst="rect">
            <a:avLst/>
          </a:prstGeom>
        </p:spPr>
      </p:pic>
      <p:cxnSp>
        <p:nvCxnSpPr>
          <p:cNvPr id="28" name="Straight Arrow Connector 27"/>
          <p:cNvCxnSpPr/>
          <p:nvPr/>
        </p:nvCxnSpPr>
        <p:spPr>
          <a:xfrm flipV="1">
            <a:off x="2692619" y="4805883"/>
            <a:ext cx="562685" cy="14717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20" idx="3"/>
          </p:cNvCxnSpPr>
          <p:nvPr/>
        </p:nvCxnSpPr>
        <p:spPr>
          <a:xfrm flipV="1">
            <a:off x="5067126" y="4487726"/>
            <a:ext cx="876474" cy="4579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31" name="Picture 30" descr="kapali kutu.jpe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41911" y="4121310"/>
            <a:ext cx="696224" cy="668862"/>
          </a:xfrm>
          <a:prstGeom prst="rect">
            <a:avLst/>
          </a:prstGeom>
        </p:spPr>
      </p:pic>
      <p:sp>
        <p:nvSpPr>
          <p:cNvPr id="14" name="TextBox 13"/>
          <p:cNvSpPr txBox="1"/>
          <p:nvPr/>
        </p:nvSpPr>
        <p:spPr>
          <a:xfrm>
            <a:off x="1691436" y="4254313"/>
            <a:ext cx="411090" cy="400110"/>
          </a:xfrm>
          <a:prstGeom prst="rect">
            <a:avLst/>
          </a:prstGeom>
          <a:noFill/>
        </p:spPr>
        <p:txBody>
          <a:bodyPr wrap="none" rtlCol="0">
            <a:spAutoFit/>
          </a:bodyPr>
          <a:lstStyle/>
          <a:p>
            <a:r>
              <a:rPr lang="en-US" sz="2000" dirty="0" smtClean="0">
                <a:latin typeface="Comic Sans MS"/>
                <a:cs typeface="Comic Sans MS"/>
              </a:rPr>
              <a:t>M</a:t>
            </a:r>
            <a:endParaRPr lang="en-US" sz="2000" dirty="0">
              <a:latin typeface="Comic Sans MS"/>
              <a:cs typeface="Comic Sans MS"/>
            </a:endParaRPr>
          </a:p>
        </p:txBody>
      </p:sp>
      <p:sp>
        <p:nvSpPr>
          <p:cNvPr id="32" name="TextBox 31"/>
          <p:cNvSpPr txBox="1"/>
          <p:nvPr/>
        </p:nvSpPr>
        <p:spPr>
          <a:xfrm>
            <a:off x="1699340" y="5033227"/>
            <a:ext cx="519168" cy="400110"/>
          </a:xfrm>
          <a:prstGeom prst="rect">
            <a:avLst/>
          </a:prstGeom>
          <a:noFill/>
        </p:spPr>
        <p:txBody>
          <a:bodyPr wrap="none" rtlCol="0">
            <a:spAutoFit/>
          </a:bodyPr>
          <a:lstStyle/>
          <a:p>
            <a:r>
              <a:rPr lang="en-US" sz="2000" dirty="0" smtClean="0">
                <a:latin typeface="Comic Sans MS"/>
                <a:cs typeface="Comic Sans MS"/>
              </a:rPr>
              <a:t>SK</a:t>
            </a:r>
            <a:endParaRPr lang="en-US" sz="2000" dirty="0">
              <a:latin typeface="Comic Sans MS"/>
              <a:cs typeface="Comic Sans MS"/>
            </a:endParaRPr>
          </a:p>
        </p:txBody>
      </p:sp>
      <p:sp>
        <p:nvSpPr>
          <p:cNvPr id="33" name="TextBox 32"/>
          <p:cNvSpPr txBox="1"/>
          <p:nvPr/>
        </p:nvSpPr>
        <p:spPr>
          <a:xfrm>
            <a:off x="6770783" y="4214854"/>
            <a:ext cx="518091" cy="400110"/>
          </a:xfrm>
          <a:prstGeom prst="rect">
            <a:avLst/>
          </a:prstGeom>
          <a:noFill/>
        </p:spPr>
        <p:txBody>
          <a:bodyPr wrap="none" rtlCol="0">
            <a:spAutoFit/>
          </a:bodyPr>
          <a:lstStyle/>
          <a:p>
            <a:r>
              <a:rPr lang="en-US" sz="2000" dirty="0" smtClean="0">
                <a:latin typeface="Comic Sans MS"/>
                <a:cs typeface="Comic Sans MS"/>
              </a:rPr>
              <a:t>CT</a:t>
            </a:r>
            <a:endParaRPr lang="en-US" sz="2000" dirty="0">
              <a:latin typeface="Comic Sans MS"/>
              <a:cs typeface="Comic Sans MS"/>
            </a:endParaRPr>
          </a:p>
        </p:txBody>
      </p:sp>
      <p:sp>
        <p:nvSpPr>
          <p:cNvPr id="34" name="TextBox 33"/>
          <p:cNvSpPr txBox="1"/>
          <p:nvPr/>
        </p:nvSpPr>
        <p:spPr>
          <a:xfrm>
            <a:off x="3513260" y="5607352"/>
            <a:ext cx="1697588" cy="646331"/>
          </a:xfrm>
          <a:prstGeom prst="rect">
            <a:avLst/>
          </a:prstGeom>
          <a:solidFill>
            <a:schemeClr val="accent6">
              <a:lumMod val="40000"/>
              <a:lumOff val="60000"/>
            </a:schemeClr>
          </a:solidFill>
          <a:ln>
            <a:solidFill>
              <a:schemeClr val="tx1"/>
            </a:solidFill>
          </a:ln>
        </p:spPr>
        <p:txBody>
          <a:bodyPr wrap="none" rtlCol="0">
            <a:spAutoFit/>
          </a:bodyPr>
          <a:lstStyle/>
          <a:p>
            <a:pPr algn="ctr"/>
            <a:r>
              <a:rPr lang="en-US" dirty="0" smtClean="0">
                <a:solidFill>
                  <a:schemeClr val="tx2">
                    <a:lumMod val="50000"/>
                  </a:schemeClr>
                </a:solidFill>
                <a:latin typeface="Comic Sans MS"/>
                <a:cs typeface="Comic Sans MS"/>
              </a:rPr>
              <a:t>DECRYPTION </a:t>
            </a:r>
            <a:br>
              <a:rPr lang="en-US" dirty="0" smtClean="0">
                <a:solidFill>
                  <a:schemeClr val="tx2">
                    <a:lumMod val="50000"/>
                  </a:schemeClr>
                </a:solidFill>
                <a:latin typeface="Comic Sans MS"/>
                <a:cs typeface="Comic Sans MS"/>
              </a:rPr>
            </a:br>
            <a:r>
              <a:rPr lang="en-US" dirty="0" smtClean="0">
                <a:solidFill>
                  <a:schemeClr val="tx2">
                    <a:lumMod val="50000"/>
                  </a:schemeClr>
                </a:solidFill>
                <a:latin typeface="Comic Sans MS"/>
                <a:cs typeface="Comic Sans MS"/>
              </a:rPr>
              <a:t>ALGORITHM</a:t>
            </a:r>
            <a:endParaRPr lang="en-US" dirty="0">
              <a:solidFill>
                <a:schemeClr val="tx2">
                  <a:lumMod val="50000"/>
                </a:schemeClr>
              </a:solidFill>
              <a:latin typeface="Comic Sans MS"/>
              <a:cs typeface="Comic Sans MS"/>
            </a:endParaRPr>
          </a:p>
        </p:txBody>
      </p:sp>
      <p:cxnSp>
        <p:nvCxnSpPr>
          <p:cNvPr id="35" name="Straight Arrow Connector 34"/>
          <p:cNvCxnSpPr/>
          <p:nvPr/>
        </p:nvCxnSpPr>
        <p:spPr>
          <a:xfrm flipH="1">
            <a:off x="5349049" y="5607352"/>
            <a:ext cx="692862" cy="6869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37" name="Picture 36" descr="kapali kutu.jpe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74559" y="5222121"/>
            <a:ext cx="696224" cy="668862"/>
          </a:xfrm>
          <a:prstGeom prst="rect">
            <a:avLst/>
          </a:prstGeom>
        </p:spPr>
      </p:pic>
      <p:sp>
        <p:nvSpPr>
          <p:cNvPr id="38" name="TextBox 37"/>
          <p:cNvSpPr txBox="1"/>
          <p:nvPr/>
        </p:nvSpPr>
        <p:spPr>
          <a:xfrm>
            <a:off x="6803431" y="5315665"/>
            <a:ext cx="518091" cy="400110"/>
          </a:xfrm>
          <a:prstGeom prst="rect">
            <a:avLst/>
          </a:prstGeom>
          <a:noFill/>
        </p:spPr>
        <p:txBody>
          <a:bodyPr wrap="none" rtlCol="0">
            <a:spAutoFit/>
          </a:bodyPr>
          <a:lstStyle/>
          <a:p>
            <a:r>
              <a:rPr lang="en-US" sz="2000" dirty="0" smtClean="0">
                <a:latin typeface="Comic Sans MS"/>
                <a:cs typeface="Comic Sans MS"/>
              </a:rPr>
              <a:t>CT</a:t>
            </a:r>
            <a:endParaRPr lang="en-US" sz="2000" dirty="0">
              <a:latin typeface="Comic Sans MS"/>
              <a:cs typeface="Comic Sans MS"/>
            </a:endParaRPr>
          </a:p>
        </p:txBody>
      </p:sp>
      <p:cxnSp>
        <p:nvCxnSpPr>
          <p:cNvPr id="39" name="Straight Arrow Connector 38"/>
          <p:cNvCxnSpPr/>
          <p:nvPr/>
        </p:nvCxnSpPr>
        <p:spPr>
          <a:xfrm flipH="1" flipV="1">
            <a:off x="5349049" y="6158642"/>
            <a:ext cx="853017" cy="9504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41" name="Picture 40" descr="keyy.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0385" y="5958636"/>
            <a:ext cx="590093" cy="590093"/>
          </a:xfrm>
          <a:prstGeom prst="rect">
            <a:avLst/>
          </a:prstGeom>
        </p:spPr>
      </p:pic>
      <p:sp>
        <p:nvSpPr>
          <p:cNvPr id="42" name="TextBox 41"/>
          <p:cNvSpPr txBox="1"/>
          <p:nvPr/>
        </p:nvSpPr>
        <p:spPr>
          <a:xfrm>
            <a:off x="6813255" y="6148619"/>
            <a:ext cx="519168" cy="400110"/>
          </a:xfrm>
          <a:prstGeom prst="rect">
            <a:avLst/>
          </a:prstGeom>
          <a:noFill/>
        </p:spPr>
        <p:txBody>
          <a:bodyPr wrap="none" rtlCol="0">
            <a:spAutoFit/>
          </a:bodyPr>
          <a:lstStyle/>
          <a:p>
            <a:r>
              <a:rPr lang="en-US" sz="2000" dirty="0" smtClean="0">
                <a:latin typeface="Comic Sans MS"/>
                <a:cs typeface="Comic Sans MS"/>
              </a:rPr>
              <a:t>SK</a:t>
            </a:r>
            <a:endParaRPr lang="en-US" sz="2000" dirty="0">
              <a:latin typeface="Comic Sans MS"/>
              <a:cs typeface="Comic Sans MS"/>
            </a:endParaRPr>
          </a:p>
        </p:txBody>
      </p:sp>
      <p:pic>
        <p:nvPicPr>
          <p:cNvPr id="43" name="Picture 42" descr="doc.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034626" y="5676042"/>
            <a:ext cx="666116" cy="666116"/>
          </a:xfrm>
          <a:prstGeom prst="rect">
            <a:avLst/>
          </a:prstGeom>
        </p:spPr>
      </p:pic>
      <p:sp>
        <p:nvSpPr>
          <p:cNvPr id="44" name="TextBox 43"/>
          <p:cNvSpPr txBox="1"/>
          <p:nvPr/>
        </p:nvSpPr>
        <p:spPr>
          <a:xfrm>
            <a:off x="1699559" y="6142103"/>
            <a:ext cx="411090" cy="400110"/>
          </a:xfrm>
          <a:prstGeom prst="rect">
            <a:avLst/>
          </a:prstGeom>
          <a:noFill/>
        </p:spPr>
        <p:txBody>
          <a:bodyPr wrap="none" rtlCol="0">
            <a:spAutoFit/>
          </a:bodyPr>
          <a:lstStyle/>
          <a:p>
            <a:r>
              <a:rPr lang="en-US" sz="2000" dirty="0" smtClean="0">
                <a:latin typeface="Comic Sans MS"/>
                <a:cs typeface="Comic Sans MS"/>
              </a:rPr>
              <a:t>M</a:t>
            </a:r>
            <a:endParaRPr lang="en-US" sz="2000" dirty="0">
              <a:latin typeface="Comic Sans MS"/>
              <a:cs typeface="Comic Sans MS"/>
            </a:endParaRPr>
          </a:p>
        </p:txBody>
      </p:sp>
      <p:cxnSp>
        <p:nvCxnSpPr>
          <p:cNvPr id="45" name="Straight Arrow Connector 44"/>
          <p:cNvCxnSpPr>
            <a:stCxn id="34" idx="1"/>
          </p:cNvCxnSpPr>
          <p:nvPr/>
        </p:nvCxnSpPr>
        <p:spPr>
          <a:xfrm flipH="1">
            <a:off x="2823512" y="5930518"/>
            <a:ext cx="689748" cy="9680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2865771" y="3389236"/>
            <a:ext cx="3294028" cy="369332"/>
          </a:xfrm>
          <a:prstGeom prst="rect">
            <a:avLst/>
          </a:prstGeom>
          <a:solidFill>
            <a:schemeClr val="accent3">
              <a:lumMod val="40000"/>
              <a:lumOff val="60000"/>
            </a:schemeClr>
          </a:solidFill>
          <a:ln>
            <a:solidFill>
              <a:schemeClr val="tx1"/>
            </a:solidFill>
          </a:ln>
        </p:spPr>
        <p:txBody>
          <a:bodyPr wrap="none" rtlCol="0">
            <a:spAutoFit/>
          </a:bodyPr>
          <a:lstStyle/>
          <a:p>
            <a:pPr algn="ctr"/>
            <a:r>
              <a:rPr lang="en-US" dirty="0" smtClean="0">
                <a:solidFill>
                  <a:schemeClr val="tx2">
                    <a:lumMod val="50000"/>
                  </a:schemeClr>
                </a:solidFill>
                <a:latin typeface="Comic Sans MS"/>
                <a:cs typeface="Comic Sans MS"/>
              </a:rPr>
              <a:t>SYMMETRIC ENCRYPTION</a:t>
            </a:r>
          </a:p>
        </p:txBody>
      </p:sp>
      <p:sp>
        <p:nvSpPr>
          <p:cNvPr id="40" name="TextBox 39"/>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
        <p:nvSpPr>
          <p:cNvPr id="46" name="TextBox 45"/>
          <p:cNvSpPr txBox="1"/>
          <p:nvPr/>
        </p:nvSpPr>
        <p:spPr>
          <a:xfrm>
            <a:off x="3603118" y="2034516"/>
            <a:ext cx="1833817" cy="923330"/>
          </a:xfrm>
          <a:prstGeom prst="rect">
            <a:avLst/>
          </a:prstGeom>
          <a:noFill/>
          <a:ln>
            <a:noFill/>
          </a:ln>
        </p:spPr>
        <p:txBody>
          <a:bodyPr wrap="square" rtlCol="0">
            <a:spAutoFit/>
          </a:bodyPr>
          <a:lstStyle/>
          <a:p>
            <a:pPr algn="ctr"/>
            <a:r>
              <a:rPr lang="en-US" dirty="0" smtClean="0">
                <a:solidFill>
                  <a:srgbClr val="10253F"/>
                </a:solidFill>
                <a:latin typeface="Comic Sans MS"/>
                <a:cs typeface="Comic Sans MS"/>
              </a:rPr>
              <a:t>Same key for both sides</a:t>
            </a:r>
          </a:p>
          <a:p>
            <a:pPr algn="ctr"/>
            <a:endParaRPr lang="en-US" dirty="0" smtClean="0">
              <a:solidFill>
                <a:srgbClr val="10253F"/>
              </a:solidFill>
              <a:latin typeface="Comic Sans MS"/>
              <a:cs typeface="Comic Sans MS"/>
            </a:endParaRPr>
          </a:p>
        </p:txBody>
      </p:sp>
    </p:spTree>
    <p:extLst>
      <p:ext uri="{BB962C8B-B14F-4D97-AF65-F5344CB8AC3E}">
        <p14:creationId xmlns:p14="http://schemas.microsoft.com/office/powerpoint/2010/main" val="2046092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884657" y="187584"/>
            <a:ext cx="5332177" cy="707886"/>
          </a:xfrm>
          <a:prstGeom prst="rect">
            <a:avLst/>
          </a:prstGeom>
          <a:noFill/>
          <a:ln>
            <a:noFill/>
          </a:ln>
        </p:spPr>
        <p:txBody>
          <a:bodyPr wrap="square" rtlCol="0">
            <a:spAutoFit/>
          </a:bodyPr>
          <a:lstStyle/>
          <a:p>
            <a:pPr algn="ctr"/>
            <a:r>
              <a:rPr lang="en-US" sz="4000" u="sng" dirty="0" err="1" smtClean="0">
                <a:solidFill>
                  <a:schemeClr val="accent6">
                    <a:lumMod val="50000"/>
                  </a:schemeClr>
                </a:solidFill>
                <a:latin typeface="Comic Sans MS"/>
                <a:cs typeface="Comic Sans MS"/>
              </a:rPr>
              <a:t>Ceasar</a:t>
            </a:r>
            <a:r>
              <a:rPr lang="en-US" sz="4000" u="sng" dirty="0" smtClean="0">
                <a:solidFill>
                  <a:schemeClr val="accent6">
                    <a:lumMod val="50000"/>
                  </a:schemeClr>
                </a:solidFill>
                <a:latin typeface="Comic Sans MS"/>
                <a:cs typeface="Comic Sans MS"/>
              </a:rPr>
              <a:t> Cipher</a:t>
            </a:r>
            <a:endParaRPr lang="en-US" sz="4000" u="sng" dirty="0">
              <a:solidFill>
                <a:schemeClr val="accent6">
                  <a:lumMod val="50000"/>
                </a:schemeClr>
              </a:solidFill>
              <a:latin typeface="Comic Sans MS"/>
              <a:cs typeface="Comic Sans MS"/>
            </a:endParaRPr>
          </a:p>
        </p:txBody>
      </p:sp>
      <p:pic>
        <p:nvPicPr>
          <p:cNvPr id="3" name="Picture 2" descr="pharao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588" y="2188736"/>
            <a:ext cx="850669" cy="2216727"/>
          </a:xfrm>
          <a:prstGeom prst="rect">
            <a:avLst/>
          </a:prstGeom>
        </p:spPr>
      </p:pic>
      <p:pic>
        <p:nvPicPr>
          <p:cNvPr id="4" name="Picture 3" descr="ceasar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8156" y="2325537"/>
            <a:ext cx="1691484" cy="2016426"/>
          </a:xfrm>
          <a:prstGeom prst="rect">
            <a:avLst/>
          </a:prstGeom>
        </p:spPr>
      </p:pic>
      <p:pic>
        <p:nvPicPr>
          <p:cNvPr id="6" name="Picture 5" descr="asst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5668" y="1032519"/>
            <a:ext cx="936295" cy="1356818"/>
          </a:xfrm>
          <a:prstGeom prst="rect">
            <a:avLst/>
          </a:prstGeom>
        </p:spPr>
      </p:pic>
      <p:cxnSp>
        <p:nvCxnSpPr>
          <p:cNvPr id="8" name="Straight Arrow Connector 7"/>
          <p:cNvCxnSpPr/>
          <p:nvPr/>
        </p:nvCxnSpPr>
        <p:spPr>
          <a:xfrm flipH="1" flipV="1">
            <a:off x="2286000" y="3708400"/>
            <a:ext cx="478790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6885128" y="4649236"/>
            <a:ext cx="2089033" cy="369332"/>
          </a:xfrm>
          <a:prstGeom prst="rect">
            <a:avLst/>
          </a:prstGeom>
          <a:noFill/>
          <a:ln>
            <a:noFill/>
          </a:ln>
        </p:spPr>
        <p:txBody>
          <a:bodyPr wrap="none" rtlCol="0">
            <a:spAutoFit/>
          </a:bodyPr>
          <a:lstStyle/>
          <a:p>
            <a:pPr algn="ctr"/>
            <a:r>
              <a:rPr lang="tr-TR" dirty="0">
                <a:solidFill>
                  <a:srgbClr val="10253F"/>
                </a:solidFill>
                <a:latin typeface="Comic Sans MS"/>
                <a:cs typeface="Comic Sans MS"/>
              </a:rPr>
              <a:t>C</a:t>
            </a:r>
            <a:r>
              <a:rPr lang="en-US" dirty="0" smtClean="0">
                <a:solidFill>
                  <a:srgbClr val="10253F"/>
                </a:solidFill>
                <a:latin typeface="Comic Sans MS"/>
                <a:cs typeface="Comic Sans MS"/>
              </a:rPr>
              <a:t> L E O P A T R A</a:t>
            </a:r>
          </a:p>
        </p:txBody>
      </p:sp>
      <p:sp>
        <p:nvSpPr>
          <p:cNvPr id="22" name="TextBox 21"/>
          <p:cNvSpPr txBox="1"/>
          <p:nvPr/>
        </p:nvSpPr>
        <p:spPr>
          <a:xfrm>
            <a:off x="4900937" y="4649236"/>
            <a:ext cx="1155222"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plaintext</a:t>
            </a:r>
            <a:endParaRPr lang="en-US" dirty="0">
              <a:solidFill>
                <a:srgbClr val="10253F"/>
              </a:solidFill>
              <a:latin typeface="Comic Sans MS"/>
              <a:cs typeface="Comic Sans MS"/>
            </a:endParaRPr>
          </a:p>
        </p:txBody>
      </p:sp>
      <p:cxnSp>
        <p:nvCxnSpPr>
          <p:cNvPr id="16" name="Straight Arrow Connector 15"/>
          <p:cNvCxnSpPr>
            <a:stCxn id="21" idx="1"/>
            <a:endCxn id="22" idx="3"/>
          </p:cNvCxnSpPr>
          <p:nvPr/>
        </p:nvCxnSpPr>
        <p:spPr>
          <a:xfrm flipH="1">
            <a:off x="6056159" y="4833902"/>
            <a:ext cx="828969"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1248408" y="1721108"/>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15" name="TextBox 14"/>
          <p:cNvSpPr txBox="1"/>
          <p:nvPr/>
        </p:nvSpPr>
        <p:spPr>
          <a:xfrm>
            <a:off x="7767603" y="1790571"/>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Tree>
    <p:extLst>
      <p:ext uri="{BB962C8B-B14F-4D97-AF65-F5344CB8AC3E}">
        <p14:creationId xmlns:p14="http://schemas.microsoft.com/office/powerpoint/2010/main" val="32457190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harao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588" y="2188736"/>
            <a:ext cx="850669" cy="2216727"/>
          </a:xfrm>
          <a:prstGeom prst="rect">
            <a:avLst/>
          </a:prstGeom>
        </p:spPr>
      </p:pic>
      <p:pic>
        <p:nvPicPr>
          <p:cNvPr id="4" name="Picture 3" descr="ceasar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8156" y="2325537"/>
            <a:ext cx="1691484" cy="2016426"/>
          </a:xfrm>
          <a:prstGeom prst="rect">
            <a:avLst/>
          </a:prstGeom>
        </p:spPr>
      </p:pic>
      <p:pic>
        <p:nvPicPr>
          <p:cNvPr id="6" name="Picture 5" descr="asst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5668" y="1032519"/>
            <a:ext cx="936295" cy="1356818"/>
          </a:xfrm>
          <a:prstGeom prst="rect">
            <a:avLst/>
          </a:prstGeom>
        </p:spPr>
      </p:pic>
      <p:cxnSp>
        <p:nvCxnSpPr>
          <p:cNvPr id="8" name="Straight Arrow Connector 7"/>
          <p:cNvCxnSpPr/>
          <p:nvPr/>
        </p:nvCxnSpPr>
        <p:spPr>
          <a:xfrm flipH="1" flipV="1">
            <a:off x="2286000" y="3708400"/>
            <a:ext cx="478790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6885128" y="4649236"/>
            <a:ext cx="2089033" cy="369332"/>
          </a:xfrm>
          <a:prstGeom prst="rect">
            <a:avLst/>
          </a:prstGeom>
          <a:noFill/>
          <a:ln>
            <a:noFill/>
          </a:ln>
        </p:spPr>
        <p:txBody>
          <a:bodyPr wrap="none" rtlCol="0">
            <a:spAutoFit/>
          </a:bodyPr>
          <a:lstStyle/>
          <a:p>
            <a:pPr algn="ctr"/>
            <a:r>
              <a:rPr lang="tr-TR" dirty="0">
                <a:solidFill>
                  <a:srgbClr val="10253F"/>
                </a:solidFill>
                <a:latin typeface="Comic Sans MS"/>
                <a:cs typeface="Comic Sans MS"/>
              </a:rPr>
              <a:t>C</a:t>
            </a:r>
            <a:r>
              <a:rPr lang="en-US" dirty="0" smtClean="0">
                <a:solidFill>
                  <a:srgbClr val="10253F"/>
                </a:solidFill>
                <a:latin typeface="Comic Sans MS"/>
                <a:cs typeface="Comic Sans MS"/>
              </a:rPr>
              <a:t> L E O P A T R A</a:t>
            </a:r>
          </a:p>
        </p:txBody>
      </p:sp>
      <p:cxnSp>
        <p:nvCxnSpPr>
          <p:cNvPr id="16" name="Straight Arrow Connector 15"/>
          <p:cNvCxnSpPr>
            <a:stCxn id="21" idx="1"/>
          </p:cNvCxnSpPr>
          <p:nvPr/>
        </p:nvCxnSpPr>
        <p:spPr>
          <a:xfrm flipH="1">
            <a:off x="6251542" y="4833902"/>
            <a:ext cx="633586"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4814322" y="5360436"/>
            <a:ext cx="1328459" cy="369332"/>
          </a:xfrm>
          <a:prstGeom prst="rect">
            <a:avLst/>
          </a:prstGeom>
          <a:noFill/>
          <a:ln>
            <a:noFill/>
          </a:ln>
        </p:spPr>
        <p:txBody>
          <a:bodyPr wrap="none" rtlCol="0">
            <a:spAutoFit/>
          </a:bodyPr>
          <a:lstStyle/>
          <a:p>
            <a:pPr algn="ctr"/>
            <a:r>
              <a:rPr lang="en-US" dirty="0">
                <a:solidFill>
                  <a:srgbClr val="10253F"/>
                </a:solidFill>
                <a:latin typeface="Comic Sans MS"/>
                <a:cs typeface="Comic Sans MS"/>
              </a:rPr>
              <a:t>s</a:t>
            </a:r>
            <a:r>
              <a:rPr lang="en-US" dirty="0" smtClean="0">
                <a:solidFill>
                  <a:srgbClr val="10253F"/>
                </a:solidFill>
                <a:latin typeface="Comic Sans MS"/>
                <a:cs typeface="Comic Sans MS"/>
              </a:rPr>
              <a:t>ecret key</a:t>
            </a:r>
            <a:endParaRPr lang="en-US" dirty="0">
              <a:solidFill>
                <a:srgbClr val="10253F"/>
              </a:solidFill>
              <a:latin typeface="Comic Sans MS"/>
              <a:cs typeface="Comic Sans MS"/>
            </a:endParaRPr>
          </a:p>
        </p:txBody>
      </p:sp>
      <p:cxnSp>
        <p:nvCxnSpPr>
          <p:cNvPr id="25" name="Straight Arrow Connector 24"/>
          <p:cNvCxnSpPr>
            <a:endCxn id="24" idx="3"/>
          </p:cNvCxnSpPr>
          <p:nvPr/>
        </p:nvCxnSpPr>
        <p:spPr>
          <a:xfrm flipH="1">
            <a:off x="6142781" y="5545102"/>
            <a:ext cx="74043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7764043" y="5347736"/>
            <a:ext cx="325555"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3</a:t>
            </a:r>
          </a:p>
        </p:txBody>
      </p:sp>
      <p:sp>
        <p:nvSpPr>
          <p:cNvPr id="28" name="TextBox 27"/>
          <p:cNvSpPr txBox="1"/>
          <p:nvPr/>
        </p:nvSpPr>
        <p:spPr>
          <a:xfrm>
            <a:off x="7767603" y="4967772"/>
            <a:ext cx="332543" cy="461665"/>
          </a:xfrm>
          <a:prstGeom prst="rect">
            <a:avLst/>
          </a:prstGeom>
          <a:noFill/>
          <a:ln>
            <a:noFill/>
          </a:ln>
        </p:spPr>
        <p:txBody>
          <a:bodyPr wrap="none" rtlCol="0">
            <a:spAutoFit/>
          </a:bodyPr>
          <a:lstStyle/>
          <a:p>
            <a:pPr algn="ctr"/>
            <a:r>
              <a:rPr lang="en-US" sz="2400" dirty="0" smtClean="0">
                <a:solidFill>
                  <a:srgbClr val="10253F"/>
                </a:solidFill>
                <a:latin typeface="Comic Sans MS"/>
                <a:cs typeface="Comic Sans MS"/>
              </a:rPr>
              <a:t>+</a:t>
            </a:r>
          </a:p>
        </p:txBody>
      </p:sp>
      <p:sp>
        <p:nvSpPr>
          <p:cNvPr id="18" name="TextBox 17"/>
          <p:cNvSpPr txBox="1"/>
          <p:nvPr/>
        </p:nvSpPr>
        <p:spPr>
          <a:xfrm>
            <a:off x="1248408" y="1721108"/>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19" name="TextBox 18"/>
          <p:cNvSpPr txBox="1"/>
          <p:nvPr/>
        </p:nvSpPr>
        <p:spPr>
          <a:xfrm>
            <a:off x="7767603" y="1790571"/>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17" name="TextBox 16"/>
          <p:cNvSpPr txBox="1"/>
          <p:nvPr/>
        </p:nvSpPr>
        <p:spPr>
          <a:xfrm>
            <a:off x="1884657" y="187584"/>
            <a:ext cx="5332177" cy="707886"/>
          </a:xfrm>
          <a:prstGeom prst="rect">
            <a:avLst/>
          </a:prstGeom>
          <a:noFill/>
          <a:ln>
            <a:noFill/>
          </a:ln>
        </p:spPr>
        <p:txBody>
          <a:bodyPr wrap="square" rtlCol="0">
            <a:spAutoFit/>
          </a:bodyPr>
          <a:lstStyle/>
          <a:p>
            <a:pPr algn="ctr"/>
            <a:r>
              <a:rPr lang="en-US" sz="4000" u="sng" dirty="0" err="1" smtClean="0">
                <a:solidFill>
                  <a:schemeClr val="accent6">
                    <a:lumMod val="50000"/>
                  </a:schemeClr>
                </a:solidFill>
                <a:latin typeface="Comic Sans MS"/>
                <a:cs typeface="Comic Sans MS"/>
              </a:rPr>
              <a:t>Ceasar</a:t>
            </a:r>
            <a:r>
              <a:rPr lang="en-US" sz="4000" u="sng" dirty="0" smtClean="0">
                <a:solidFill>
                  <a:schemeClr val="accent6">
                    <a:lumMod val="50000"/>
                  </a:schemeClr>
                </a:solidFill>
                <a:latin typeface="Comic Sans MS"/>
                <a:cs typeface="Comic Sans MS"/>
              </a:rPr>
              <a:t> Cipher</a:t>
            </a:r>
            <a:endParaRPr lang="en-US" sz="4000" u="sng" dirty="0">
              <a:solidFill>
                <a:schemeClr val="accent6">
                  <a:lumMod val="50000"/>
                </a:schemeClr>
              </a:solidFill>
              <a:latin typeface="Comic Sans MS"/>
              <a:cs typeface="Comic Sans MS"/>
            </a:endParaRPr>
          </a:p>
        </p:txBody>
      </p:sp>
      <p:sp>
        <p:nvSpPr>
          <p:cNvPr id="23" name="TextBox 22"/>
          <p:cNvSpPr txBox="1"/>
          <p:nvPr/>
        </p:nvSpPr>
        <p:spPr>
          <a:xfrm>
            <a:off x="4900937" y="4649236"/>
            <a:ext cx="1155222"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plaintext</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31845307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harao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588" y="2188736"/>
            <a:ext cx="850669" cy="2216727"/>
          </a:xfrm>
          <a:prstGeom prst="rect">
            <a:avLst/>
          </a:prstGeom>
        </p:spPr>
      </p:pic>
      <p:pic>
        <p:nvPicPr>
          <p:cNvPr id="4" name="Picture 3" descr="ceasar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8156" y="2325537"/>
            <a:ext cx="1691484" cy="2016426"/>
          </a:xfrm>
          <a:prstGeom prst="rect">
            <a:avLst/>
          </a:prstGeom>
        </p:spPr>
      </p:pic>
      <p:pic>
        <p:nvPicPr>
          <p:cNvPr id="6" name="Picture 5" descr="asst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5668" y="1032519"/>
            <a:ext cx="936295" cy="1356818"/>
          </a:xfrm>
          <a:prstGeom prst="rect">
            <a:avLst/>
          </a:prstGeom>
        </p:spPr>
      </p:pic>
      <p:cxnSp>
        <p:nvCxnSpPr>
          <p:cNvPr id="8" name="Straight Arrow Connector 7"/>
          <p:cNvCxnSpPr/>
          <p:nvPr/>
        </p:nvCxnSpPr>
        <p:spPr>
          <a:xfrm flipH="1" flipV="1">
            <a:off x="2286000" y="3708400"/>
            <a:ext cx="478790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6885128" y="4649236"/>
            <a:ext cx="2089033" cy="369332"/>
          </a:xfrm>
          <a:prstGeom prst="rect">
            <a:avLst/>
          </a:prstGeom>
          <a:noFill/>
          <a:ln>
            <a:noFill/>
          </a:ln>
        </p:spPr>
        <p:txBody>
          <a:bodyPr wrap="none" rtlCol="0">
            <a:spAutoFit/>
          </a:bodyPr>
          <a:lstStyle/>
          <a:p>
            <a:pPr algn="ctr"/>
            <a:r>
              <a:rPr lang="tr-TR" dirty="0">
                <a:solidFill>
                  <a:srgbClr val="10253F"/>
                </a:solidFill>
                <a:latin typeface="Comic Sans MS"/>
                <a:cs typeface="Comic Sans MS"/>
              </a:rPr>
              <a:t>C</a:t>
            </a:r>
            <a:r>
              <a:rPr lang="en-US" dirty="0" smtClean="0">
                <a:solidFill>
                  <a:srgbClr val="10253F"/>
                </a:solidFill>
                <a:latin typeface="Comic Sans MS"/>
                <a:cs typeface="Comic Sans MS"/>
              </a:rPr>
              <a:t> L E O P A T R A</a:t>
            </a:r>
          </a:p>
        </p:txBody>
      </p:sp>
      <p:cxnSp>
        <p:nvCxnSpPr>
          <p:cNvPr id="16" name="Straight Arrow Connector 15"/>
          <p:cNvCxnSpPr>
            <a:stCxn id="21" idx="1"/>
          </p:cNvCxnSpPr>
          <p:nvPr/>
        </p:nvCxnSpPr>
        <p:spPr>
          <a:xfrm flipH="1">
            <a:off x="6251542" y="4833902"/>
            <a:ext cx="633586"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H="1">
            <a:off x="6239147" y="5545102"/>
            <a:ext cx="644064"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7764043" y="5347736"/>
            <a:ext cx="325555"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3</a:t>
            </a:r>
          </a:p>
        </p:txBody>
      </p:sp>
      <p:sp>
        <p:nvSpPr>
          <p:cNvPr id="28" name="TextBox 27"/>
          <p:cNvSpPr txBox="1"/>
          <p:nvPr/>
        </p:nvSpPr>
        <p:spPr>
          <a:xfrm>
            <a:off x="7767603" y="4967772"/>
            <a:ext cx="332543" cy="461665"/>
          </a:xfrm>
          <a:prstGeom prst="rect">
            <a:avLst/>
          </a:prstGeom>
          <a:noFill/>
          <a:ln>
            <a:noFill/>
          </a:ln>
        </p:spPr>
        <p:txBody>
          <a:bodyPr wrap="none" rtlCol="0">
            <a:spAutoFit/>
          </a:bodyPr>
          <a:lstStyle/>
          <a:p>
            <a:pPr algn="ctr"/>
            <a:r>
              <a:rPr lang="en-US" sz="2400" dirty="0" smtClean="0">
                <a:solidFill>
                  <a:srgbClr val="10253F"/>
                </a:solidFill>
                <a:latin typeface="Comic Sans MS"/>
                <a:cs typeface="Comic Sans MS"/>
              </a:rPr>
              <a:t>+</a:t>
            </a:r>
          </a:p>
        </p:txBody>
      </p:sp>
      <p:cxnSp>
        <p:nvCxnSpPr>
          <p:cNvPr id="29" name="Straight Arrow Connector 28"/>
          <p:cNvCxnSpPr/>
          <p:nvPr/>
        </p:nvCxnSpPr>
        <p:spPr>
          <a:xfrm flipH="1">
            <a:off x="6934501" y="5966270"/>
            <a:ext cx="2021352"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4362187" y="5769936"/>
            <a:ext cx="2345902" cy="369332"/>
          </a:xfrm>
          <a:prstGeom prst="rect">
            <a:avLst/>
          </a:prstGeom>
          <a:noFill/>
          <a:ln>
            <a:noFill/>
          </a:ln>
        </p:spPr>
        <p:txBody>
          <a:bodyPr wrap="none" rtlCol="0">
            <a:spAutoFit/>
          </a:bodyPr>
          <a:lstStyle/>
          <a:p>
            <a:pPr algn="ctr"/>
            <a:r>
              <a:rPr lang="en-US" dirty="0" smtClean="0">
                <a:solidFill>
                  <a:srgbClr val="FF0000"/>
                </a:solidFill>
                <a:latin typeface="Comic Sans MS"/>
                <a:cs typeface="Comic Sans MS"/>
              </a:rPr>
              <a:t>shift 3 to the right </a:t>
            </a:r>
            <a:endParaRPr lang="en-US" dirty="0">
              <a:solidFill>
                <a:srgbClr val="FF0000"/>
              </a:solidFill>
              <a:latin typeface="Comic Sans MS"/>
              <a:cs typeface="Comic Sans MS"/>
            </a:endParaRPr>
          </a:p>
        </p:txBody>
      </p:sp>
      <p:sp>
        <p:nvSpPr>
          <p:cNvPr id="19" name="TextBox 18"/>
          <p:cNvSpPr txBox="1"/>
          <p:nvPr/>
        </p:nvSpPr>
        <p:spPr>
          <a:xfrm>
            <a:off x="1248408" y="1721108"/>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20" name="TextBox 19"/>
          <p:cNvSpPr txBox="1"/>
          <p:nvPr/>
        </p:nvSpPr>
        <p:spPr>
          <a:xfrm>
            <a:off x="7767603" y="1790571"/>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18" name="TextBox 17"/>
          <p:cNvSpPr txBox="1"/>
          <p:nvPr/>
        </p:nvSpPr>
        <p:spPr>
          <a:xfrm>
            <a:off x="4814322" y="5360436"/>
            <a:ext cx="1328459" cy="369332"/>
          </a:xfrm>
          <a:prstGeom prst="rect">
            <a:avLst/>
          </a:prstGeom>
          <a:noFill/>
          <a:ln>
            <a:noFill/>
          </a:ln>
        </p:spPr>
        <p:txBody>
          <a:bodyPr wrap="none" rtlCol="0">
            <a:spAutoFit/>
          </a:bodyPr>
          <a:lstStyle/>
          <a:p>
            <a:pPr algn="ctr"/>
            <a:r>
              <a:rPr lang="en-US" dirty="0">
                <a:solidFill>
                  <a:srgbClr val="10253F"/>
                </a:solidFill>
                <a:latin typeface="Comic Sans MS"/>
                <a:cs typeface="Comic Sans MS"/>
              </a:rPr>
              <a:t>s</a:t>
            </a:r>
            <a:r>
              <a:rPr lang="en-US" dirty="0" smtClean="0">
                <a:solidFill>
                  <a:srgbClr val="10253F"/>
                </a:solidFill>
                <a:latin typeface="Comic Sans MS"/>
                <a:cs typeface="Comic Sans MS"/>
              </a:rPr>
              <a:t>ecret key</a:t>
            </a:r>
            <a:endParaRPr lang="en-US" dirty="0">
              <a:solidFill>
                <a:srgbClr val="10253F"/>
              </a:solidFill>
              <a:latin typeface="Comic Sans MS"/>
              <a:cs typeface="Comic Sans MS"/>
            </a:endParaRPr>
          </a:p>
        </p:txBody>
      </p:sp>
      <p:sp>
        <p:nvSpPr>
          <p:cNvPr id="26" name="TextBox 25"/>
          <p:cNvSpPr txBox="1"/>
          <p:nvPr/>
        </p:nvSpPr>
        <p:spPr>
          <a:xfrm>
            <a:off x="1884657" y="187584"/>
            <a:ext cx="5332177" cy="707886"/>
          </a:xfrm>
          <a:prstGeom prst="rect">
            <a:avLst/>
          </a:prstGeom>
          <a:noFill/>
          <a:ln>
            <a:noFill/>
          </a:ln>
        </p:spPr>
        <p:txBody>
          <a:bodyPr wrap="square" rtlCol="0">
            <a:spAutoFit/>
          </a:bodyPr>
          <a:lstStyle/>
          <a:p>
            <a:pPr algn="ctr"/>
            <a:r>
              <a:rPr lang="en-US" sz="4000" u="sng" dirty="0" err="1" smtClean="0">
                <a:solidFill>
                  <a:schemeClr val="accent6">
                    <a:lumMod val="50000"/>
                  </a:schemeClr>
                </a:solidFill>
                <a:latin typeface="Comic Sans MS"/>
                <a:cs typeface="Comic Sans MS"/>
              </a:rPr>
              <a:t>Ceasar</a:t>
            </a:r>
            <a:r>
              <a:rPr lang="en-US" sz="4000" u="sng" dirty="0" smtClean="0">
                <a:solidFill>
                  <a:schemeClr val="accent6">
                    <a:lumMod val="50000"/>
                  </a:schemeClr>
                </a:solidFill>
                <a:latin typeface="Comic Sans MS"/>
                <a:cs typeface="Comic Sans MS"/>
              </a:rPr>
              <a:t> Cipher</a:t>
            </a:r>
            <a:endParaRPr lang="en-US" sz="4000" u="sng" dirty="0">
              <a:solidFill>
                <a:schemeClr val="accent6">
                  <a:lumMod val="50000"/>
                </a:schemeClr>
              </a:solidFill>
              <a:latin typeface="Comic Sans MS"/>
              <a:cs typeface="Comic Sans MS"/>
            </a:endParaRPr>
          </a:p>
        </p:txBody>
      </p:sp>
      <p:sp>
        <p:nvSpPr>
          <p:cNvPr id="30" name="TextBox 29"/>
          <p:cNvSpPr txBox="1"/>
          <p:nvPr/>
        </p:nvSpPr>
        <p:spPr>
          <a:xfrm>
            <a:off x="4900937" y="4649236"/>
            <a:ext cx="1155222"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plaintext</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12456610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harao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588" y="2188736"/>
            <a:ext cx="850669" cy="2216727"/>
          </a:xfrm>
          <a:prstGeom prst="rect">
            <a:avLst/>
          </a:prstGeom>
        </p:spPr>
      </p:pic>
      <p:pic>
        <p:nvPicPr>
          <p:cNvPr id="4" name="Picture 3" descr="ceasar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8156" y="2325537"/>
            <a:ext cx="1691484" cy="2016426"/>
          </a:xfrm>
          <a:prstGeom prst="rect">
            <a:avLst/>
          </a:prstGeom>
        </p:spPr>
      </p:pic>
      <p:pic>
        <p:nvPicPr>
          <p:cNvPr id="6" name="Picture 5" descr="asst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5668" y="1032519"/>
            <a:ext cx="936295" cy="1356818"/>
          </a:xfrm>
          <a:prstGeom prst="rect">
            <a:avLst/>
          </a:prstGeom>
        </p:spPr>
      </p:pic>
      <p:cxnSp>
        <p:nvCxnSpPr>
          <p:cNvPr id="8" name="Straight Arrow Connector 7"/>
          <p:cNvCxnSpPr/>
          <p:nvPr/>
        </p:nvCxnSpPr>
        <p:spPr>
          <a:xfrm flipH="1" flipV="1">
            <a:off x="2286000" y="3708400"/>
            <a:ext cx="478790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6883211" y="4649236"/>
            <a:ext cx="2092866"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K L E O P A T R A</a:t>
            </a:r>
          </a:p>
        </p:txBody>
      </p:sp>
      <p:cxnSp>
        <p:nvCxnSpPr>
          <p:cNvPr id="16" name="Straight Arrow Connector 15"/>
          <p:cNvCxnSpPr>
            <a:stCxn id="21" idx="1"/>
          </p:cNvCxnSpPr>
          <p:nvPr/>
        </p:nvCxnSpPr>
        <p:spPr>
          <a:xfrm flipH="1">
            <a:off x="6251542" y="4833902"/>
            <a:ext cx="631669"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H="1">
            <a:off x="6239147" y="5545102"/>
            <a:ext cx="644064"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7764043" y="5347736"/>
            <a:ext cx="325555"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3</a:t>
            </a:r>
          </a:p>
        </p:txBody>
      </p:sp>
      <p:sp>
        <p:nvSpPr>
          <p:cNvPr id="28" name="TextBox 27"/>
          <p:cNvSpPr txBox="1"/>
          <p:nvPr/>
        </p:nvSpPr>
        <p:spPr>
          <a:xfrm>
            <a:off x="7767603" y="4967772"/>
            <a:ext cx="332543" cy="461665"/>
          </a:xfrm>
          <a:prstGeom prst="rect">
            <a:avLst/>
          </a:prstGeom>
          <a:noFill/>
          <a:ln>
            <a:noFill/>
          </a:ln>
        </p:spPr>
        <p:txBody>
          <a:bodyPr wrap="none" rtlCol="0">
            <a:spAutoFit/>
          </a:bodyPr>
          <a:lstStyle/>
          <a:p>
            <a:pPr algn="ctr"/>
            <a:r>
              <a:rPr lang="en-US" sz="2400" dirty="0" smtClean="0">
                <a:solidFill>
                  <a:srgbClr val="10253F"/>
                </a:solidFill>
                <a:latin typeface="Comic Sans MS"/>
                <a:cs typeface="Comic Sans MS"/>
              </a:rPr>
              <a:t>+</a:t>
            </a:r>
          </a:p>
        </p:txBody>
      </p:sp>
      <p:cxnSp>
        <p:nvCxnSpPr>
          <p:cNvPr id="29" name="Straight Arrow Connector 28"/>
          <p:cNvCxnSpPr/>
          <p:nvPr/>
        </p:nvCxnSpPr>
        <p:spPr>
          <a:xfrm flipH="1">
            <a:off x="6934501" y="5966270"/>
            <a:ext cx="2021352"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6789992" y="6211336"/>
            <a:ext cx="2331087" cy="369332"/>
          </a:xfrm>
          <a:prstGeom prst="rect">
            <a:avLst/>
          </a:prstGeom>
          <a:noFill/>
          <a:ln>
            <a:noFill/>
          </a:ln>
        </p:spPr>
        <p:txBody>
          <a:bodyPr wrap="none" rtlCol="0">
            <a:spAutoFit/>
          </a:bodyPr>
          <a:lstStyle/>
          <a:p>
            <a:pPr algn="ctr"/>
            <a:r>
              <a:rPr lang="en-US" dirty="0">
                <a:solidFill>
                  <a:srgbClr val="10253F"/>
                </a:solidFill>
                <a:latin typeface="Comic Sans MS"/>
                <a:cs typeface="Comic Sans MS"/>
              </a:rPr>
              <a:t>N</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tr-TR" dirty="0" err="1">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tr-TR" dirty="0">
                <a:solidFill>
                  <a:srgbClr val="10253F"/>
                </a:solidFill>
                <a:latin typeface="Comic Sans MS"/>
                <a:cs typeface="Comic Sans MS"/>
              </a:rPr>
              <a:t>S</a:t>
            </a:r>
            <a:r>
              <a:rPr lang="en-US" dirty="0" smtClean="0">
                <a:solidFill>
                  <a:srgbClr val="10253F"/>
                </a:solidFill>
                <a:latin typeface="Comic Sans MS"/>
                <a:cs typeface="Comic Sans MS"/>
              </a:rPr>
              <a:t> </a:t>
            </a:r>
            <a:r>
              <a:rPr lang="tr-TR" dirty="0">
                <a:solidFill>
                  <a:srgbClr val="10253F"/>
                </a:solidFill>
                <a:latin typeface="Comic Sans MS"/>
                <a:cs typeface="Comic Sans MS"/>
              </a:rPr>
              <a:t>D</a:t>
            </a:r>
            <a:r>
              <a:rPr lang="en-US" dirty="0" smtClean="0">
                <a:solidFill>
                  <a:srgbClr val="10253F"/>
                </a:solidFill>
                <a:latin typeface="Comic Sans MS"/>
                <a:cs typeface="Comic Sans MS"/>
              </a:rPr>
              <a:t> </a:t>
            </a:r>
            <a:r>
              <a:rPr lang="tr-TR" dirty="0">
                <a:solidFill>
                  <a:srgbClr val="10253F"/>
                </a:solidFill>
                <a:latin typeface="Comic Sans MS"/>
                <a:cs typeface="Comic Sans MS"/>
              </a:rPr>
              <a:t>W</a:t>
            </a:r>
            <a:r>
              <a:rPr lang="en-US" dirty="0" smtClean="0">
                <a:solidFill>
                  <a:srgbClr val="10253F"/>
                </a:solidFill>
                <a:latin typeface="Comic Sans MS"/>
                <a:cs typeface="Comic Sans MS"/>
              </a:rPr>
              <a:t> </a:t>
            </a:r>
            <a:r>
              <a:rPr lang="tr-TR" dirty="0">
                <a:solidFill>
                  <a:srgbClr val="10253F"/>
                </a:solidFill>
                <a:latin typeface="Comic Sans MS"/>
                <a:cs typeface="Comic Sans MS"/>
              </a:rPr>
              <a:t>U</a:t>
            </a:r>
            <a:r>
              <a:rPr lang="en-US" dirty="0" smtClean="0">
                <a:solidFill>
                  <a:srgbClr val="10253F"/>
                </a:solidFill>
                <a:latin typeface="Comic Sans MS"/>
                <a:cs typeface="Comic Sans MS"/>
              </a:rPr>
              <a:t> </a:t>
            </a:r>
            <a:r>
              <a:rPr lang="tr-TR" dirty="0">
                <a:solidFill>
                  <a:srgbClr val="10253F"/>
                </a:solidFill>
                <a:latin typeface="Comic Sans MS"/>
                <a:cs typeface="Comic Sans MS"/>
              </a:rPr>
              <a:t>D</a:t>
            </a:r>
            <a:endParaRPr lang="en-US" dirty="0" smtClean="0">
              <a:solidFill>
                <a:srgbClr val="10253F"/>
              </a:solidFill>
              <a:latin typeface="Comic Sans MS"/>
              <a:cs typeface="Comic Sans MS"/>
            </a:endParaRPr>
          </a:p>
        </p:txBody>
      </p:sp>
      <p:sp>
        <p:nvSpPr>
          <p:cNvPr id="31" name="TextBox 30"/>
          <p:cNvSpPr txBox="1"/>
          <p:nvPr/>
        </p:nvSpPr>
        <p:spPr>
          <a:xfrm>
            <a:off x="4833278" y="6211336"/>
            <a:ext cx="1342322" cy="369332"/>
          </a:xfrm>
          <a:prstGeom prst="rect">
            <a:avLst/>
          </a:prstGeom>
          <a:noFill/>
          <a:ln>
            <a:noFill/>
          </a:ln>
        </p:spPr>
        <p:txBody>
          <a:bodyPr wrap="none" rtlCol="0">
            <a:spAutoFit/>
          </a:bodyPr>
          <a:lstStyle/>
          <a:p>
            <a:pPr algn="ctr"/>
            <a:r>
              <a:rPr lang="en-US" dirty="0" err="1" smtClean="0">
                <a:solidFill>
                  <a:srgbClr val="10253F"/>
                </a:solidFill>
                <a:latin typeface="Comic Sans MS"/>
                <a:cs typeface="Comic Sans MS"/>
              </a:rPr>
              <a:t>ciphertext</a:t>
            </a:r>
            <a:endParaRPr lang="en-US" dirty="0">
              <a:solidFill>
                <a:srgbClr val="10253F"/>
              </a:solidFill>
              <a:latin typeface="Comic Sans MS"/>
              <a:cs typeface="Comic Sans MS"/>
            </a:endParaRPr>
          </a:p>
        </p:txBody>
      </p:sp>
      <p:cxnSp>
        <p:nvCxnSpPr>
          <p:cNvPr id="32" name="Straight Arrow Connector 31"/>
          <p:cNvCxnSpPr>
            <a:stCxn id="30" idx="1"/>
            <a:endCxn id="31" idx="3"/>
          </p:cNvCxnSpPr>
          <p:nvPr/>
        </p:nvCxnSpPr>
        <p:spPr>
          <a:xfrm flipH="1">
            <a:off x="6175600" y="6396002"/>
            <a:ext cx="61439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1248408" y="1721108"/>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35" name="TextBox 34"/>
          <p:cNvSpPr txBox="1"/>
          <p:nvPr/>
        </p:nvSpPr>
        <p:spPr>
          <a:xfrm>
            <a:off x="7767603" y="1790571"/>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23" name="TextBox 22"/>
          <p:cNvSpPr txBox="1"/>
          <p:nvPr/>
        </p:nvSpPr>
        <p:spPr>
          <a:xfrm>
            <a:off x="4362187" y="5769936"/>
            <a:ext cx="2345902" cy="369332"/>
          </a:xfrm>
          <a:prstGeom prst="rect">
            <a:avLst/>
          </a:prstGeom>
          <a:noFill/>
          <a:ln>
            <a:noFill/>
          </a:ln>
        </p:spPr>
        <p:txBody>
          <a:bodyPr wrap="none" rtlCol="0">
            <a:spAutoFit/>
          </a:bodyPr>
          <a:lstStyle/>
          <a:p>
            <a:pPr algn="ctr"/>
            <a:r>
              <a:rPr lang="en-US" dirty="0" smtClean="0">
                <a:solidFill>
                  <a:srgbClr val="FF0000"/>
                </a:solidFill>
                <a:latin typeface="Comic Sans MS"/>
                <a:cs typeface="Comic Sans MS"/>
              </a:rPr>
              <a:t>shift 3 to the right </a:t>
            </a:r>
            <a:endParaRPr lang="en-US" dirty="0">
              <a:solidFill>
                <a:srgbClr val="FF0000"/>
              </a:solidFill>
              <a:latin typeface="Comic Sans MS"/>
              <a:cs typeface="Comic Sans MS"/>
            </a:endParaRPr>
          </a:p>
        </p:txBody>
      </p:sp>
      <p:sp>
        <p:nvSpPr>
          <p:cNvPr id="26" name="TextBox 25"/>
          <p:cNvSpPr txBox="1"/>
          <p:nvPr/>
        </p:nvSpPr>
        <p:spPr>
          <a:xfrm>
            <a:off x="4814322" y="5360436"/>
            <a:ext cx="1328459" cy="369332"/>
          </a:xfrm>
          <a:prstGeom prst="rect">
            <a:avLst/>
          </a:prstGeom>
          <a:noFill/>
          <a:ln>
            <a:noFill/>
          </a:ln>
        </p:spPr>
        <p:txBody>
          <a:bodyPr wrap="none" rtlCol="0">
            <a:spAutoFit/>
          </a:bodyPr>
          <a:lstStyle/>
          <a:p>
            <a:pPr algn="ctr"/>
            <a:r>
              <a:rPr lang="en-US" dirty="0">
                <a:solidFill>
                  <a:srgbClr val="10253F"/>
                </a:solidFill>
                <a:latin typeface="Comic Sans MS"/>
                <a:cs typeface="Comic Sans MS"/>
              </a:rPr>
              <a:t>s</a:t>
            </a:r>
            <a:r>
              <a:rPr lang="en-US" dirty="0" smtClean="0">
                <a:solidFill>
                  <a:srgbClr val="10253F"/>
                </a:solidFill>
                <a:latin typeface="Comic Sans MS"/>
                <a:cs typeface="Comic Sans MS"/>
              </a:rPr>
              <a:t>ecret key</a:t>
            </a:r>
            <a:endParaRPr lang="en-US" dirty="0">
              <a:solidFill>
                <a:srgbClr val="10253F"/>
              </a:solidFill>
              <a:latin typeface="Comic Sans MS"/>
              <a:cs typeface="Comic Sans MS"/>
            </a:endParaRPr>
          </a:p>
        </p:txBody>
      </p:sp>
      <p:sp>
        <p:nvSpPr>
          <p:cNvPr id="36" name="TextBox 35"/>
          <p:cNvSpPr txBox="1"/>
          <p:nvPr/>
        </p:nvSpPr>
        <p:spPr>
          <a:xfrm>
            <a:off x="1884657" y="187584"/>
            <a:ext cx="5332177" cy="707886"/>
          </a:xfrm>
          <a:prstGeom prst="rect">
            <a:avLst/>
          </a:prstGeom>
          <a:noFill/>
          <a:ln>
            <a:noFill/>
          </a:ln>
        </p:spPr>
        <p:txBody>
          <a:bodyPr wrap="square" rtlCol="0">
            <a:spAutoFit/>
          </a:bodyPr>
          <a:lstStyle/>
          <a:p>
            <a:pPr algn="ctr"/>
            <a:r>
              <a:rPr lang="en-US" sz="4000" u="sng" dirty="0" err="1" smtClean="0">
                <a:solidFill>
                  <a:schemeClr val="accent6">
                    <a:lumMod val="50000"/>
                  </a:schemeClr>
                </a:solidFill>
                <a:latin typeface="Comic Sans MS"/>
                <a:cs typeface="Comic Sans MS"/>
              </a:rPr>
              <a:t>Ceasar</a:t>
            </a:r>
            <a:r>
              <a:rPr lang="en-US" sz="4000" u="sng" dirty="0" smtClean="0">
                <a:solidFill>
                  <a:schemeClr val="accent6">
                    <a:lumMod val="50000"/>
                  </a:schemeClr>
                </a:solidFill>
                <a:latin typeface="Comic Sans MS"/>
                <a:cs typeface="Comic Sans MS"/>
              </a:rPr>
              <a:t> Cipher</a:t>
            </a:r>
            <a:endParaRPr lang="en-US" sz="4000" u="sng" dirty="0">
              <a:solidFill>
                <a:schemeClr val="accent6">
                  <a:lumMod val="50000"/>
                </a:schemeClr>
              </a:solidFill>
              <a:latin typeface="Comic Sans MS"/>
              <a:cs typeface="Comic Sans MS"/>
            </a:endParaRPr>
          </a:p>
        </p:txBody>
      </p:sp>
      <p:sp>
        <p:nvSpPr>
          <p:cNvPr id="38" name="TextBox 37"/>
          <p:cNvSpPr txBox="1"/>
          <p:nvPr/>
        </p:nvSpPr>
        <p:spPr>
          <a:xfrm>
            <a:off x="4900937" y="4649236"/>
            <a:ext cx="1155222"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plaintext</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35019388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harao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588" y="2188736"/>
            <a:ext cx="850669" cy="2216727"/>
          </a:xfrm>
          <a:prstGeom prst="rect">
            <a:avLst/>
          </a:prstGeom>
        </p:spPr>
      </p:pic>
      <p:pic>
        <p:nvPicPr>
          <p:cNvPr id="4" name="Picture 3" descr="ceasar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8156" y="2325537"/>
            <a:ext cx="1691484" cy="2016426"/>
          </a:xfrm>
          <a:prstGeom prst="rect">
            <a:avLst/>
          </a:prstGeom>
        </p:spPr>
      </p:pic>
      <p:pic>
        <p:nvPicPr>
          <p:cNvPr id="6" name="Picture 5" descr="asst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5668" y="1032519"/>
            <a:ext cx="936295" cy="1356818"/>
          </a:xfrm>
          <a:prstGeom prst="rect">
            <a:avLst/>
          </a:prstGeom>
        </p:spPr>
      </p:pic>
      <p:cxnSp>
        <p:nvCxnSpPr>
          <p:cNvPr id="8" name="Straight Arrow Connector 7"/>
          <p:cNvCxnSpPr/>
          <p:nvPr/>
        </p:nvCxnSpPr>
        <p:spPr>
          <a:xfrm flipH="1" flipV="1">
            <a:off x="2286000" y="3708400"/>
            <a:ext cx="478790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1248408" y="1721108"/>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15" name="TextBox 14"/>
          <p:cNvSpPr txBox="1"/>
          <p:nvPr/>
        </p:nvSpPr>
        <p:spPr>
          <a:xfrm>
            <a:off x="7767603" y="1790571"/>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10" name="TextBox 9"/>
          <p:cNvSpPr txBox="1"/>
          <p:nvPr/>
        </p:nvSpPr>
        <p:spPr>
          <a:xfrm>
            <a:off x="1884657" y="187584"/>
            <a:ext cx="5332177" cy="707886"/>
          </a:xfrm>
          <a:prstGeom prst="rect">
            <a:avLst/>
          </a:prstGeom>
          <a:noFill/>
          <a:ln>
            <a:noFill/>
          </a:ln>
        </p:spPr>
        <p:txBody>
          <a:bodyPr wrap="square" rtlCol="0">
            <a:spAutoFit/>
          </a:bodyPr>
          <a:lstStyle/>
          <a:p>
            <a:pPr algn="ctr"/>
            <a:r>
              <a:rPr lang="en-US" sz="4000" u="sng" dirty="0" err="1" smtClean="0">
                <a:solidFill>
                  <a:schemeClr val="accent6">
                    <a:lumMod val="50000"/>
                  </a:schemeClr>
                </a:solidFill>
                <a:latin typeface="Comic Sans MS"/>
                <a:cs typeface="Comic Sans MS"/>
              </a:rPr>
              <a:t>Ceasar</a:t>
            </a:r>
            <a:r>
              <a:rPr lang="en-US" sz="4000" u="sng" dirty="0" smtClean="0">
                <a:solidFill>
                  <a:schemeClr val="accent6">
                    <a:lumMod val="50000"/>
                  </a:schemeClr>
                </a:solidFill>
                <a:latin typeface="Comic Sans MS"/>
                <a:cs typeface="Comic Sans MS"/>
              </a:rPr>
              <a:t> Cipher</a:t>
            </a:r>
            <a:endParaRPr lang="en-US" sz="4000" u="sng" dirty="0">
              <a:solidFill>
                <a:schemeClr val="accent6">
                  <a:lumMod val="50000"/>
                </a:schemeClr>
              </a:solidFill>
              <a:latin typeface="Comic Sans MS"/>
              <a:cs typeface="Comic Sans MS"/>
            </a:endParaRPr>
          </a:p>
        </p:txBody>
      </p:sp>
      <p:sp>
        <p:nvSpPr>
          <p:cNvPr id="11" name="TextBox 29"/>
          <p:cNvSpPr txBox="1"/>
          <p:nvPr/>
        </p:nvSpPr>
        <p:spPr>
          <a:xfrm>
            <a:off x="3790122" y="3333750"/>
            <a:ext cx="1779654"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NO</a:t>
            </a:r>
            <a:r>
              <a:rPr lang="tr-TR" dirty="0" smtClean="0">
                <a:solidFill>
                  <a:srgbClr val="10253F"/>
                </a:solidFill>
                <a:latin typeface="Comic Sans MS"/>
                <a:cs typeface="Comic Sans MS"/>
              </a:rPr>
              <a:t>H</a:t>
            </a:r>
            <a:r>
              <a:rPr lang="en-US" dirty="0" smtClean="0">
                <a:solidFill>
                  <a:srgbClr val="10253F"/>
                </a:solidFill>
                <a:latin typeface="Comic Sans MS"/>
                <a:cs typeface="Comic Sans MS"/>
              </a:rPr>
              <a:t>R</a:t>
            </a:r>
            <a:r>
              <a:rPr lang="tr-TR" dirty="0" smtClean="0">
                <a:solidFill>
                  <a:srgbClr val="10253F"/>
                </a:solidFill>
                <a:latin typeface="Comic Sans MS"/>
                <a:cs typeface="Comic Sans MS"/>
              </a:rPr>
              <a:t>SDWUD</a:t>
            </a:r>
            <a:endParaRPr lang="en-US" dirty="0" smtClean="0">
              <a:solidFill>
                <a:srgbClr val="10253F"/>
              </a:solidFill>
              <a:latin typeface="Comic Sans MS"/>
              <a:cs typeface="Comic Sans MS"/>
            </a:endParaRPr>
          </a:p>
        </p:txBody>
      </p:sp>
    </p:spTree>
    <p:extLst>
      <p:ext uri="{BB962C8B-B14F-4D97-AF65-F5344CB8AC3E}">
        <p14:creationId xmlns:p14="http://schemas.microsoft.com/office/powerpoint/2010/main" val="19398986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harao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588" y="2188736"/>
            <a:ext cx="850669" cy="2216727"/>
          </a:xfrm>
          <a:prstGeom prst="rect">
            <a:avLst/>
          </a:prstGeom>
        </p:spPr>
      </p:pic>
      <p:pic>
        <p:nvPicPr>
          <p:cNvPr id="4" name="Picture 3" descr="ceasar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8156" y="2325537"/>
            <a:ext cx="1691484" cy="2016426"/>
          </a:xfrm>
          <a:prstGeom prst="rect">
            <a:avLst/>
          </a:prstGeom>
        </p:spPr>
      </p:pic>
      <p:pic>
        <p:nvPicPr>
          <p:cNvPr id="6" name="Picture 5" descr="asst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5668" y="1032519"/>
            <a:ext cx="936295" cy="1356818"/>
          </a:xfrm>
          <a:prstGeom prst="rect">
            <a:avLst/>
          </a:prstGeom>
        </p:spPr>
      </p:pic>
      <p:cxnSp>
        <p:nvCxnSpPr>
          <p:cNvPr id="8" name="Straight Arrow Connector 7"/>
          <p:cNvCxnSpPr/>
          <p:nvPr/>
        </p:nvCxnSpPr>
        <p:spPr>
          <a:xfrm flipH="1" flipV="1">
            <a:off x="2286000" y="3708400"/>
            <a:ext cx="478790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3521014" y="4649236"/>
            <a:ext cx="1342322" cy="369332"/>
          </a:xfrm>
          <a:prstGeom prst="rect">
            <a:avLst/>
          </a:prstGeom>
          <a:noFill/>
          <a:ln>
            <a:noFill/>
          </a:ln>
        </p:spPr>
        <p:txBody>
          <a:bodyPr wrap="none" rtlCol="0">
            <a:spAutoFit/>
          </a:bodyPr>
          <a:lstStyle/>
          <a:p>
            <a:pPr algn="ctr"/>
            <a:r>
              <a:rPr lang="en-US" dirty="0" err="1" smtClean="0">
                <a:solidFill>
                  <a:srgbClr val="10253F"/>
                </a:solidFill>
                <a:latin typeface="Comic Sans MS"/>
                <a:cs typeface="Comic Sans MS"/>
              </a:rPr>
              <a:t>ciphertext</a:t>
            </a:r>
            <a:endParaRPr lang="en-US" dirty="0">
              <a:solidFill>
                <a:srgbClr val="10253F"/>
              </a:solidFill>
              <a:latin typeface="Comic Sans MS"/>
              <a:cs typeface="Comic Sans MS"/>
            </a:endParaRPr>
          </a:p>
        </p:txBody>
      </p:sp>
      <p:cxnSp>
        <p:nvCxnSpPr>
          <p:cNvPr id="32" name="Straight Arrow Connector 31"/>
          <p:cNvCxnSpPr/>
          <p:nvPr/>
        </p:nvCxnSpPr>
        <p:spPr>
          <a:xfrm flipV="1">
            <a:off x="2722725" y="4859302"/>
            <a:ext cx="696454" cy="51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1248408" y="1721108"/>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35" name="TextBox 34"/>
          <p:cNvSpPr txBox="1"/>
          <p:nvPr/>
        </p:nvSpPr>
        <p:spPr>
          <a:xfrm>
            <a:off x="7767603" y="1790571"/>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12" name="TextBox 11"/>
          <p:cNvSpPr txBox="1"/>
          <p:nvPr/>
        </p:nvSpPr>
        <p:spPr>
          <a:xfrm>
            <a:off x="1884657" y="187584"/>
            <a:ext cx="5332177" cy="707886"/>
          </a:xfrm>
          <a:prstGeom prst="rect">
            <a:avLst/>
          </a:prstGeom>
          <a:noFill/>
          <a:ln>
            <a:noFill/>
          </a:ln>
        </p:spPr>
        <p:txBody>
          <a:bodyPr wrap="square" rtlCol="0">
            <a:spAutoFit/>
          </a:bodyPr>
          <a:lstStyle/>
          <a:p>
            <a:pPr algn="ctr"/>
            <a:r>
              <a:rPr lang="en-US" sz="4000" u="sng" dirty="0" err="1" smtClean="0">
                <a:solidFill>
                  <a:schemeClr val="accent6">
                    <a:lumMod val="50000"/>
                  </a:schemeClr>
                </a:solidFill>
                <a:latin typeface="Comic Sans MS"/>
                <a:cs typeface="Comic Sans MS"/>
              </a:rPr>
              <a:t>Ceasar</a:t>
            </a:r>
            <a:r>
              <a:rPr lang="en-US" sz="4000" u="sng" dirty="0" smtClean="0">
                <a:solidFill>
                  <a:schemeClr val="accent6">
                    <a:lumMod val="50000"/>
                  </a:schemeClr>
                </a:solidFill>
                <a:latin typeface="Comic Sans MS"/>
                <a:cs typeface="Comic Sans MS"/>
              </a:rPr>
              <a:t> Cipher</a:t>
            </a:r>
            <a:endParaRPr lang="en-US" sz="4000" u="sng" dirty="0">
              <a:solidFill>
                <a:schemeClr val="accent6">
                  <a:lumMod val="50000"/>
                </a:schemeClr>
              </a:solidFill>
              <a:latin typeface="Comic Sans MS"/>
              <a:cs typeface="Comic Sans MS"/>
            </a:endParaRPr>
          </a:p>
        </p:txBody>
      </p:sp>
      <p:sp>
        <p:nvSpPr>
          <p:cNvPr id="13" name="TextBox 29"/>
          <p:cNvSpPr txBox="1"/>
          <p:nvPr/>
        </p:nvSpPr>
        <p:spPr>
          <a:xfrm>
            <a:off x="455382" y="4670842"/>
            <a:ext cx="2331087" cy="369332"/>
          </a:xfrm>
          <a:prstGeom prst="rect">
            <a:avLst/>
          </a:prstGeom>
          <a:noFill/>
          <a:ln>
            <a:noFill/>
          </a:ln>
        </p:spPr>
        <p:txBody>
          <a:bodyPr wrap="none" rtlCol="0">
            <a:spAutoFit/>
          </a:bodyPr>
          <a:lstStyle/>
          <a:p>
            <a:pPr algn="ctr"/>
            <a:r>
              <a:rPr lang="en-US" dirty="0">
                <a:solidFill>
                  <a:srgbClr val="10253F"/>
                </a:solidFill>
                <a:latin typeface="Comic Sans MS"/>
                <a:cs typeface="Comic Sans MS"/>
              </a:rPr>
              <a:t>N</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tr-TR" dirty="0" err="1">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tr-TR" dirty="0">
                <a:solidFill>
                  <a:srgbClr val="10253F"/>
                </a:solidFill>
                <a:latin typeface="Comic Sans MS"/>
                <a:cs typeface="Comic Sans MS"/>
              </a:rPr>
              <a:t>S</a:t>
            </a:r>
            <a:r>
              <a:rPr lang="en-US" dirty="0" smtClean="0">
                <a:solidFill>
                  <a:srgbClr val="10253F"/>
                </a:solidFill>
                <a:latin typeface="Comic Sans MS"/>
                <a:cs typeface="Comic Sans MS"/>
              </a:rPr>
              <a:t> </a:t>
            </a:r>
            <a:r>
              <a:rPr lang="tr-TR" dirty="0">
                <a:solidFill>
                  <a:srgbClr val="10253F"/>
                </a:solidFill>
                <a:latin typeface="Comic Sans MS"/>
                <a:cs typeface="Comic Sans MS"/>
              </a:rPr>
              <a:t>D</a:t>
            </a:r>
            <a:r>
              <a:rPr lang="en-US" dirty="0" smtClean="0">
                <a:solidFill>
                  <a:srgbClr val="10253F"/>
                </a:solidFill>
                <a:latin typeface="Comic Sans MS"/>
                <a:cs typeface="Comic Sans MS"/>
              </a:rPr>
              <a:t> </a:t>
            </a:r>
            <a:r>
              <a:rPr lang="tr-TR" dirty="0">
                <a:solidFill>
                  <a:srgbClr val="10253F"/>
                </a:solidFill>
                <a:latin typeface="Comic Sans MS"/>
                <a:cs typeface="Comic Sans MS"/>
              </a:rPr>
              <a:t>W</a:t>
            </a:r>
            <a:r>
              <a:rPr lang="en-US" dirty="0" smtClean="0">
                <a:solidFill>
                  <a:srgbClr val="10253F"/>
                </a:solidFill>
                <a:latin typeface="Comic Sans MS"/>
                <a:cs typeface="Comic Sans MS"/>
              </a:rPr>
              <a:t> </a:t>
            </a:r>
            <a:r>
              <a:rPr lang="tr-TR" dirty="0">
                <a:solidFill>
                  <a:srgbClr val="10253F"/>
                </a:solidFill>
                <a:latin typeface="Comic Sans MS"/>
                <a:cs typeface="Comic Sans MS"/>
              </a:rPr>
              <a:t>U</a:t>
            </a:r>
            <a:r>
              <a:rPr lang="en-US" dirty="0" smtClean="0">
                <a:solidFill>
                  <a:srgbClr val="10253F"/>
                </a:solidFill>
                <a:latin typeface="Comic Sans MS"/>
                <a:cs typeface="Comic Sans MS"/>
              </a:rPr>
              <a:t> </a:t>
            </a:r>
            <a:r>
              <a:rPr lang="tr-TR" dirty="0">
                <a:solidFill>
                  <a:srgbClr val="10253F"/>
                </a:solidFill>
                <a:latin typeface="Comic Sans MS"/>
                <a:cs typeface="Comic Sans MS"/>
              </a:rPr>
              <a:t>D</a:t>
            </a:r>
            <a:endParaRPr lang="en-US" dirty="0" smtClean="0">
              <a:solidFill>
                <a:srgbClr val="10253F"/>
              </a:solidFill>
              <a:latin typeface="Comic Sans MS"/>
              <a:cs typeface="Comic Sans MS"/>
            </a:endParaRPr>
          </a:p>
        </p:txBody>
      </p:sp>
    </p:spTree>
    <p:extLst>
      <p:ext uri="{BB962C8B-B14F-4D97-AF65-F5344CB8AC3E}">
        <p14:creationId xmlns:p14="http://schemas.microsoft.com/office/powerpoint/2010/main" val="10430572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harao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588" y="2188736"/>
            <a:ext cx="850669" cy="2216727"/>
          </a:xfrm>
          <a:prstGeom prst="rect">
            <a:avLst/>
          </a:prstGeom>
        </p:spPr>
      </p:pic>
      <p:pic>
        <p:nvPicPr>
          <p:cNvPr id="4" name="Picture 3" descr="ceasar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8156" y="2325537"/>
            <a:ext cx="1691484" cy="2016426"/>
          </a:xfrm>
          <a:prstGeom prst="rect">
            <a:avLst/>
          </a:prstGeom>
        </p:spPr>
      </p:pic>
      <p:pic>
        <p:nvPicPr>
          <p:cNvPr id="6" name="Picture 5" descr="asst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5668" y="1032519"/>
            <a:ext cx="936295" cy="1356818"/>
          </a:xfrm>
          <a:prstGeom prst="rect">
            <a:avLst/>
          </a:prstGeom>
        </p:spPr>
      </p:pic>
      <p:cxnSp>
        <p:nvCxnSpPr>
          <p:cNvPr id="8" name="Straight Arrow Connector 7"/>
          <p:cNvCxnSpPr/>
          <p:nvPr/>
        </p:nvCxnSpPr>
        <p:spPr>
          <a:xfrm flipH="1" flipV="1">
            <a:off x="2286000" y="3708400"/>
            <a:ext cx="478790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3527951" y="5360436"/>
            <a:ext cx="1328459" cy="369332"/>
          </a:xfrm>
          <a:prstGeom prst="rect">
            <a:avLst/>
          </a:prstGeom>
          <a:noFill/>
          <a:ln>
            <a:noFill/>
          </a:ln>
        </p:spPr>
        <p:txBody>
          <a:bodyPr wrap="none" rtlCol="0">
            <a:spAutoFit/>
          </a:bodyPr>
          <a:lstStyle/>
          <a:p>
            <a:pPr algn="ctr"/>
            <a:r>
              <a:rPr lang="en-US" dirty="0">
                <a:solidFill>
                  <a:srgbClr val="10253F"/>
                </a:solidFill>
                <a:latin typeface="Comic Sans MS"/>
                <a:cs typeface="Comic Sans MS"/>
              </a:rPr>
              <a:t>s</a:t>
            </a:r>
            <a:r>
              <a:rPr lang="en-US" dirty="0" smtClean="0">
                <a:solidFill>
                  <a:srgbClr val="10253F"/>
                </a:solidFill>
                <a:latin typeface="Comic Sans MS"/>
                <a:cs typeface="Comic Sans MS"/>
              </a:rPr>
              <a:t>ecret key</a:t>
            </a:r>
            <a:endParaRPr lang="en-US" dirty="0">
              <a:solidFill>
                <a:srgbClr val="10253F"/>
              </a:solidFill>
              <a:latin typeface="Comic Sans MS"/>
              <a:cs typeface="Comic Sans MS"/>
            </a:endParaRPr>
          </a:p>
        </p:txBody>
      </p:sp>
      <p:sp>
        <p:nvSpPr>
          <p:cNvPr id="27" name="TextBox 26"/>
          <p:cNvSpPr txBox="1"/>
          <p:nvPr/>
        </p:nvSpPr>
        <p:spPr>
          <a:xfrm>
            <a:off x="1455325" y="5349808"/>
            <a:ext cx="325555"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3</a:t>
            </a:r>
          </a:p>
        </p:txBody>
      </p:sp>
      <p:sp>
        <p:nvSpPr>
          <p:cNvPr id="28" name="TextBox 27"/>
          <p:cNvSpPr txBox="1"/>
          <p:nvPr/>
        </p:nvSpPr>
        <p:spPr>
          <a:xfrm>
            <a:off x="1468703" y="4969844"/>
            <a:ext cx="312907" cy="461665"/>
          </a:xfrm>
          <a:prstGeom prst="rect">
            <a:avLst/>
          </a:prstGeom>
          <a:noFill/>
          <a:ln>
            <a:noFill/>
          </a:ln>
        </p:spPr>
        <p:txBody>
          <a:bodyPr wrap="none" rtlCol="0">
            <a:spAutoFit/>
          </a:bodyPr>
          <a:lstStyle/>
          <a:p>
            <a:pPr algn="ctr"/>
            <a:r>
              <a:rPr lang="tr-TR" sz="2400" dirty="0">
                <a:solidFill>
                  <a:srgbClr val="10253F"/>
                </a:solidFill>
                <a:latin typeface="Comic Sans MS"/>
                <a:cs typeface="Comic Sans MS"/>
              </a:rPr>
              <a:t>-</a:t>
            </a:r>
            <a:endParaRPr lang="en-US" sz="2400" dirty="0" smtClean="0">
              <a:solidFill>
                <a:srgbClr val="10253F"/>
              </a:solidFill>
              <a:latin typeface="Comic Sans MS"/>
              <a:cs typeface="Comic Sans MS"/>
            </a:endParaRPr>
          </a:p>
        </p:txBody>
      </p:sp>
      <p:cxnSp>
        <p:nvCxnSpPr>
          <p:cNvPr id="32" name="Straight Arrow Connector 31"/>
          <p:cNvCxnSpPr/>
          <p:nvPr/>
        </p:nvCxnSpPr>
        <p:spPr>
          <a:xfrm flipV="1">
            <a:off x="2722725" y="4859302"/>
            <a:ext cx="696454" cy="51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1248408" y="1721108"/>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35" name="TextBox 34"/>
          <p:cNvSpPr txBox="1"/>
          <p:nvPr/>
        </p:nvSpPr>
        <p:spPr>
          <a:xfrm>
            <a:off x="7767603" y="1790571"/>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cxnSp>
        <p:nvCxnSpPr>
          <p:cNvPr id="37" name="Straight Arrow Connector 36"/>
          <p:cNvCxnSpPr/>
          <p:nvPr/>
        </p:nvCxnSpPr>
        <p:spPr>
          <a:xfrm flipV="1">
            <a:off x="2722725" y="5583202"/>
            <a:ext cx="696454" cy="51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3521014" y="4649236"/>
            <a:ext cx="1342322" cy="369332"/>
          </a:xfrm>
          <a:prstGeom prst="rect">
            <a:avLst/>
          </a:prstGeom>
          <a:noFill/>
          <a:ln>
            <a:noFill/>
          </a:ln>
        </p:spPr>
        <p:txBody>
          <a:bodyPr wrap="none" rtlCol="0">
            <a:spAutoFit/>
          </a:bodyPr>
          <a:lstStyle/>
          <a:p>
            <a:pPr algn="ctr"/>
            <a:r>
              <a:rPr lang="en-US" dirty="0" err="1" smtClean="0">
                <a:solidFill>
                  <a:srgbClr val="10253F"/>
                </a:solidFill>
                <a:latin typeface="Comic Sans MS"/>
                <a:cs typeface="Comic Sans MS"/>
              </a:rPr>
              <a:t>ciphertext</a:t>
            </a:r>
            <a:endParaRPr lang="en-US" dirty="0">
              <a:solidFill>
                <a:srgbClr val="10253F"/>
              </a:solidFill>
              <a:latin typeface="Comic Sans MS"/>
              <a:cs typeface="Comic Sans MS"/>
            </a:endParaRPr>
          </a:p>
        </p:txBody>
      </p:sp>
      <p:sp>
        <p:nvSpPr>
          <p:cNvPr id="17" name="TextBox 16"/>
          <p:cNvSpPr txBox="1"/>
          <p:nvPr/>
        </p:nvSpPr>
        <p:spPr>
          <a:xfrm>
            <a:off x="1884657" y="187584"/>
            <a:ext cx="5332177" cy="707886"/>
          </a:xfrm>
          <a:prstGeom prst="rect">
            <a:avLst/>
          </a:prstGeom>
          <a:noFill/>
          <a:ln>
            <a:noFill/>
          </a:ln>
        </p:spPr>
        <p:txBody>
          <a:bodyPr wrap="square" rtlCol="0">
            <a:spAutoFit/>
          </a:bodyPr>
          <a:lstStyle/>
          <a:p>
            <a:pPr algn="ctr"/>
            <a:r>
              <a:rPr lang="en-US" sz="4000" u="sng" dirty="0" err="1" smtClean="0">
                <a:solidFill>
                  <a:schemeClr val="accent6">
                    <a:lumMod val="50000"/>
                  </a:schemeClr>
                </a:solidFill>
                <a:latin typeface="Comic Sans MS"/>
                <a:cs typeface="Comic Sans MS"/>
              </a:rPr>
              <a:t>Ceasar</a:t>
            </a:r>
            <a:r>
              <a:rPr lang="en-US" sz="4000" u="sng" dirty="0" smtClean="0">
                <a:solidFill>
                  <a:schemeClr val="accent6">
                    <a:lumMod val="50000"/>
                  </a:schemeClr>
                </a:solidFill>
                <a:latin typeface="Comic Sans MS"/>
                <a:cs typeface="Comic Sans MS"/>
              </a:rPr>
              <a:t> Cipher</a:t>
            </a:r>
            <a:endParaRPr lang="en-US" sz="4000" u="sng" dirty="0">
              <a:solidFill>
                <a:schemeClr val="accent6">
                  <a:lumMod val="50000"/>
                </a:schemeClr>
              </a:solidFill>
              <a:latin typeface="Comic Sans MS"/>
              <a:cs typeface="Comic Sans MS"/>
            </a:endParaRPr>
          </a:p>
        </p:txBody>
      </p:sp>
      <p:sp>
        <p:nvSpPr>
          <p:cNvPr id="18" name="TextBox 29"/>
          <p:cNvSpPr txBox="1"/>
          <p:nvPr/>
        </p:nvSpPr>
        <p:spPr>
          <a:xfrm>
            <a:off x="455382" y="4670842"/>
            <a:ext cx="2331087" cy="369332"/>
          </a:xfrm>
          <a:prstGeom prst="rect">
            <a:avLst/>
          </a:prstGeom>
          <a:noFill/>
          <a:ln>
            <a:noFill/>
          </a:ln>
        </p:spPr>
        <p:txBody>
          <a:bodyPr wrap="none" rtlCol="0">
            <a:spAutoFit/>
          </a:bodyPr>
          <a:lstStyle/>
          <a:p>
            <a:pPr algn="ctr"/>
            <a:r>
              <a:rPr lang="en-US" dirty="0">
                <a:solidFill>
                  <a:srgbClr val="10253F"/>
                </a:solidFill>
                <a:latin typeface="Comic Sans MS"/>
                <a:cs typeface="Comic Sans MS"/>
              </a:rPr>
              <a:t>N</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tr-TR" dirty="0" err="1">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tr-TR" dirty="0">
                <a:solidFill>
                  <a:srgbClr val="10253F"/>
                </a:solidFill>
                <a:latin typeface="Comic Sans MS"/>
                <a:cs typeface="Comic Sans MS"/>
              </a:rPr>
              <a:t>S</a:t>
            </a:r>
            <a:r>
              <a:rPr lang="en-US" dirty="0" smtClean="0">
                <a:solidFill>
                  <a:srgbClr val="10253F"/>
                </a:solidFill>
                <a:latin typeface="Comic Sans MS"/>
                <a:cs typeface="Comic Sans MS"/>
              </a:rPr>
              <a:t> </a:t>
            </a:r>
            <a:r>
              <a:rPr lang="tr-TR" dirty="0">
                <a:solidFill>
                  <a:srgbClr val="10253F"/>
                </a:solidFill>
                <a:latin typeface="Comic Sans MS"/>
                <a:cs typeface="Comic Sans MS"/>
              </a:rPr>
              <a:t>D</a:t>
            </a:r>
            <a:r>
              <a:rPr lang="en-US" dirty="0" smtClean="0">
                <a:solidFill>
                  <a:srgbClr val="10253F"/>
                </a:solidFill>
                <a:latin typeface="Comic Sans MS"/>
                <a:cs typeface="Comic Sans MS"/>
              </a:rPr>
              <a:t> </a:t>
            </a:r>
            <a:r>
              <a:rPr lang="tr-TR" dirty="0">
                <a:solidFill>
                  <a:srgbClr val="10253F"/>
                </a:solidFill>
                <a:latin typeface="Comic Sans MS"/>
                <a:cs typeface="Comic Sans MS"/>
              </a:rPr>
              <a:t>W</a:t>
            </a:r>
            <a:r>
              <a:rPr lang="en-US" dirty="0" smtClean="0">
                <a:solidFill>
                  <a:srgbClr val="10253F"/>
                </a:solidFill>
                <a:latin typeface="Comic Sans MS"/>
                <a:cs typeface="Comic Sans MS"/>
              </a:rPr>
              <a:t> </a:t>
            </a:r>
            <a:r>
              <a:rPr lang="tr-TR" dirty="0">
                <a:solidFill>
                  <a:srgbClr val="10253F"/>
                </a:solidFill>
                <a:latin typeface="Comic Sans MS"/>
                <a:cs typeface="Comic Sans MS"/>
              </a:rPr>
              <a:t>U</a:t>
            </a:r>
            <a:r>
              <a:rPr lang="en-US" dirty="0" smtClean="0">
                <a:solidFill>
                  <a:srgbClr val="10253F"/>
                </a:solidFill>
                <a:latin typeface="Comic Sans MS"/>
                <a:cs typeface="Comic Sans MS"/>
              </a:rPr>
              <a:t> </a:t>
            </a:r>
            <a:r>
              <a:rPr lang="tr-TR" dirty="0">
                <a:solidFill>
                  <a:srgbClr val="10253F"/>
                </a:solidFill>
                <a:latin typeface="Comic Sans MS"/>
                <a:cs typeface="Comic Sans MS"/>
              </a:rPr>
              <a:t>D</a:t>
            </a:r>
            <a:endParaRPr lang="en-US" dirty="0" smtClean="0">
              <a:solidFill>
                <a:srgbClr val="10253F"/>
              </a:solidFill>
              <a:latin typeface="Comic Sans MS"/>
              <a:cs typeface="Comic Sans MS"/>
            </a:endParaRPr>
          </a:p>
        </p:txBody>
      </p:sp>
    </p:spTree>
    <p:extLst>
      <p:ext uri="{BB962C8B-B14F-4D97-AF65-F5344CB8AC3E}">
        <p14:creationId xmlns:p14="http://schemas.microsoft.com/office/powerpoint/2010/main" val="40010832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harao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588" y="2188736"/>
            <a:ext cx="850669" cy="2216727"/>
          </a:xfrm>
          <a:prstGeom prst="rect">
            <a:avLst/>
          </a:prstGeom>
        </p:spPr>
      </p:pic>
      <p:pic>
        <p:nvPicPr>
          <p:cNvPr id="4" name="Picture 3" descr="ceasar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8156" y="2325537"/>
            <a:ext cx="1691484" cy="2016426"/>
          </a:xfrm>
          <a:prstGeom prst="rect">
            <a:avLst/>
          </a:prstGeom>
        </p:spPr>
      </p:pic>
      <p:pic>
        <p:nvPicPr>
          <p:cNvPr id="6" name="Picture 5" descr="asst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5668" y="1032519"/>
            <a:ext cx="936295" cy="1356818"/>
          </a:xfrm>
          <a:prstGeom prst="rect">
            <a:avLst/>
          </a:prstGeom>
        </p:spPr>
      </p:pic>
      <p:cxnSp>
        <p:nvCxnSpPr>
          <p:cNvPr id="8" name="Straight Arrow Connector 7"/>
          <p:cNvCxnSpPr/>
          <p:nvPr/>
        </p:nvCxnSpPr>
        <p:spPr>
          <a:xfrm flipH="1" flipV="1">
            <a:off x="2286000" y="3708400"/>
            <a:ext cx="478790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1455325" y="5349808"/>
            <a:ext cx="325555"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3</a:t>
            </a:r>
          </a:p>
        </p:txBody>
      </p:sp>
      <p:cxnSp>
        <p:nvCxnSpPr>
          <p:cNvPr id="29" name="Straight Arrow Connector 28"/>
          <p:cNvCxnSpPr/>
          <p:nvPr/>
        </p:nvCxnSpPr>
        <p:spPr>
          <a:xfrm flipH="1">
            <a:off x="625783" y="5968342"/>
            <a:ext cx="2021352"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flipV="1">
            <a:off x="2722725" y="4859302"/>
            <a:ext cx="696454" cy="51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3172520" y="5769936"/>
            <a:ext cx="2152490" cy="369332"/>
          </a:xfrm>
          <a:prstGeom prst="rect">
            <a:avLst/>
          </a:prstGeom>
          <a:noFill/>
          <a:ln>
            <a:noFill/>
          </a:ln>
        </p:spPr>
        <p:txBody>
          <a:bodyPr wrap="none" rtlCol="0">
            <a:spAutoFit/>
          </a:bodyPr>
          <a:lstStyle/>
          <a:p>
            <a:pPr algn="ctr"/>
            <a:r>
              <a:rPr lang="en-US" dirty="0">
                <a:solidFill>
                  <a:srgbClr val="FF0000"/>
                </a:solidFill>
                <a:latin typeface="Comic Sans MS"/>
                <a:cs typeface="Comic Sans MS"/>
              </a:rPr>
              <a:t>s</a:t>
            </a:r>
            <a:r>
              <a:rPr lang="en-US" dirty="0" smtClean="0">
                <a:solidFill>
                  <a:srgbClr val="FF0000"/>
                </a:solidFill>
                <a:latin typeface="Comic Sans MS"/>
                <a:cs typeface="Comic Sans MS"/>
              </a:rPr>
              <a:t>hift 3 to the left</a:t>
            </a:r>
            <a:endParaRPr lang="en-US" dirty="0">
              <a:solidFill>
                <a:srgbClr val="FF0000"/>
              </a:solidFill>
              <a:latin typeface="Comic Sans MS"/>
              <a:cs typeface="Comic Sans MS"/>
            </a:endParaRPr>
          </a:p>
        </p:txBody>
      </p:sp>
      <p:sp>
        <p:nvSpPr>
          <p:cNvPr id="34" name="TextBox 33"/>
          <p:cNvSpPr txBox="1"/>
          <p:nvPr/>
        </p:nvSpPr>
        <p:spPr>
          <a:xfrm>
            <a:off x="1248408" y="1721108"/>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35" name="TextBox 34"/>
          <p:cNvSpPr txBox="1"/>
          <p:nvPr/>
        </p:nvSpPr>
        <p:spPr>
          <a:xfrm>
            <a:off x="7767603" y="1790571"/>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cxnSp>
        <p:nvCxnSpPr>
          <p:cNvPr id="37" name="Straight Arrow Connector 36"/>
          <p:cNvCxnSpPr/>
          <p:nvPr/>
        </p:nvCxnSpPr>
        <p:spPr>
          <a:xfrm flipV="1">
            <a:off x="2722725" y="5583202"/>
            <a:ext cx="696454" cy="51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3527951" y="5360436"/>
            <a:ext cx="1328459" cy="369332"/>
          </a:xfrm>
          <a:prstGeom prst="rect">
            <a:avLst/>
          </a:prstGeom>
          <a:noFill/>
          <a:ln>
            <a:noFill/>
          </a:ln>
        </p:spPr>
        <p:txBody>
          <a:bodyPr wrap="none" rtlCol="0">
            <a:spAutoFit/>
          </a:bodyPr>
          <a:lstStyle/>
          <a:p>
            <a:pPr algn="ctr"/>
            <a:r>
              <a:rPr lang="en-US" dirty="0">
                <a:solidFill>
                  <a:srgbClr val="10253F"/>
                </a:solidFill>
                <a:latin typeface="Comic Sans MS"/>
                <a:cs typeface="Comic Sans MS"/>
              </a:rPr>
              <a:t>s</a:t>
            </a:r>
            <a:r>
              <a:rPr lang="en-US" dirty="0" smtClean="0">
                <a:solidFill>
                  <a:srgbClr val="10253F"/>
                </a:solidFill>
                <a:latin typeface="Comic Sans MS"/>
                <a:cs typeface="Comic Sans MS"/>
              </a:rPr>
              <a:t>ecret key</a:t>
            </a:r>
            <a:endParaRPr lang="en-US" dirty="0">
              <a:solidFill>
                <a:srgbClr val="10253F"/>
              </a:solidFill>
              <a:latin typeface="Comic Sans MS"/>
              <a:cs typeface="Comic Sans MS"/>
            </a:endParaRPr>
          </a:p>
        </p:txBody>
      </p:sp>
      <p:sp>
        <p:nvSpPr>
          <p:cNvPr id="26" name="TextBox 25"/>
          <p:cNvSpPr txBox="1"/>
          <p:nvPr/>
        </p:nvSpPr>
        <p:spPr>
          <a:xfrm>
            <a:off x="3521014" y="4649236"/>
            <a:ext cx="1342322" cy="369332"/>
          </a:xfrm>
          <a:prstGeom prst="rect">
            <a:avLst/>
          </a:prstGeom>
          <a:noFill/>
          <a:ln>
            <a:noFill/>
          </a:ln>
        </p:spPr>
        <p:txBody>
          <a:bodyPr wrap="none" rtlCol="0">
            <a:spAutoFit/>
          </a:bodyPr>
          <a:lstStyle/>
          <a:p>
            <a:pPr algn="ctr"/>
            <a:r>
              <a:rPr lang="en-US" dirty="0" err="1" smtClean="0">
                <a:solidFill>
                  <a:srgbClr val="10253F"/>
                </a:solidFill>
                <a:latin typeface="Comic Sans MS"/>
                <a:cs typeface="Comic Sans MS"/>
              </a:rPr>
              <a:t>ciphertext</a:t>
            </a:r>
            <a:endParaRPr lang="en-US" dirty="0">
              <a:solidFill>
                <a:srgbClr val="10253F"/>
              </a:solidFill>
              <a:latin typeface="Comic Sans MS"/>
              <a:cs typeface="Comic Sans MS"/>
            </a:endParaRPr>
          </a:p>
        </p:txBody>
      </p:sp>
      <p:sp>
        <p:nvSpPr>
          <p:cNvPr id="30" name="TextBox 29"/>
          <p:cNvSpPr txBox="1"/>
          <p:nvPr/>
        </p:nvSpPr>
        <p:spPr>
          <a:xfrm>
            <a:off x="1884657" y="187584"/>
            <a:ext cx="5332177" cy="707886"/>
          </a:xfrm>
          <a:prstGeom prst="rect">
            <a:avLst/>
          </a:prstGeom>
          <a:noFill/>
          <a:ln>
            <a:noFill/>
          </a:ln>
        </p:spPr>
        <p:txBody>
          <a:bodyPr wrap="square" rtlCol="0">
            <a:spAutoFit/>
          </a:bodyPr>
          <a:lstStyle/>
          <a:p>
            <a:pPr algn="ctr"/>
            <a:r>
              <a:rPr lang="en-US" sz="4000" u="sng" dirty="0" err="1" smtClean="0">
                <a:solidFill>
                  <a:schemeClr val="accent6">
                    <a:lumMod val="50000"/>
                  </a:schemeClr>
                </a:solidFill>
                <a:latin typeface="Comic Sans MS"/>
                <a:cs typeface="Comic Sans MS"/>
              </a:rPr>
              <a:t>Ceasar</a:t>
            </a:r>
            <a:r>
              <a:rPr lang="en-US" sz="4000" u="sng" dirty="0" smtClean="0">
                <a:solidFill>
                  <a:schemeClr val="accent6">
                    <a:lumMod val="50000"/>
                  </a:schemeClr>
                </a:solidFill>
                <a:latin typeface="Comic Sans MS"/>
                <a:cs typeface="Comic Sans MS"/>
              </a:rPr>
              <a:t> Cipher</a:t>
            </a:r>
            <a:endParaRPr lang="en-US" sz="4000" u="sng" dirty="0">
              <a:solidFill>
                <a:schemeClr val="accent6">
                  <a:lumMod val="50000"/>
                </a:schemeClr>
              </a:solidFill>
              <a:latin typeface="Comic Sans MS"/>
              <a:cs typeface="Comic Sans MS"/>
            </a:endParaRPr>
          </a:p>
        </p:txBody>
      </p:sp>
      <p:sp>
        <p:nvSpPr>
          <p:cNvPr id="18" name="TextBox 27"/>
          <p:cNvSpPr txBox="1"/>
          <p:nvPr/>
        </p:nvSpPr>
        <p:spPr>
          <a:xfrm>
            <a:off x="1468703" y="4969844"/>
            <a:ext cx="312907" cy="461665"/>
          </a:xfrm>
          <a:prstGeom prst="rect">
            <a:avLst/>
          </a:prstGeom>
          <a:noFill/>
          <a:ln>
            <a:noFill/>
          </a:ln>
        </p:spPr>
        <p:txBody>
          <a:bodyPr wrap="none" rtlCol="0">
            <a:spAutoFit/>
          </a:bodyPr>
          <a:lstStyle/>
          <a:p>
            <a:pPr algn="ctr"/>
            <a:r>
              <a:rPr lang="tr-TR" sz="2400" dirty="0">
                <a:solidFill>
                  <a:srgbClr val="10253F"/>
                </a:solidFill>
                <a:latin typeface="Comic Sans MS"/>
                <a:cs typeface="Comic Sans MS"/>
              </a:rPr>
              <a:t>-</a:t>
            </a:r>
            <a:endParaRPr lang="en-US" sz="2400" dirty="0" smtClean="0">
              <a:solidFill>
                <a:srgbClr val="10253F"/>
              </a:solidFill>
              <a:latin typeface="Comic Sans MS"/>
              <a:cs typeface="Comic Sans MS"/>
            </a:endParaRPr>
          </a:p>
        </p:txBody>
      </p:sp>
      <p:sp>
        <p:nvSpPr>
          <p:cNvPr id="19" name="TextBox 29"/>
          <p:cNvSpPr txBox="1"/>
          <p:nvPr/>
        </p:nvSpPr>
        <p:spPr>
          <a:xfrm>
            <a:off x="455382" y="4670842"/>
            <a:ext cx="2331087" cy="369332"/>
          </a:xfrm>
          <a:prstGeom prst="rect">
            <a:avLst/>
          </a:prstGeom>
          <a:noFill/>
          <a:ln>
            <a:noFill/>
          </a:ln>
        </p:spPr>
        <p:txBody>
          <a:bodyPr wrap="none" rtlCol="0">
            <a:spAutoFit/>
          </a:bodyPr>
          <a:lstStyle/>
          <a:p>
            <a:pPr algn="ctr"/>
            <a:r>
              <a:rPr lang="en-US" dirty="0">
                <a:solidFill>
                  <a:srgbClr val="10253F"/>
                </a:solidFill>
                <a:latin typeface="Comic Sans MS"/>
                <a:cs typeface="Comic Sans MS"/>
              </a:rPr>
              <a:t>N</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tr-TR" dirty="0" err="1">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tr-TR" dirty="0">
                <a:solidFill>
                  <a:srgbClr val="10253F"/>
                </a:solidFill>
                <a:latin typeface="Comic Sans MS"/>
                <a:cs typeface="Comic Sans MS"/>
              </a:rPr>
              <a:t>S</a:t>
            </a:r>
            <a:r>
              <a:rPr lang="en-US" dirty="0" smtClean="0">
                <a:solidFill>
                  <a:srgbClr val="10253F"/>
                </a:solidFill>
                <a:latin typeface="Comic Sans MS"/>
                <a:cs typeface="Comic Sans MS"/>
              </a:rPr>
              <a:t> </a:t>
            </a:r>
            <a:r>
              <a:rPr lang="tr-TR" dirty="0">
                <a:solidFill>
                  <a:srgbClr val="10253F"/>
                </a:solidFill>
                <a:latin typeface="Comic Sans MS"/>
                <a:cs typeface="Comic Sans MS"/>
              </a:rPr>
              <a:t>D</a:t>
            </a:r>
            <a:r>
              <a:rPr lang="en-US" dirty="0" smtClean="0">
                <a:solidFill>
                  <a:srgbClr val="10253F"/>
                </a:solidFill>
                <a:latin typeface="Comic Sans MS"/>
                <a:cs typeface="Comic Sans MS"/>
              </a:rPr>
              <a:t> </a:t>
            </a:r>
            <a:r>
              <a:rPr lang="tr-TR" dirty="0">
                <a:solidFill>
                  <a:srgbClr val="10253F"/>
                </a:solidFill>
                <a:latin typeface="Comic Sans MS"/>
                <a:cs typeface="Comic Sans MS"/>
              </a:rPr>
              <a:t>W</a:t>
            </a:r>
            <a:r>
              <a:rPr lang="en-US" dirty="0" smtClean="0">
                <a:solidFill>
                  <a:srgbClr val="10253F"/>
                </a:solidFill>
                <a:latin typeface="Comic Sans MS"/>
                <a:cs typeface="Comic Sans MS"/>
              </a:rPr>
              <a:t> </a:t>
            </a:r>
            <a:r>
              <a:rPr lang="tr-TR" dirty="0">
                <a:solidFill>
                  <a:srgbClr val="10253F"/>
                </a:solidFill>
                <a:latin typeface="Comic Sans MS"/>
                <a:cs typeface="Comic Sans MS"/>
              </a:rPr>
              <a:t>U</a:t>
            </a:r>
            <a:r>
              <a:rPr lang="en-US" dirty="0" smtClean="0">
                <a:solidFill>
                  <a:srgbClr val="10253F"/>
                </a:solidFill>
                <a:latin typeface="Comic Sans MS"/>
                <a:cs typeface="Comic Sans MS"/>
              </a:rPr>
              <a:t> </a:t>
            </a:r>
            <a:r>
              <a:rPr lang="tr-TR" dirty="0">
                <a:solidFill>
                  <a:srgbClr val="10253F"/>
                </a:solidFill>
                <a:latin typeface="Comic Sans MS"/>
                <a:cs typeface="Comic Sans MS"/>
              </a:rPr>
              <a:t>D</a:t>
            </a:r>
            <a:endParaRPr lang="en-US" dirty="0" smtClean="0">
              <a:solidFill>
                <a:srgbClr val="10253F"/>
              </a:solidFill>
              <a:latin typeface="Comic Sans MS"/>
              <a:cs typeface="Comic Sans MS"/>
            </a:endParaRPr>
          </a:p>
        </p:txBody>
      </p:sp>
    </p:spTree>
    <p:extLst>
      <p:ext uri="{BB962C8B-B14F-4D97-AF65-F5344CB8AC3E}">
        <p14:creationId xmlns:p14="http://schemas.microsoft.com/office/powerpoint/2010/main" val="14487221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24917" y="1316967"/>
            <a:ext cx="4642897" cy="1036482"/>
          </a:xfrm>
        </p:spPr>
        <p:txBody>
          <a:bodyPr>
            <a:normAutofit/>
          </a:bodyPr>
          <a:lstStyle/>
          <a:p>
            <a:pPr marL="0" indent="0">
              <a:buNone/>
            </a:pPr>
            <a:r>
              <a:rPr lang="en-US" altLang="ko-KR" sz="2900" dirty="0" smtClean="0">
                <a:latin typeface="Comic Sans MS"/>
                <a:cs typeface="Comic Sans MS"/>
              </a:rPr>
              <a:t>“</a:t>
            </a:r>
            <a:r>
              <a:rPr lang="en-US" altLang="ko-KR" sz="2900" dirty="0" err="1" smtClean="0">
                <a:latin typeface="Comic Sans MS"/>
                <a:cs typeface="Comic Sans MS"/>
              </a:rPr>
              <a:t>K</a:t>
            </a:r>
            <a:r>
              <a:rPr lang="en-US" altLang="ko-KR" sz="2900" i="0" dirty="0" err="1" smtClean="0">
                <a:latin typeface="Comic Sans MS"/>
                <a:cs typeface="Comic Sans MS"/>
              </a:rPr>
              <a:t>ryptós</a:t>
            </a:r>
            <a:r>
              <a:rPr lang="en-US" altLang="ko-KR" sz="2900" dirty="0" smtClean="0">
                <a:latin typeface="Comic Sans MS"/>
                <a:cs typeface="Comic Sans MS"/>
              </a:rPr>
              <a:t>”</a:t>
            </a:r>
            <a:r>
              <a:rPr lang="en-US" altLang="ko-KR" sz="2900" i="0" dirty="0" smtClean="0">
                <a:latin typeface="Comic Sans MS"/>
                <a:cs typeface="Comic Sans MS"/>
              </a:rPr>
              <a:t>   +   “</a:t>
            </a:r>
            <a:r>
              <a:rPr lang="en-US" altLang="ko-KR" sz="2900" i="0" dirty="0" err="1" smtClean="0">
                <a:latin typeface="Comic Sans MS"/>
                <a:cs typeface="Comic Sans MS"/>
              </a:rPr>
              <a:t>gráphein</a:t>
            </a:r>
            <a:r>
              <a:rPr lang="en-US" altLang="ko-KR" sz="2900" i="0" dirty="0" smtClean="0">
                <a:latin typeface="Comic Sans MS"/>
                <a:cs typeface="Comic Sans MS"/>
              </a:rPr>
              <a:t>”</a:t>
            </a:r>
            <a:endParaRPr lang="en-US" sz="2900" dirty="0">
              <a:latin typeface="Comic Sans MS"/>
              <a:cs typeface="Comic Sans MS"/>
            </a:endParaRPr>
          </a:p>
        </p:txBody>
      </p:sp>
      <p:cxnSp>
        <p:nvCxnSpPr>
          <p:cNvPr id="7" name="Straight Arrow Connector 6"/>
          <p:cNvCxnSpPr/>
          <p:nvPr/>
        </p:nvCxnSpPr>
        <p:spPr>
          <a:xfrm flipH="1">
            <a:off x="2975882" y="1905173"/>
            <a:ext cx="460702" cy="884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5481605" y="1905173"/>
            <a:ext cx="482622" cy="884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2502465" y="2799763"/>
            <a:ext cx="1122723" cy="461665"/>
          </a:xfrm>
          <a:prstGeom prst="rect">
            <a:avLst/>
          </a:prstGeom>
          <a:noFill/>
        </p:spPr>
        <p:txBody>
          <a:bodyPr wrap="none" rtlCol="0">
            <a:spAutoFit/>
          </a:bodyPr>
          <a:lstStyle/>
          <a:p>
            <a:r>
              <a:rPr lang="en-US" sz="2400" dirty="0" smtClean="0">
                <a:latin typeface="Comic Sans MS"/>
                <a:cs typeface="Comic Sans MS"/>
              </a:rPr>
              <a:t>secret</a:t>
            </a:r>
            <a:endParaRPr lang="en-US" sz="2400" dirty="0">
              <a:latin typeface="Comic Sans MS"/>
              <a:cs typeface="Comic Sans MS"/>
            </a:endParaRPr>
          </a:p>
        </p:txBody>
      </p:sp>
      <p:sp>
        <p:nvSpPr>
          <p:cNvPr id="11" name="TextBox 10"/>
          <p:cNvSpPr txBox="1"/>
          <p:nvPr/>
        </p:nvSpPr>
        <p:spPr>
          <a:xfrm>
            <a:off x="5610842" y="2799763"/>
            <a:ext cx="1185090" cy="461665"/>
          </a:xfrm>
          <a:prstGeom prst="rect">
            <a:avLst/>
          </a:prstGeom>
          <a:noFill/>
        </p:spPr>
        <p:txBody>
          <a:bodyPr wrap="none" rtlCol="0">
            <a:spAutoFit/>
          </a:bodyPr>
          <a:lstStyle/>
          <a:p>
            <a:r>
              <a:rPr lang="en-US" sz="2400" dirty="0" smtClean="0">
                <a:latin typeface="Comic Sans MS"/>
                <a:cs typeface="Comic Sans MS"/>
              </a:rPr>
              <a:t>writing</a:t>
            </a:r>
            <a:endParaRPr lang="en-US" sz="2400" dirty="0">
              <a:latin typeface="Comic Sans MS"/>
              <a:cs typeface="Comic Sans MS"/>
            </a:endParaRPr>
          </a:p>
        </p:txBody>
      </p:sp>
      <p:sp>
        <p:nvSpPr>
          <p:cNvPr id="12" name="TextBox 11"/>
          <p:cNvSpPr txBox="1"/>
          <p:nvPr/>
        </p:nvSpPr>
        <p:spPr>
          <a:xfrm>
            <a:off x="2306700" y="3506736"/>
            <a:ext cx="6748400" cy="1107996"/>
          </a:xfrm>
          <a:prstGeom prst="rect">
            <a:avLst/>
          </a:prstGeom>
          <a:noFill/>
        </p:spPr>
        <p:txBody>
          <a:bodyPr wrap="square" rtlCol="0">
            <a:spAutoFit/>
          </a:bodyPr>
          <a:lstStyle/>
          <a:p>
            <a:pPr algn="just"/>
            <a:r>
              <a:rPr lang="en-US" sz="2200" dirty="0">
                <a:latin typeface="Comic Sans MS"/>
                <a:cs typeface="Comic Sans MS"/>
              </a:rPr>
              <a:t>s</a:t>
            </a:r>
            <a:r>
              <a:rPr lang="en-US" sz="2200" dirty="0" smtClean="0">
                <a:latin typeface="Comic Sans MS"/>
                <a:cs typeface="Comic Sans MS"/>
              </a:rPr>
              <a:t>tudy of techniques for secure communication in the presence of third parties (mostly called adversary)  </a:t>
            </a:r>
          </a:p>
        </p:txBody>
      </p:sp>
      <p:sp>
        <p:nvSpPr>
          <p:cNvPr id="14" name="TextBox 13"/>
          <p:cNvSpPr txBox="1"/>
          <p:nvPr/>
        </p:nvSpPr>
        <p:spPr>
          <a:xfrm>
            <a:off x="175242" y="3466164"/>
            <a:ext cx="2120893" cy="461665"/>
          </a:xfrm>
          <a:prstGeom prst="rect">
            <a:avLst/>
          </a:prstGeom>
          <a:noFill/>
        </p:spPr>
        <p:txBody>
          <a:bodyPr wrap="none" rtlCol="0">
            <a:spAutoFit/>
          </a:bodyPr>
          <a:lstStyle/>
          <a:p>
            <a:r>
              <a:rPr lang="en-US" sz="2400" dirty="0" smtClean="0">
                <a:latin typeface="Comic Sans MS"/>
                <a:cs typeface="Comic Sans MS"/>
              </a:rPr>
              <a:t>Cryptography  </a:t>
            </a:r>
            <a:endParaRPr lang="en-US" sz="2400" dirty="0">
              <a:latin typeface="Comic Sans MS"/>
              <a:cs typeface="Comic Sans MS"/>
            </a:endParaRPr>
          </a:p>
        </p:txBody>
      </p:sp>
      <p:sp>
        <p:nvSpPr>
          <p:cNvPr id="20" name="TextBox 19"/>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4880304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harao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588" y="2188736"/>
            <a:ext cx="850669" cy="2216727"/>
          </a:xfrm>
          <a:prstGeom prst="rect">
            <a:avLst/>
          </a:prstGeom>
        </p:spPr>
      </p:pic>
      <p:pic>
        <p:nvPicPr>
          <p:cNvPr id="4" name="Picture 3" descr="ceasar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8156" y="2325537"/>
            <a:ext cx="1691484" cy="2016426"/>
          </a:xfrm>
          <a:prstGeom prst="rect">
            <a:avLst/>
          </a:prstGeom>
        </p:spPr>
      </p:pic>
      <p:pic>
        <p:nvPicPr>
          <p:cNvPr id="6" name="Picture 5" descr="asst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5668" y="1032519"/>
            <a:ext cx="936295" cy="1356818"/>
          </a:xfrm>
          <a:prstGeom prst="rect">
            <a:avLst/>
          </a:prstGeom>
        </p:spPr>
      </p:pic>
      <p:cxnSp>
        <p:nvCxnSpPr>
          <p:cNvPr id="8" name="Straight Arrow Connector 7"/>
          <p:cNvCxnSpPr/>
          <p:nvPr/>
        </p:nvCxnSpPr>
        <p:spPr>
          <a:xfrm flipH="1" flipV="1">
            <a:off x="2286000" y="3708400"/>
            <a:ext cx="478790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1455325" y="5349808"/>
            <a:ext cx="325555"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3</a:t>
            </a:r>
          </a:p>
        </p:txBody>
      </p:sp>
      <p:cxnSp>
        <p:nvCxnSpPr>
          <p:cNvPr id="29" name="Straight Arrow Connector 28"/>
          <p:cNvCxnSpPr/>
          <p:nvPr/>
        </p:nvCxnSpPr>
        <p:spPr>
          <a:xfrm flipH="1">
            <a:off x="625783" y="5968342"/>
            <a:ext cx="2021352"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602302" y="6213408"/>
            <a:ext cx="2089033" cy="369332"/>
          </a:xfrm>
          <a:prstGeom prst="rect">
            <a:avLst/>
          </a:prstGeom>
          <a:noFill/>
          <a:ln>
            <a:noFill/>
          </a:ln>
        </p:spPr>
        <p:txBody>
          <a:bodyPr wrap="none" rtlCol="0">
            <a:spAutoFit/>
          </a:bodyPr>
          <a:lstStyle/>
          <a:p>
            <a:pPr algn="ctr"/>
            <a:r>
              <a:rPr lang="tr-TR" dirty="0">
                <a:solidFill>
                  <a:srgbClr val="10253F"/>
                </a:solidFill>
                <a:latin typeface="Comic Sans MS"/>
                <a:cs typeface="Comic Sans MS"/>
              </a:rPr>
              <a:t>C</a:t>
            </a:r>
            <a:r>
              <a:rPr lang="en-US" dirty="0" smtClean="0">
                <a:solidFill>
                  <a:srgbClr val="10253F"/>
                </a:solidFill>
                <a:latin typeface="Comic Sans MS"/>
                <a:cs typeface="Comic Sans MS"/>
              </a:rPr>
              <a:t> </a:t>
            </a:r>
            <a:r>
              <a:rPr lang="en-US" dirty="0">
                <a:solidFill>
                  <a:srgbClr val="10253F"/>
                </a:solidFill>
                <a:latin typeface="Comic Sans MS"/>
                <a:cs typeface="Comic Sans MS"/>
              </a:rPr>
              <a:t>L E O P A T R A</a:t>
            </a:r>
          </a:p>
        </p:txBody>
      </p:sp>
      <p:sp>
        <p:nvSpPr>
          <p:cNvPr id="31" name="TextBox 30"/>
          <p:cNvSpPr txBox="1"/>
          <p:nvPr/>
        </p:nvSpPr>
        <p:spPr>
          <a:xfrm>
            <a:off x="3640458" y="6211336"/>
            <a:ext cx="1155222"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plaintext</a:t>
            </a:r>
            <a:endParaRPr lang="en-US" dirty="0">
              <a:solidFill>
                <a:srgbClr val="10253F"/>
              </a:solidFill>
              <a:latin typeface="Comic Sans MS"/>
              <a:cs typeface="Comic Sans MS"/>
            </a:endParaRPr>
          </a:p>
        </p:txBody>
      </p:sp>
      <p:cxnSp>
        <p:nvCxnSpPr>
          <p:cNvPr id="32" name="Straight Arrow Connector 31"/>
          <p:cNvCxnSpPr/>
          <p:nvPr/>
        </p:nvCxnSpPr>
        <p:spPr>
          <a:xfrm flipV="1">
            <a:off x="2722725" y="4859302"/>
            <a:ext cx="696454" cy="51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1248408" y="1721108"/>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sp>
        <p:nvSpPr>
          <p:cNvPr id="35" name="TextBox 34"/>
          <p:cNvSpPr txBox="1"/>
          <p:nvPr/>
        </p:nvSpPr>
        <p:spPr>
          <a:xfrm>
            <a:off x="7767603" y="1790571"/>
            <a:ext cx="372518" cy="461665"/>
          </a:xfrm>
          <a:prstGeom prst="rect">
            <a:avLst/>
          </a:prstGeom>
          <a:noFill/>
          <a:ln>
            <a:noFill/>
          </a:ln>
        </p:spPr>
        <p:txBody>
          <a:bodyPr wrap="none" rtlCol="0">
            <a:spAutoFit/>
          </a:bodyPr>
          <a:lstStyle/>
          <a:p>
            <a:pPr algn="ctr"/>
            <a:r>
              <a:rPr lang="en-US" sz="2400" dirty="0" smtClean="0">
                <a:solidFill>
                  <a:srgbClr val="FF0000"/>
                </a:solidFill>
                <a:latin typeface="Comic Sans MS"/>
                <a:cs typeface="Comic Sans MS"/>
              </a:rPr>
              <a:t>3</a:t>
            </a:r>
          </a:p>
        </p:txBody>
      </p:sp>
      <p:cxnSp>
        <p:nvCxnSpPr>
          <p:cNvPr id="36" name="Straight Arrow Connector 35"/>
          <p:cNvCxnSpPr/>
          <p:nvPr/>
        </p:nvCxnSpPr>
        <p:spPr>
          <a:xfrm flipV="1">
            <a:off x="2723217" y="6434102"/>
            <a:ext cx="696454" cy="51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flipV="1">
            <a:off x="2722725" y="5583202"/>
            <a:ext cx="696454" cy="51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3172520" y="5769936"/>
            <a:ext cx="2152490" cy="369332"/>
          </a:xfrm>
          <a:prstGeom prst="rect">
            <a:avLst/>
          </a:prstGeom>
          <a:noFill/>
          <a:ln>
            <a:noFill/>
          </a:ln>
        </p:spPr>
        <p:txBody>
          <a:bodyPr wrap="none" rtlCol="0">
            <a:spAutoFit/>
          </a:bodyPr>
          <a:lstStyle/>
          <a:p>
            <a:pPr algn="ctr"/>
            <a:r>
              <a:rPr lang="en-US" dirty="0">
                <a:solidFill>
                  <a:srgbClr val="FF0000"/>
                </a:solidFill>
                <a:latin typeface="Comic Sans MS"/>
                <a:cs typeface="Comic Sans MS"/>
              </a:rPr>
              <a:t>s</a:t>
            </a:r>
            <a:r>
              <a:rPr lang="en-US" dirty="0" smtClean="0">
                <a:solidFill>
                  <a:srgbClr val="FF0000"/>
                </a:solidFill>
                <a:latin typeface="Comic Sans MS"/>
                <a:cs typeface="Comic Sans MS"/>
              </a:rPr>
              <a:t>hift 3 to the left</a:t>
            </a:r>
            <a:endParaRPr lang="en-US" dirty="0">
              <a:solidFill>
                <a:srgbClr val="FF0000"/>
              </a:solidFill>
              <a:latin typeface="Comic Sans MS"/>
              <a:cs typeface="Comic Sans MS"/>
            </a:endParaRPr>
          </a:p>
        </p:txBody>
      </p:sp>
      <p:sp>
        <p:nvSpPr>
          <p:cNvPr id="25" name="TextBox 24"/>
          <p:cNvSpPr txBox="1"/>
          <p:nvPr/>
        </p:nvSpPr>
        <p:spPr>
          <a:xfrm>
            <a:off x="3527951" y="5360436"/>
            <a:ext cx="1328459" cy="369332"/>
          </a:xfrm>
          <a:prstGeom prst="rect">
            <a:avLst/>
          </a:prstGeom>
          <a:noFill/>
          <a:ln>
            <a:noFill/>
          </a:ln>
        </p:spPr>
        <p:txBody>
          <a:bodyPr wrap="none" rtlCol="0">
            <a:spAutoFit/>
          </a:bodyPr>
          <a:lstStyle/>
          <a:p>
            <a:pPr algn="ctr"/>
            <a:r>
              <a:rPr lang="en-US" dirty="0">
                <a:solidFill>
                  <a:srgbClr val="10253F"/>
                </a:solidFill>
                <a:latin typeface="Comic Sans MS"/>
                <a:cs typeface="Comic Sans MS"/>
              </a:rPr>
              <a:t>s</a:t>
            </a:r>
            <a:r>
              <a:rPr lang="en-US" dirty="0" smtClean="0">
                <a:solidFill>
                  <a:srgbClr val="10253F"/>
                </a:solidFill>
                <a:latin typeface="Comic Sans MS"/>
                <a:cs typeface="Comic Sans MS"/>
              </a:rPr>
              <a:t>ecret key</a:t>
            </a:r>
            <a:endParaRPr lang="en-US" dirty="0">
              <a:solidFill>
                <a:srgbClr val="10253F"/>
              </a:solidFill>
              <a:latin typeface="Comic Sans MS"/>
              <a:cs typeface="Comic Sans MS"/>
            </a:endParaRPr>
          </a:p>
        </p:txBody>
      </p:sp>
      <p:sp>
        <p:nvSpPr>
          <p:cNvPr id="26" name="TextBox 25"/>
          <p:cNvSpPr txBox="1"/>
          <p:nvPr/>
        </p:nvSpPr>
        <p:spPr>
          <a:xfrm>
            <a:off x="3521014" y="4649236"/>
            <a:ext cx="1342322" cy="369332"/>
          </a:xfrm>
          <a:prstGeom prst="rect">
            <a:avLst/>
          </a:prstGeom>
          <a:noFill/>
          <a:ln>
            <a:noFill/>
          </a:ln>
        </p:spPr>
        <p:txBody>
          <a:bodyPr wrap="none" rtlCol="0">
            <a:spAutoFit/>
          </a:bodyPr>
          <a:lstStyle/>
          <a:p>
            <a:pPr algn="ctr"/>
            <a:r>
              <a:rPr lang="en-US" dirty="0" err="1" smtClean="0">
                <a:solidFill>
                  <a:srgbClr val="10253F"/>
                </a:solidFill>
                <a:latin typeface="Comic Sans MS"/>
                <a:cs typeface="Comic Sans MS"/>
              </a:rPr>
              <a:t>ciphertext</a:t>
            </a:r>
            <a:endParaRPr lang="en-US" dirty="0">
              <a:solidFill>
                <a:srgbClr val="10253F"/>
              </a:solidFill>
              <a:latin typeface="Comic Sans MS"/>
              <a:cs typeface="Comic Sans MS"/>
            </a:endParaRPr>
          </a:p>
        </p:txBody>
      </p:sp>
      <p:sp>
        <p:nvSpPr>
          <p:cNvPr id="39" name="TextBox 38"/>
          <p:cNvSpPr txBox="1"/>
          <p:nvPr/>
        </p:nvSpPr>
        <p:spPr>
          <a:xfrm>
            <a:off x="1884657" y="187584"/>
            <a:ext cx="5332177" cy="707886"/>
          </a:xfrm>
          <a:prstGeom prst="rect">
            <a:avLst/>
          </a:prstGeom>
          <a:noFill/>
          <a:ln>
            <a:noFill/>
          </a:ln>
        </p:spPr>
        <p:txBody>
          <a:bodyPr wrap="square" rtlCol="0">
            <a:spAutoFit/>
          </a:bodyPr>
          <a:lstStyle/>
          <a:p>
            <a:pPr algn="ctr"/>
            <a:r>
              <a:rPr lang="en-US" sz="4000" u="sng" dirty="0" err="1" smtClean="0">
                <a:solidFill>
                  <a:schemeClr val="accent6">
                    <a:lumMod val="50000"/>
                  </a:schemeClr>
                </a:solidFill>
                <a:latin typeface="Comic Sans MS"/>
                <a:cs typeface="Comic Sans MS"/>
              </a:rPr>
              <a:t>Ceasar</a:t>
            </a:r>
            <a:r>
              <a:rPr lang="en-US" sz="4000" u="sng" dirty="0" smtClean="0">
                <a:solidFill>
                  <a:schemeClr val="accent6">
                    <a:lumMod val="50000"/>
                  </a:schemeClr>
                </a:solidFill>
                <a:latin typeface="Comic Sans MS"/>
                <a:cs typeface="Comic Sans MS"/>
              </a:rPr>
              <a:t> Cipher</a:t>
            </a:r>
            <a:endParaRPr lang="en-US" sz="4000" u="sng" dirty="0">
              <a:solidFill>
                <a:schemeClr val="accent6">
                  <a:lumMod val="50000"/>
                </a:schemeClr>
              </a:solidFill>
              <a:latin typeface="Comic Sans MS"/>
              <a:cs typeface="Comic Sans MS"/>
            </a:endParaRPr>
          </a:p>
        </p:txBody>
      </p:sp>
      <p:sp>
        <p:nvSpPr>
          <p:cNvPr id="22" name="TextBox 27"/>
          <p:cNvSpPr txBox="1"/>
          <p:nvPr/>
        </p:nvSpPr>
        <p:spPr>
          <a:xfrm>
            <a:off x="1468703" y="4969844"/>
            <a:ext cx="312907" cy="461665"/>
          </a:xfrm>
          <a:prstGeom prst="rect">
            <a:avLst/>
          </a:prstGeom>
          <a:noFill/>
          <a:ln>
            <a:noFill/>
          </a:ln>
        </p:spPr>
        <p:txBody>
          <a:bodyPr wrap="none" rtlCol="0">
            <a:spAutoFit/>
          </a:bodyPr>
          <a:lstStyle/>
          <a:p>
            <a:pPr algn="ctr"/>
            <a:r>
              <a:rPr lang="tr-TR" sz="2400" dirty="0">
                <a:solidFill>
                  <a:srgbClr val="10253F"/>
                </a:solidFill>
                <a:latin typeface="Comic Sans MS"/>
                <a:cs typeface="Comic Sans MS"/>
              </a:rPr>
              <a:t>-</a:t>
            </a:r>
            <a:endParaRPr lang="en-US" sz="2400" dirty="0" smtClean="0">
              <a:solidFill>
                <a:srgbClr val="10253F"/>
              </a:solidFill>
              <a:latin typeface="Comic Sans MS"/>
              <a:cs typeface="Comic Sans MS"/>
            </a:endParaRPr>
          </a:p>
        </p:txBody>
      </p:sp>
      <p:sp>
        <p:nvSpPr>
          <p:cNvPr id="24" name="TextBox 29"/>
          <p:cNvSpPr txBox="1"/>
          <p:nvPr/>
        </p:nvSpPr>
        <p:spPr>
          <a:xfrm>
            <a:off x="455382" y="4670842"/>
            <a:ext cx="2331087" cy="369332"/>
          </a:xfrm>
          <a:prstGeom prst="rect">
            <a:avLst/>
          </a:prstGeom>
          <a:noFill/>
          <a:ln>
            <a:noFill/>
          </a:ln>
        </p:spPr>
        <p:txBody>
          <a:bodyPr wrap="none" rtlCol="0">
            <a:spAutoFit/>
          </a:bodyPr>
          <a:lstStyle/>
          <a:p>
            <a:pPr algn="ctr"/>
            <a:r>
              <a:rPr lang="en-US" dirty="0">
                <a:solidFill>
                  <a:srgbClr val="10253F"/>
                </a:solidFill>
                <a:latin typeface="Comic Sans MS"/>
                <a:cs typeface="Comic Sans MS"/>
              </a:rPr>
              <a:t>N</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tr-TR" dirty="0" err="1">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tr-TR" dirty="0">
                <a:solidFill>
                  <a:srgbClr val="10253F"/>
                </a:solidFill>
                <a:latin typeface="Comic Sans MS"/>
                <a:cs typeface="Comic Sans MS"/>
              </a:rPr>
              <a:t>S</a:t>
            </a:r>
            <a:r>
              <a:rPr lang="en-US" dirty="0" smtClean="0">
                <a:solidFill>
                  <a:srgbClr val="10253F"/>
                </a:solidFill>
                <a:latin typeface="Comic Sans MS"/>
                <a:cs typeface="Comic Sans MS"/>
              </a:rPr>
              <a:t> </a:t>
            </a:r>
            <a:r>
              <a:rPr lang="tr-TR" dirty="0">
                <a:solidFill>
                  <a:srgbClr val="10253F"/>
                </a:solidFill>
                <a:latin typeface="Comic Sans MS"/>
                <a:cs typeface="Comic Sans MS"/>
              </a:rPr>
              <a:t>D</a:t>
            </a:r>
            <a:r>
              <a:rPr lang="en-US" dirty="0" smtClean="0">
                <a:solidFill>
                  <a:srgbClr val="10253F"/>
                </a:solidFill>
                <a:latin typeface="Comic Sans MS"/>
                <a:cs typeface="Comic Sans MS"/>
              </a:rPr>
              <a:t> </a:t>
            </a:r>
            <a:r>
              <a:rPr lang="tr-TR" dirty="0">
                <a:solidFill>
                  <a:srgbClr val="10253F"/>
                </a:solidFill>
                <a:latin typeface="Comic Sans MS"/>
                <a:cs typeface="Comic Sans MS"/>
              </a:rPr>
              <a:t>W</a:t>
            </a:r>
            <a:r>
              <a:rPr lang="en-US" dirty="0" smtClean="0">
                <a:solidFill>
                  <a:srgbClr val="10253F"/>
                </a:solidFill>
                <a:latin typeface="Comic Sans MS"/>
                <a:cs typeface="Comic Sans MS"/>
              </a:rPr>
              <a:t> </a:t>
            </a:r>
            <a:r>
              <a:rPr lang="tr-TR" dirty="0">
                <a:solidFill>
                  <a:srgbClr val="10253F"/>
                </a:solidFill>
                <a:latin typeface="Comic Sans MS"/>
                <a:cs typeface="Comic Sans MS"/>
              </a:rPr>
              <a:t>U</a:t>
            </a:r>
            <a:r>
              <a:rPr lang="en-US" dirty="0" smtClean="0">
                <a:solidFill>
                  <a:srgbClr val="10253F"/>
                </a:solidFill>
                <a:latin typeface="Comic Sans MS"/>
                <a:cs typeface="Comic Sans MS"/>
              </a:rPr>
              <a:t> </a:t>
            </a:r>
            <a:r>
              <a:rPr lang="tr-TR" dirty="0">
                <a:solidFill>
                  <a:srgbClr val="10253F"/>
                </a:solidFill>
                <a:latin typeface="Comic Sans MS"/>
                <a:cs typeface="Comic Sans MS"/>
              </a:rPr>
              <a:t>D</a:t>
            </a:r>
            <a:endParaRPr lang="en-US" dirty="0" smtClean="0">
              <a:solidFill>
                <a:srgbClr val="10253F"/>
              </a:solidFill>
              <a:latin typeface="Comic Sans MS"/>
              <a:cs typeface="Comic Sans MS"/>
            </a:endParaRPr>
          </a:p>
        </p:txBody>
      </p:sp>
    </p:spTree>
    <p:extLst>
      <p:ext uri="{BB962C8B-B14F-4D97-AF65-F5344CB8AC3E}">
        <p14:creationId xmlns:p14="http://schemas.microsoft.com/office/powerpoint/2010/main" val="10862784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6" name="TextBox 5"/>
          <p:cNvSpPr txBox="1"/>
          <p:nvPr/>
        </p:nvSpPr>
        <p:spPr>
          <a:xfrm>
            <a:off x="321681" y="4263602"/>
            <a:ext cx="5190119" cy="1754327"/>
          </a:xfrm>
          <a:prstGeom prst="rect">
            <a:avLst/>
          </a:prstGeom>
          <a:noFill/>
          <a:ln>
            <a:noFill/>
          </a:ln>
        </p:spPr>
        <p:txBody>
          <a:bodyPr wrap="square" rtlCol="0">
            <a:spAutoFit/>
          </a:bodyPr>
          <a:lstStyle/>
          <a:p>
            <a:pPr marL="285750" indent="-285750" algn="just">
              <a:buFont typeface="Arial"/>
              <a:buChar char="•"/>
            </a:pPr>
            <a:r>
              <a:rPr lang="en-US" dirty="0" smtClean="0">
                <a:solidFill>
                  <a:srgbClr val="10253F"/>
                </a:solidFill>
                <a:latin typeface="Comic Sans MS"/>
                <a:cs typeface="Comic Sans MS"/>
              </a:rPr>
              <a:t>The </a:t>
            </a:r>
            <a:r>
              <a:rPr lang="en-US" dirty="0">
                <a:solidFill>
                  <a:srgbClr val="10253F"/>
                </a:solidFill>
                <a:latin typeface="Comic Sans MS"/>
                <a:cs typeface="Comic Sans MS"/>
              </a:rPr>
              <a:t>"boss of bosses" of the Sicilian Mafia</a:t>
            </a:r>
            <a:r>
              <a:rPr lang="en-US" dirty="0" smtClean="0">
                <a:solidFill>
                  <a:srgbClr val="10253F"/>
                </a:solidFill>
                <a:latin typeface="Comic Sans MS"/>
                <a:cs typeface="Comic Sans MS"/>
              </a:rPr>
              <a:t>, Bernardo </a:t>
            </a:r>
            <a:r>
              <a:rPr lang="en-US" dirty="0" err="1" smtClean="0">
                <a:solidFill>
                  <a:srgbClr val="10253F"/>
                </a:solidFill>
                <a:latin typeface="Comic Sans MS"/>
                <a:cs typeface="Comic Sans MS"/>
              </a:rPr>
              <a:t>Provenzano</a:t>
            </a:r>
            <a:r>
              <a:rPr lang="en-US" dirty="0" smtClean="0">
                <a:solidFill>
                  <a:srgbClr val="10253F"/>
                </a:solidFill>
                <a:latin typeface="Comic Sans MS"/>
                <a:cs typeface="Comic Sans MS"/>
              </a:rPr>
              <a:t>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u </a:t>
            </a:r>
            <a:r>
              <a:rPr lang="en-US" dirty="0" err="1" smtClean="0">
                <a:solidFill>
                  <a:srgbClr val="10253F"/>
                </a:solidFill>
                <a:latin typeface="Comic Sans MS"/>
                <a:cs typeface="Comic Sans MS"/>
              </a:rPr>
              <a:t>tratturi</a:t>
            </a:r>
            <a:r>
              <a:rPr lang="en-US" dirty="0" smtClean="0">
                <a:solidFill>
                  <a:srgbClr val="10253F"/>
                </a:solidFill>
                <a:latin typeface="Comic Sans MS"/>
                <a:cs typeface="Comic Sans MS"/>
              </a:rPr>
              <a:t> –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the tractor),  used </a:t>
            </a:r>
            <a:r>
              <a:rPr lang="en-US" dirty="0">
                <a:solidFill>
                  <a:srgbClr val="10253F"/>
                </a:solidFill>
                <a:latin typeface="Comic Sans MS"/>
                <a:cs typeface="Comic Sans MS"/>
              </a:rPr>
              <a:t>a modified form of the Caesar cipher to obscure "sensitive information" in notes left to either his family or </a:t>
            </a:r>
            <a:r>
              <a:rPr lang="en-US" dirty="0" smtClean="0">
                <a:solidFill>
                  <a:srgbClr val="10253F"/>
                </a:solidFill>
                <a:latin typeface="Comic Sans MS"/>
                <a:cs typeface="Comic Sans MS"/>
              </a:rPr>
              <a:t>underlings. </a:t>
            </a:r>
          </a:p>
        </p:txBody>
      </p:sp>
      <p:sp>
        <p:nvSpPr>
          <p:cNvPr id="7" name="TextBox 6"/>
          <p:cNvSpPr txBox="1"/>
          <p:nvPr/>
        </p:nvSpPr>
        <p:spPr>
          <a:xfrm>
            <a:off x="5854926" y="4275804"/>
            <a:ext cx="2938875" cy="646331"/>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smtClean="0">
                <a:solidFill>
                  <a:srgbClr val="10253F"/>
                </a:solidFill>
                <a:latin typeface="Comic Sans MS"/>
                <a:cs typeface="Comic Sans MS"/>
              </a:rPr>
              <a:t>                  </a:t>
            </a:r>
          </a:p>
        </p:txBody>
      </p:sp>
    </p:spTree>
    <p:extLst>
      <p:ext uri="{BB962C8B-B14F-4D97-AF65-F5344CB8AC3E}">
        <p14:creationId xmlns:p14="http://schemas.microsoft.com/office/powerpoint/2010/main" val="33665573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0404" y="1168400"/>
            <a:ext cx="7708861" cy="169277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endParaRPr lang="en-US" sz="2600" dirty="0" smtClean="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p:txBody>
      </p:sp>
      <p:sp>
        <p:nvSpPr>
          <p:cNvPr id="7" name="TextBox 6"/>
          <p:cNvSpPr txBox="1"/>
          <p:nvPr/>
        </p:nvSpPr>
        <p:spPr>
          <a:xfrm>
            <a:off x="5854926" y="4275804"/>
            <a:ext cx="2938875" cy="646331"/>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smtClean="0">
                <a:solidFill>
                  <a:srgbClr val="10253F"/>
                </a:solidFill>
                <a:latin typeface="Comic Sans MS"/>
                <a:cs typeface="Comic Sans MS"/>
              </a:rPr>
              <a:t>                  </a:t>
            </a:r>
          </a:p>
        </p:txBody>
      </p:sp>
      <p:sp>
        <p:nvSpPr>
          <p:cNvPr id="12" name="TextBox 11"/>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3" name="TextBox 12"/>
          <p:cNvSpPr txBox="1"/>
          <p:nvPr/>
        </p:nvSpPr>
        <p:spPr>
          <a:xfrm>
            <a:off x="321681" y="4263602"/>
            <a:ext cx="5190119" cy="1754327"/>
          </a:xfrm>
          <a:prstGeom prst="rect">
            <a:avLst/>
          </a:prstGeom>
          <a:noFill/>
          <a:ln>
            <a:noFill/>
          </a:ln>
        </p:spPr>
        <p:txBody>
          <a:bodyPr wrap="square" rtlCol="0">
            <a:spAutoFit/>
          </a:bodyPr>
          <a:lstStyle/>
          <a:p>
            <a:pPr marL="285750" indent="-285750" algn="just">
              <a:buFont typeface="Arial"/>
              <a:buChar char="•"/>
            </a:pPr>
            <a:r>
              <a:rPr lang="en-US" dirty="0" smtClean="0">
                <a:solidFill>
                  <a:srgbClr val="10253F"/>
                </a:solidFill>
                <a:latin typeface="Comic Sans MS"/>
                <a:cs typeface="Comic Sans MS"/>
              </a:rPr>
              <a:t>The </a:t>
            </a:r>
            <a:r>
              <a:rPr lang="en-US" dirty="0">
                <a:solidFill>
                  <a:srgbClr val="10253F"/>
                </a:solidFill>
                <a:latin typeface="Comic Sans MS"/>
                <a:cs typeface="Comic Sans MS"/>
              </a:rPr>
              <a:t>"boss of bosses" of the Sicilian Mafia</a:t>
            </a:r>
            <a:r>
              <a:rPr lang="en-US" dirty="0" smtClean="0">
                <a:solidFill>
                  <a:srgbClr val="10253F"/>
                </a:solidFill>
                <a:latin typeface="Comic Sans MS"/>
                <a:cs typeface="Comic Sans MS"/>
              </a:rPr>
              <a:t>, Bernardo </a:t>
            </a:r>
            <a:r>
              <a:rPr lang="en-US" dirty="0" err="1" smtClean="0">
                <a:solidFill>
                  <a:srgbClr val="10253F"/>
                </a:solidFill>
                <a:latin typeface="Comic Sans MS"/>
                <a:cs typeface="Comic Sans MS"/>
              </a:rPr>
              <a:t>Provenzano</a:t>
            </a:r>
            <a:r>
              <a:rPr lang="en-US" dirty="0" smtClean="0">
                <a:solidFill>
                  <a:srgbClr val="10253F"/>
                </a:solidFill>
                <a:latin typeface="Comic Sans MS"/>
                <a:cs typeface="Comic Sans MS"/>
              </a:rPr>
              <a:t>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u </a:t>
            </a:r>
            <a:r>
              <a:rPr lang="en-US" dirty="0" err="1" smtClean="0">
                <a:solidFill>
                  <a:srgbClr val="10253F"/>
                </a:solidFill>
                <a:latin typeface="Comic Sans MS"/>
                <a:cs typeface="Comic Sans MS"/>
              </a:rPr>
              <a:t>tratturi</a:t>
            </a:r>
            <a:r>
              <a:rPr lang="en-US" dirty="0" smtClean="0">
                <a:solidFill>
                  <a:srgbClr val="10253F"/>
                </a:solidFill>
                <a:latin typeface="Comic Sans MS"/>
                <a:cs typeface="Comic Sans MS"/>
              </a:rPr>
              <a:t> –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the tractor),  used </a:t>
            </a:r>
            <a:r>
              <a:rPr lang="en-US" dirty="0">
                <a:solidFill>
                  <a:srgbClr val="10253F"/>
                </a:solidFill>
                <a:latin typeface="Comic Sans MS"/>
                <a:cs typeface="Comic Sans MS"/>
              </a:rPr>
              <a:t>a modified form of the Caesar cipher to obscure "sensitive information" in notes left to either his family or </a:t>
            </a:r>
            <a:r>
              <a:rPr lang="en-US" dirty="0" smtClean="0">
                <a:solidFill>
                  <a:srgbClr val="10253F"/>
                </a:solidFill>
                <a:latin typeface="Comic Sans MS"/>
                <a:cs typeface="Comic Sans MS"/>
              </a:rPr>
              <a:t>underlings. </a:t>
            </a:r>
          </a:p>
        </p:txBody>
      </p:sp>
    </p:spTree>
    <p:extLst>
      <p:ext uri="{BB962C8B-B14F-4D97-AF65-F5344CB8AC3E}">
        <p14:creationId xmlns:p14="http://schemas.microsoft.com/office/powerpoint/2010/main" val="13716267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7" name="TextBox 6"/>
          <p:cNvSpPr txBox="1"/>
          <p:nvPr/>
        </p:nvSpPr>
        <p:spPr>
          <a:xfrm>
            <a:off x="5854926" y="4275804"/>
            <a:ext cx="2938875" cy="646331"/>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smtClean="0">
                <a:solidFill>
                  <a:srgbClr val="10253F"/>
                </a:solidFill>
                <a:latin typeface="Comic Sans MS"/>
                <a:cs typeface="Comic Sans MS"/>
              </a:rPr>
              <a:t>                  </a:t>
            </a:r>
          </a:p>
        </p:txBody>
      </p:sp>
      <p:sp>
        <p:nvSpPr>
          <p:cNvPr id="12" name="TextBox 11"/>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3" name="TextBox 12"/>
          <p:cNvSpPr txBox="1"/>
          <p:nvPr/>
        </p:nvSpPr>
        <p:spPr>
          <a:xfrm>
            <a:off x="321681" y="4263602"/>
            <a:ext cx="5190119" cy="1754327"/>
          </a:xfrm>
          <a:prstGeom prst="rect">
            <a:avLst/>
          </a:prstGeom>
          <a:noFill/>
          <a:ln>
            <a:noFill/>
          </a:ln>
        </p:spPr>
        <p:txBody>
          <a:bodyPr wrap="square" rtlCol="0">
            <a:spAutoFit/>
          </a:bodyPr>
          <a:lstStyle/>
          <a:p>
            <a:pPr marL="285750" indent="-285750" algn="just">
              <a:buFont typeface="Arial"/>
              <a:buChar char="•"/>
            </a:pPr>
            <a:r>
              <a:rPr lang="en-US" dirty="0" smtClean="0">
                <a:solidFill>
                  <a:srgbClr val="10253F"/>
                </a:solidFill>
                <a:latin typeface="Comic Sans MS"/>
                <a:cs typeface="Comic Sans MS"/>
              </a:rPr>
              <a:t>The </a:t>
            </a:r>
            <a:r>
              <a:rPr lang="en-US" dirty="0">
                <a:solidFill>
                  <a:srgbClr val="10253F"/>
                </a:solidFill>
                <a:latin typeface="Comic Sans MS"/>
                <a:cs typeface="Comic Sans MS"/>
              </a:rPr>
              <a:t>"boss of bosses" of the Sicilian Mafia</a:t>
            </a:r>
            <a:r>
              <a:rPr lang="en-US" dirty="0" smtClean="0">
                <a:solidFill>
                  <a:srgbClr val="10253F"/>
                </a:solidFill>
                <a:latin typeface="Comic Sans MS"/>
                <a:cs typeface="Comic Sans MS"/>
              </a:rPr>
              <a:t>, Bernardo </a:t>
            </a:r>
            <a:r>
              <a:rPr lang="en-US" dirty="0" err="1" smtClean="0">
                <a:solidFill>
                  <a:srgbClr val="10253F"/>
                </a:solidFill>
                <a:latin typeface="Comic Sans MS"/>
                <a:cs typeface="Comic Sans MS"/>
              </a:rPr>
              <a:t>Provenzano</a:t>
            </a:r>
            <a:r>
              <a:rPr lang="en-US" dirty="0" smtClean="0">
                <a:solidFill>
                  <a:srgbClr val="10253F"/>
                </a:solidFill>
                <a:latin typeface="Comic Sans MS"/>
                <a:cs typeface="Comic Sans MS"/>
              </a:rPr>
              <a:t>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u </a:t>
            </a:r>
            <a:r>
              <a:rPr lang="en-US" dirty="0" err="1" smtClean="0">
                <a:solidFill>
                  <a:srgbClr val="10253F"/>
                </a:solidFill>
                <a:latin typeface="Comic Sans MS"/>
                <a:cs typeface="Comic Sans MS"/>
              </a:rPr>
              <a:t>tratturi</a:t>
            </a:r>
            <a:r>
              <a:rPr lang="en-US" dirty="0" smtClean="0">
                <a:solidFill>
                  <a:srgbClr val="10253F"/>
                </a:solidFill>
                <a:latin typeface="Comic Sans MS"/>
                <a:cs typeface="Comic Sans MS"/>
              </a:rPr>
              <a:t> –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the tractor),  used </a:t>
            </a:r>
            <a:r>
              <a:rPr lang="en-US" dirty="0">
                <a:solidFill>
                  <a:srgbClr val="10253F"/>
                </a:solidFill>
                <a:latin typeface="Comic Sans MS"/>
                <a:cs typeface="Comic Sans MS"/>
              </a:rPr>
              <a:t>a modified form of the Caesar cipher to obscure "sensitive information" in notes left to either his family or </a:t>
            </a:r>
            <a:r>
              <a:rPr lang="en-US" dirty="0" smtClean="0">
                <a:solidFill>
                  <a:srgbClr val="10253F"/>
                </a:solidFill>
                <a:latin typeface="Comic Sans MS"/>
                <a:cs typeface="Comic Sans MS"/>
              </a:rPr>
              <a:t>underlings. </a:t>
            </a:r>
          </a:p>
        </p:txBody>
      </p:sp>
    </p:spTree>
    <p:extLst>
      <p:ext uri="{BB962C8B-B14F-4D97-AF65-F5344CB8AC3E}">
        <p14:creationId xmlns:p14="http://schemas.microsoft.com/office/powerpoint/2010/main" val="17107267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54926" y="4275804"/>
            <a:ext cx="2938875" cy="923330"/>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smtClean="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p:txBody>
      </p:sp>
      <p:sp>
        <p:nvSpPr>
          <p:cNvPr id="12" name="TextBox 11"/>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3" name="TextBox 12"/>
          <p:cNvSpPr txBox="1"/>
          <p:nvPr/>
        </p:nvSpPr>
        <p:spPr>
          <a:xfrm>
            <a:off x="321681" y="4263602"/>
            <a:ext cx="5190119" cy="1754327"/>
          </a:xfrm>
          <a:prstGeom prst="rect">
            <a:avLst/>
          </a:prstGeom>
          <a:noFill/>
          <a:ln>
            <a:noFill/>
          </a:ln>
        </p:spPr>
        <p:txBody>
          <a:bodyPr wrap="square" rtlCol="0">
            <a:spAutoFit/>
          </a:bodyPr>
          <a:lstStyle/>
          <a:p>
            <a:pPr marL="285750" indent="-285750" algn="just">
              <a:buFont typeface="Arial"/>
              <a:buChar char="•"/>
            </a:pPr>
            <a:r>
              <a:rPr lang="en-US" dirty="0" smtClean="0">
                <a:solidFill>
                  <a:srgbClr val="10253F"/>
                </a:solidFill>
                <a:latin typeface="Comic Sans MS"/>
                <a:cs typeface="Comic Sans MS"/>
              </a:rPr>
              <a:t>The </a:t>
            </a:r>
            <a:r>
              <a:rPr lang="en-US" dirty="0">
                <a:solidFill>
                  <a:srgbClr val="10253F"/>
                </a:solidFill>
                <a:latin typeface="Comic Sans MS"/>
                <a:cs typeface="Comic Sans MS"/>
              </a:rPr>
              <a:t>"boss of bosses" of the Sicilian Mafia</a:t>
            </a:r>
            <a:r>
              <a:rPr lang="en-US" dirty="0" smtClean="0">
                <a:solidFill>
                  <a:srgbClr val="10253F"/>
                </a:solidFill>
                <a:latin typeface="Comic Sans MS"/>
                <a:cs typeface="Comic Sans MS"/>
              </a:rPr>
              <a:t>, Bernardo </a:t>
            </a:r>
            <a:r>
              <a:rPr lang="en-US" dirty="0" err="1" smtClean="0">
                <a:solidFill>
                  <a:srgbClr val="10253F"/>
                </a:solidFill>
                <a:latin typeface="Comic Sans MS"/>
                <a:cs typeface="Comic Sans MS"/>
              </a:rPr>
              <a:t>Provenzano</a:t>
            </a:r>
            <a:r>
              <a:rPr lang="en-US" dirty="0" smtClean="0">
                <a:solidFill>
                  <a:srgbClr val="10253F"/>
                </a:solidFill>
                <a:latin typeface="Comic Sans MS"/>
                <a:cs typeface="Comic Sans MS"/>
              </a:rPr>
              <a:t>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u </a:t>
            </a:r>
            <a:r>
              <a:rPr lang="en-US" dirty="0" err="1" smtClean="0">
                <a:solidFill>
                  <a:srgbClr val="10253F"/>
                </a:solidFill>
                <a:latin typeface="Comic Sans MS"/>
                <a:cs typeface="Comic Sans MS"/>
              </a:rPr>
              <a:t>tratturi</a:t>
            </a:r>
            <a:r>
              <a:rPr lang="en-US" dirty="0" smtClean="0">
                <a:solidFill>
                  <a:srgbClr val="10253F"/>
                </a:solidFill>
                <a:latin typeface="Comic Sans MS"/>
                <a:cs typeface="Comic Sans MS"/>
              </a:rPr>
              <a:t> –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the tractor),  used </a:t>
            </a:r>
            <a:r>
              <a:rPr lang="en-US" dirty="0">
                <a:solidFill>
                  <a:srgbClr val="10253F"/>
                </a:solidFill>
                <a:latin typeface="Comic Sans MS"/>
                <a:cs typeface="Comic Sans MS"/>
              </a:rPr>
              <a:t>a modified form of the Caesar cipher to obscure "sensitive information" in notes left to either his family or </a:t>
            </a:r>
            <a:r>
              <a:rPr lang="en-US" dirty="0" smtClean="0">
                <a:solidFill>
                  <a:srgbClr val="10253F"/>
                </a:solidFill>
                <a:latin typeface="Comic Sans MS"/>
                <a:cs typeface="Comic Sans MS"/>
              </a:rPr>
              <a:t>underlings. </a:t>
            </a:r>
          </a:p>
        </p:txBody>
      </p:sp>
      <p:sp>
        <p:nvSpPr>
          <p:cNvPr id="6" name="TextBox 5"/>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Tree>
    <p:extLst>
      <p:ext uri="{BB962C8B-B14F-4D97-AF65-F5344CB8AC3E}">
        <p14:creationId xmlns:p14="http://schemas.microsoft.com/office/powerpoint/2010/main" val="16463181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54926" y="4275804"/>
            <a:ext cx="2938875" cy="1200329"/>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3</a:t>
            </a:r>
          </a:p>
        </p:txBody>
      </p:sp>
      <p:sp>
        <p:nvSpPr>
          <p:cNvPr id="12" name="TextBox 11"/>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3" name="TextBox 12"/>
          <p:cNvSpPr txBox="1"/>
          <p:nvPr/>
        </p:nvSpPr>
        <p:spPr>
          <a:xfrm>
            <a:off x="321681" y="4263602"/>
            <a:ext cx="5190119" cy="1754327"/>
          </a:xfrm>
          <a:prstGeom prst="rect">
            <a:avLst/>
          </a:prstGeom>
          <a:noFill/>
          <a:ln>
            <a:noFill/>
          </a:ln>
        </p:spPr>
        <p:txBody>
          <a:bodyPr wrap="square" rtlCol="0">
            <a:spAutoFit/>
          </a:bodyPr>
          <a:lstStyle/>
          <a:p>
            <a:pPr marL="285750" indent="-285750" algn="just">
              <a:buFont typeface="Arial"/>
              <a:buChar char="•"/>
            </a:pPr>
            <a:r>
              <a:rPr lang="en-US" dirty="0" smtClean="0">
                <a:solidFill>
                  <a:srgbClr val="10253F"/>
                </a:solidFill>
                <a:latin typeface="Comic Sans MS"/>
                <a:cs typeface="Comic Sans MS"/>
              </a:rPr>
              <a:t>The </a:t>
            </a:r>
            <a:r>
              <a:rPr lang="en-US" dirty="0">
                <a:solidFill>
                  <a:srgbClr val="10253F"/>
                </a:solidFill>
                <a:latin typeface="Comic Sans MS"/>
                <a:cs typeface="Comic Sans MS"/>
              </a:rPr>
              <a:t>"boss of bosses" of the Sicilian Mafia</a:t>
            </a:r>
            <a:r>
              <a:rPr lang="en-US" dirty="0" smtClean="0">
                <a:solidFill>
                  <a:srgbClr val="10253F"/>
                </a:solidFill>
                <a:latin typeface="Comic Sans MS"/>
                <a:cs typeface="Comic Sans MS"/>
              </a:rPr>
              <a:t>, Bernardo </a:t>
            </a:r>
            <a:r>
              <a:rPr lang="en-US" dirty="0" err="1" smtClean="0">
                <a:solidFill>
                  <a:srgbClr val="10253F"/>
                </a:solidFill>
                <a:latin typeface="Comic Sans MS"/>
                <a:cs typeface="Comic Sans MS"/>
              </a:rPr>
              <a:t>Provenzano</a:t>
            </a:r>
            <a:r>
              <a:rPr lang="en-US" dirty="0" smtClean="0">
                <a:solidFill>
                  <a:srgbClr val="10253F"/>
                </a:solidFill>
                <a:latin typeface="Comic Sans MS"/>
                <a:cs typeface="Comic Sans MS"/>
              </a:rPr>
              <a:t>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u </a:t>
            </a:r>
            <a:r>
              <a:rPr lang="en-US" dirty="0" err="1" smtClean="0">
                <a:solidFill>
                  <a:srgbClr val="10253F"/>
                </a:solidFill>
                <a:latin typeface="Comic Sans MS"/>
                <a:cs typeface="Comic Sans MS"/>
              </a:rPr>
              <a:t>tratturi</a:t>
            </a:r>
            <a:r>
              <a:rPr lang="en-US" dirty="0" smtClean="0">
                <a:solidFill>
                  <a:srgbClr val="10253F"/>
                </a:solidFill>
                <a:latin typeface="Comic Sans MS"/>
                <a:cs typeface="Comic Sans MS"/>
              </a:rPr>
              <a:t> –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the tractor),  used </a:t>
            </a:r>
            <a:r>
              <a:rPr lang="en-US" dirty="0">
                <a:solidFill>
                  <a:srgbClr val="10253F"/>
                </a:solidFill>
                <a:latin typeface="Comic Sans MS"/>
                <a:cs typeface="Comic Sans MS"/>
              </a:rPr>
              <a:t>a modified form of the Caesar cipher to obscure "sensitive information" in notes left to either his family or </a:t>
            </a:r>
            <a:r>
              <a:rPr lang="en-US" dirty="0" smtClean="0">
                <a:solidFill>
                  <a:srgbClr val="10253F"/>
                </a:solidFill>
                <a:latin typeface="Comic Sans MS"/>
                <a:cs typeface="Comic Sans MS"/>
              </a:rPr>
              <a:t>underlings. </a:t>
            </a:r>
          </a:p>
        </p:txBody>
      </p:sp>
      <p:sp>
        <p:nvSpPr>
          <p:cNvPr id="14" name="TextBox 13"/>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Tree>
    <p:extLst>
      <p:ext uri="{BB962C8B-B14F-4D97-AF65-F5344CB8AC3E}">
        <p14:creationId xmlns:p14="http://schemas.microsoft.com/office/powerpoint/2010/main" val="30417162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862913" y="5648099"/>
            <a:ext cx="2941831" cy="369332"/>
          </a:xfrm>
          <a:prstGeom prst="rect">
            <a:avLst/>
          </a:prstGeom>
          <a:noFill/>
          <a:ln>
            <a:noFill/>
          </a:ln>
        </p:spPr>
        <p:txBody>
          <a:bodyPr wrap="none" rtlCol="0">
            <a:spAutoFit/>
          </a:bodyPr>
          <a:lstStyle/>
          <a:p>
            <a:r>
              <a:rPr lang="en-US" dirty="0">
                <a:solidFill>
                  <a:srgbClr val="10253F"/>
                </a:solidFill>
                <a:latin typeface="Comic Sans MS"/>
                <a:cs typeface="Comic Sans MS"/>
              </a:rPr>
              <a:t>5</a:t>
            </a:r>
            <a:r>
              <a:rPr lang="en-US" dirty="0" smtClean="0">
                <a:solidFill>
                  <a:srgbClr val="10253F"/>
                </a:solidFill>
                <a:latin typeface="Comic Sans MS"/>
                <a:cs typeface="Comic Sans MS"/>
              </a:rPr>
              <a:t>   </a:t>
            </a:r>
            <a:r>
              <a:rPr lang="en-US" dirty="0">
                <a:solidFill>
                  <a:srgbClr val="10253F"/>
                </a:solidFill>
                <a:latin typeface="Comic Sans MS"/>
                <a:cs typeface="Comic Sans MS"/>
              </a:rPr>
              <a:t>3</a:t>
            </a:r>
            <a:r>
              <a:rPr lang="en-US" dirty="0" smtClean="0">
                <a:solidFill>
                  <a:srgbClr val="10253F"/>
                </a:solidFill>
                <a:latin typeface="Comic Sans MS"/>
                <a:cs typeface="Comic Sans MS"/>
              </a:rPr>
              <a:t>  20  14   </a:t>
            </a:r>
            <a:r>
              <a:rPr lang="en-US" dirty="0">
                <a:solidFill>
                  <a:srgbClr val="10253F"/>
                </a:solidFill>
                <a:latin typeface="Comic Sans MS"/>
                <a:cs typeface="Comic Sans MS"/>
              </a:rPr>
              <a:t>7</a:t>
            </a:r>
            <a:r>
              <a:rPr lang="en-US" dirty="0" smtClean="0">
                <a:solidFill>
                  <a:srgbClr val="10253F"/>
                </a:solidFill>
                <a:latin typeface="Comic Sans MS"/>
                <a:cs typeface="Comic Sans MS"/>
              </a:rPr>
              <a:t>   17  16  7  </a:t>
            </a:r>
          </a:p>
        </p:txBody>
      </p:sp>
      <p:cxnSp>
        <p:nvCxnSpPr>
          <p:cNvPr id="9" name="Straight Arrow Connector 8"/>
          <p:cNvCxnSpPr/>
          <p:nvPr/>
        </p:nvCxnSpPr>
        <p:spPr>
          <a:xfrm flipH="1">
            <a:off x="5947824" y="5583941"/>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3711514" y="6249131"/>
            <a:ext cx="1342322" cy="369332"/>
          </a:xfrm>
          <a:prstGeom prst="rect">
            <a:avLst/>
          </a:prstGeom>
          <a:noFill/>
          <a:ln>
            <a:noFill/>
          </a:ln>
        </p:spPr>
        <p:txBody>
          <a:bodyPr wrap="none" rtlCol="0">
            <a:spAutoFit/>
          </a:bodyPr>
          <a:lstStyle/>
          <a:p>
            <a:pPr algn="ctr"/>
            <a:r>
              <a:rPr lang="en-US" dirty="0" err="1" smtClean="0">
                <a:solidFill>
                  <a:srgbClr val="10253F"/>
                </a:solidFill>
                <a:latin typeface="Comic Sans MS"/>
                <a:cs typeface="Comic Sans MS"/>
              </a:rPr>
              <a:t>ciphertext</a:t>
            </a:r>
            <a:endParaRPr lang="en-US" dirty="0">
              <a:solidFill>
                <a:srgbClr val="10253F"/>
              </a:solidFill>
              <a:latin typeface="Comic Sans MS"/>
              <a:cs typeface="Comic Sans MS"/>
            </a:endParaRPr>
          </a:p>
        </p:txBody>
      </p:sp>
      <p:cxnSp>
        <p:nvCxnSpPr>
          <p:cNvPr id="11" name="Straight Arrow Connector 10"/>
          <p:cNvCxnSpPr/>
          <p:nvPr/>
        </p:nvCxnSpPr>
        <p:spPr>
          <a:xfrm flipH="1">
            <a:off x="5155670" y="6016476"/>
            <a:ext cx="707244" cy="23265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3" name="TextBox 12"/>
          <p:cNvSpPr txBox="1"/>
          <p:nvPr/>
        </p:nvSpPr>
        <p:spPr>
          <a:xfrm>
            <a:off x="321681" y="4263602"/>
            <a:ext cx="5190119" cy="1754327"/>
          </a:xfrm>
          <a:prstGeom prst="rect">
            <a:avLst/>
          </a:prstGeom>
          <a:noFill/>
          <a:ln>
            <a:noFill/>
          </a:ln>
        </p:spPr>
        <p:txBody>
          <a:bodyPr wrap="square" rtlCol="0">
            <a:spAutoFit/>
          </a:bodyPr>
          <a:lstStyle/>
          <a:p>
            <a:pPr marL="285750" indent="-285750" algn="just">
              <a:buFont typeface="Arial"/>
              <a:buChar char="•"/>
            </a:pPr>
            <a:r>
              <a:rPr lang="en-US" dirty="0" smtClean="0">
                <a:solidFill>
                  <a:srgbClr val="10253F"/>
                </a:solidFill>
                <a:latin typeface="Comic Sans MS"/>
                <a:cs typeface="Comic Sans MS"/>
              </a:rPr>
              <a:t>The </a:t>
            </a:r>
            <a:r>
              <a:rPr lang="en-US" dirty="0">
                <a:solidFill>
                  <a:srgbClr val="10253F"/>
                </a:solidFill>
                <a:latin typeface="Comic Sans MS"/>
                <a:cs typeface="Comic Sans MS"/>
              </a:rPr>
              <a:t>"boss of bosses" of the Sicilian Mafia</a:t>
            </a:r>
            <a:r>
              <a:rPr lang="en-US" dirty="0" smtClean="0">
                <a:solidFill>
                  <a:srgbClr val="10253F"/>
                </a:solidFill>
                <a:latin typeface="Comic Sans MS"/>
                <a:cs typeface="Comic Sans MS"/>
              </a:rPr>
              <a:t>, Bernardo </a:t>
            </a:r>
            <a:r>
              <a:rPr lang="en-US" dirty="0" err="1" smtClean="0">
                <a:solidFill>
                  <a:srgbClr val="10253F"/>
                </a:solidFill>
                <a:latin typeface="Comic Sans MS"/>
                <a:cs typeface="Comic Sans MS"/>
              </a:rPr>
              <a:t>Provenzano</a:t>
            </a:r>
            <a:r>
              <a:rPr lang="en-US" dirty="0" smtClean="0">
                <a:solidFill>
                  <a:srgbClr val="10253F"/>
                </a:solidFill>
                <a:latin typeface="Comic Sans MS"/>
                <a:cs typeface="Comic Sans MS"/>
              </a:rPr>
              <a:t>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u </a:t>
            </a:r>
            <a:r>
              <a:rPr lang="en-US" dirty="0" err="1" smtClean="0">
                <a:solidFill>
                  <a:srgbClr val="10253F"/>
                </a:solidFill>
                <a:latin typeface="Comic Sans MS"/>
                <a:cs typeface="Comic Sans MS"/>
              </a:rPr>
              <a:t>tratturi</a:t>
            </a:r>
            <a:r>
              <a:rPr lang="en-US" dirty="0" smtClean="0">
                <a:solidFill>
                  <a:srgbClr val="10253F"/>
                </a:solidFill>
                <a:latin typeface="Comic Sans MS"/>
                <a:cs typeface="Comic Sans MS"/>
              </a:rPr>
              <a:t> – </a:t>
            </a:r>
            <a:r>
              <a:rPr lang="en-US" dirty="0" err="1" smtClean="0">
                <a:solidFill>
                  <a:srgbClr val="10253F"/>
                </a:solidFill>
                <a:latin typeface="Comic Sans MS"/>
                <a:cs typeface="Comic Sans MS"/>
              </a:rPr>
              <a:t>Binnu</a:t>
            </a:r>
            <a:r>
              <a:rPr lang="en-US" dirty="0" smtClean="0">
                <a:solidFill>
                  <a:srgbClr val="10253F"/>
                </a:solidFill>
                <a:latin typeface="Comic Sans MS"/>
                <a:cs typeface="Comic Sans MS"/>
              </a:rPr>
              <a:t> the tractor),  used </a:t>
            </a:r>
            <a:r>
              <a:rPr lang="en-US" dirty="0">
                <a:solidFill>
                  <a:srgbClr val="10253F"/>
                </a:solidFill>
                <a:latin typeface="Comic Sans MS"/>
                <a:cs typeface="Comic Sans MS"/>
              </a:rPr>
              <a:t>a modified form of the Caesar cipher to obscure "sensitive information" in notes left to either his family or </a:t>
            </a:r>
            <a:r>
              <a:rPr lang="en-US" dirty="0" smtClean="0">
                <a:solidFill>
                  <a:srgbClr val="10253F"/>
                </a:solidFill>
                <a:latin typeface="Comic Sans MS"/>
                <a:cs typeface="Comic Sans MS"/>
              </a:rPr>
              <a:t>underlings. </a:t>
            </a:r>
          </a:p>
        </p:txBody>
      </p:sp>
      <p:sp>
        <p:nvSpPr>
          <p:cNvPr id="14" name="TextBox 13"/>
          <p:cNvSpPr txBox="1"/>
          <p:nvPr/>
        </p:nvSpPr>
        <p:spPr>
          <a:xfrm>
            <a:off x="5854926" y="4275804"/>
            <a:ext cx="2938875" cy="1200329"/>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3</a:t>
            </a:r>
          </a:p>
        </p:txBody>
      </p:sp>
      <p:sp>
        <p:nvSpPr>
          <p:cNvPr id="15" name="TextBox 14"/>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Tree>
    <p:extLst>
      <p:ext uri="{BB962C8B-B14F-4D97-AF65-F5344CB8AC3E}">
        <p14:creationId xmlns:p14="http://schemas.microsoft.com/office/powerpoint/2010/main" val="27900155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1107996" cy="369332"/>
          </a:xfrm>
          <a:prstGeom prst="rect">
            <a:avLst/>
          </a:prstGeom>
          <a:noFill/>
          <a:ln>
            <a:noFill/>
          </a:ln>
        </p:spPr>
        <p:txBody>
          <a:bodyPr wrap="none" rtlCol="0">
            <a:spAutoFit/>
          </a:bodyPr>
          <a:lstStyle/>
          <a:p>
            <a:pPr marL="342900" indent="-342900">
              <a:buAutoNum type="arabicPlain" startAt="17"/>
            </a:pPr>
            <a:r>
              <a:rPr lang="en-US" dirty="0" smtClean="0">
                <a:solidFill>
                  <a:srgbClr val="10253F"/>
                </a:solidFill>
                <a:latin typeface="Comic Sans MS"/>
                <a:cs typeface="Comic Sans MS"/>
              </a:rPr>
              <a:t>15   6   </a:t>
            </a: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60005" y="3894804"/>
            <a:ext cx="2938875" cy="1200329"/>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15</a:t>
            </a:r>
          </a:p>
        </p:txBody>
      </p:sp>
      <p:sp>
        <p:nvSpPr>
          <p:cNvPr id="7" name="TextBox 6"/>
          <p:cNvSpPr txBox="1"/>
          <p:nvPr/>
        </p:nvSpPr>
        <p:spPr>
          <a:xfrm>
            <a:off x="1481899" y="6033263"/>
            <a:ext cx="2206929"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(15+17) mod 26 = 6</a:t>
            </a:r>
            <a:endParaRPr lang="en-US" dirty="0">
              <a:solidFill>
                <a:srgbClr val="10253F"/>
              </a:solidFill>
              <a:latin typeface="Comic Sans MS"/>
              <a:cs typeface="Comic Sans MS"/>
            </a:endParaRPr>
          </a:p>
        </p:txBody>
      </p:sp>
      <p:cxnSp>
        <p:nvCxnSpPr>
          <p:cNvPr id="8" name="Straight Arrow Connector 7"/>
          <p:cNvCxnSpPr/>
          <p:nvPr/>
        </p:nvCxnSpPr>
        <p:spPr>
          <a:xfrm>
            <a:off x="1504685" y="5568872"/>
            <a:ext cx="663279" cy="38819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69166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1454244" cy="369332"/>
          </a:xfrm>
          <a:prstGeom prst="rect">
            <a:avLst/>
          </a:prstGeom>
          <a:noFill/>
          <a:ln>
            <a:noFill/>
          </a:ln>
        </p:spPr>
        <p:txBody>
          <a:bodyPr wrap="none" rtlCol="0">
            <a:spAutoFit/>
          </a:bodyPr>
          <a:lstStyle/>
          <a:p>
            <a:pPr marL="342900" indent="-342900">
              <a:buAutoNum type="arabicPlain" startAt="17"/>
            </a:pPr>
            <a:r>
              <a:rPr lang="en-US" dirty="0" smtClean="0">
                <a:solidFill>
                  <a:srgbClr val="10253F"/>
                </a:solidFill>
                <a:latin typeface="Comic Sans MS"/>
                <a:cs typeface="Comic Sans MS"/>
              </a:rPr>
              <a:t>15   6   0</a:t>
            </a: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60005" y="3894804"/>
            <a:ext cx="2938875" cy="1200329"/>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15</a:t>
            </a:r>
          </a:p>
        </p:txBody>
      </p:sp>
      <p:sp>
        <p:nvSpPr>
          <p:cNvPr id="7" name="TextBox 6"/>
          <p:cNvSpPr txBox="1"/>
          <p:nvPr/>
        </p:nvSpPr>
        <p:spPr>
          <a:xfrm>
            <a:off x="1830583" y="6033263"/>
            <a:ext cx="2169960"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(15+11) mod 26 = 0</a:t>
            </a:r>
            <a:endParaRPr lang="en-US" dirty="0">
              <a:solidFill>
                <a:srgbClr val="10253F"/>
              </a:solidFill>
              <a:latin typeface="Comic Sans MS"/>
              <a:cs typeface="Comic Sans MS"/>
            </a:endParaRPr>
          </a:p>
        </p:txBody>
      </p:sp>
      <p:cxnSp>
        <p:nvCxnSpPr>
          <p:cNvPr id="8" name="Straight Arrow Connector 7"/>
          <p:cNvCxnSpPr/>
          <p:nvPr/>
        </p:nvCxnSpPr>
        <p:spPr>
          <a:xfrm>
            <a:off x="1834885" y="5568872"/>
            <a:ext cx="663279" cy="38819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158138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93127" cy="369332"/>
          </a:xfrm>
          <a:prstGeom prst="rect">
            <a:avLst/>
          </a:prstGeom>
          <a:noFill/>
          <a:ln>
            <a:noFill/>
          </a:ln>
        </p:spPr>
        <p:txBody>
          <a:bodyPr wrap="none" rtlCol="0">
            <a:spAutoFit/>
          </a:bodyPr>
          <a:lstStyle/>
          <a:p>
            <a:pPr marL="342900" indent="-342900">
              <a:buAutoNum type="arabicPlain" startAt="17"/>
            </a:pPr>
            <a:r>
              <a:rPr lang="en-US" dirty="0" smtClean="0">
                <a:solidFill>
                  <a:srgbClr val="10253F"/>
                </a:solidFill>
                <a:latin typeface="Comic Sans MS"/>
                <a:cs typeface="Comic Sans MS"/>
              </a:rPr>
              <a:t>15   6   0   19  3   2   19   </a:t>
            </a: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60005" y="3894804"/>
            <a:ext cx="2938875" cy="1200329"/>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15</a:t>
            </a:r>
          </a:p>
        </p:txBody>
      </p:sp>
    </p:spTree>
    <p:extLst>
      <p:ext uri="{BB962C8B-B14F-4D97-AF65-F5344CB8AC3E}">
        <p14:creationId xmlns:p14="http://schemas.microsoft.com/office/powerpoint/2010/main" val="2716727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24917" y="1316967"/>
            <a:ext cx="4642897" cy="1036482"/>
          </a:xfrm>
        </p:spPr>
        <p:txBody>
          <a:bodyPr>
            <a:normAutofit/>
          </a:bodyPr>
          <a:lstStyle/>
          <a:p>
            <a:pPr marL="0" indent="0">
              <a:buNone/>
            </a:pPr>
            <a:r>
              <a:rPr lang="en-US" altLang="ko-KR" sz="2900" dirty="0" smtClean="0">
                <a:latin typeface="Comic Sans MS"/>
                <a:cs typeface="Comic Sans MS"/>
              </a:rPr>
              <a:t>“</a:t>
            </a:r>
            <a:r>
              <a:rPr lang="en-US" altLang="ko-KR" sz="2900" dirty="0" err="1" smtClean="0">
                <a:latin typeface="Comic Sans MS"/>
                <a:cs typeface="Comic Sans MS"/>
              </a:rPr>
              <a:t>K</a:t>
            </a:r>
            <a:r>
              <a:rPr lang="en-US" altLang="ko-KR" sz="2900" i="0" dirty="0" err="1" smtClean="0">
                <a:latin typeface="Comic Sans MS"/>
                <a:cs typeface="Comic Sans MS"/>
              </a:rPr>
              <a:t>ryptós</a:t>
            </a:r>
            <a:r>
              <a:rPr lang="en-US" altLang="ko-KR" sz="2900" dirty="0" smtClean="0">
                <a:latin typeface="Comic Sans MS"/>
                <a:cs typeface="Comic Sans MS"/>
              </a:rPr>
              <a:t>”</a:t>
            </a:r>
            <a:r>
              <a:rPr lang="en-US" altLang="ko-KR" sz="2900" i="0" dirty="0" smtClean="0">
                <a:latin typeface="Comic Sans MS"/>
                <a:cs typeface="Comic Sans MS"/>
              </a:rPr>
              <a:t>   +   “</a:t>
            </a:r>
            <a:r>
              <a:rPr lang="en-US" altLang="ko-KR" sz="2900" i="0" dirty="0" err="1" smtClean="0">
                <a:latin typeface="Comic Sans MS"/>
                <a:cs typeface="Comic Sans MS"/>
              </a:rPr>
              <a:t>gráphein</a:t>
            </a:r>
            <a:r>
              <a:rPr lang="en-US" altLang="ko-KR" sz="2900" i="0" dirty="0" smtClean="0">
                <a:latin typeface="Comic Sans MS"/>
                <a:cs typeface="Comic Sans MS"/>
              </a:rPr>
              <a:t>”</a:t>
            </a:r>
            <a:endParaRPr lang="en-US" sz="2900" dirty="0">
              <a:latin typeface="Comic Sans MS"/>
              <a:cs typeface="Comic Sans MS"/>
            </a:endParaRPr>
          </a:p>
        </p:txBody>
      </p:sp>
      <p:cxnSp>
        <p:nvCxnSpPr>
          <p:cNvPr id="7" name="Straight Arrow Connector 6"/>
          <p:cNvCxnSpPr/>
          <p:nvPr/>
        </p:nvCxnSpPr>
        <p:spPr>
          <a:xfrm flipH="1">
            <a:off x="2975882" y="1905173"/>
            <a:ext cx="460702" cy="884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5481605" y="1905173"/>
            <a:ext cx="482622" cy="884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2502465" y="2799763"/>
            <a:ext cx="1122723" cy="461665"/>
          </a:xfrm>
          <a:prstGeom prst="rect">
            <a:avLst/>
          </a:prstGeom>
          <a:noFill/>
        </p:spPr>
        <p:txBody>
          <a:bodyPr wrap="none" rtlCol="0">
            <a:spAutoFit/>
          </a:bodyPr>
          <a:lstStyle/>
          <a:p>
            <a:r>
              <a:rPr lang="en-US" sz="2400" dirty="0" smtClean="0">
                <a:latin typeface="Comic Sans MS"/>
                <a:cs typeface="Comic Sans MS"/>
              </a:rPr>
              <a:t>secret</a:t>
            </a:r>
            <a:endParaRPr lang="en-US" sz="2400" dirty="0">
              <a:latin typeface="Comic Sans MS"/>
              <a:cs typeface="Comic Sans MS"/>
            </a:endParaRPr>
          </a:p>
        </p:txBody>
      </p:sp>
      <p:sp>
        <p:nvSpPr>
          <p:cNvPr id="11" name="TextBox 10"/>
          <p:cNvSpPr txBox="1"/>
          <p:nvPr/>
        </p:nvSpPr>
        <p:spPr>
          <a:xfrm>
            <a:off x="5610842" y="2799763"/>
            <a:ext cx="1185090" cy="461665"/>
          </a:xfrm>
          <a:prstGeom prst="rect">
            <a:avLst/>
          </a:prstGeom>
          <a:noFill/>
        </p:spPr>
        <p:txBody>
          <a:bodyPr wrap="none" rtlCol="0">
            <a:spAutoFit/>
          </a:bodyPr>
          <a:lstStyle/>
          <a:p>
            <a:r>
              <a:rPr lang="en-US" sz="2400" dirty="0" smtClean="0">
                <a:latin typeface="Comic Sans MS"/>
                <a:cs typeface="Comic Sans MS"/>
              </a:rPr>
              <a:t>writing</a:t>
            </a:r>
            <a:endParaRPr lang="en-US" sz="2400" dirty="0">
              <a:latin typeface="Comic Sans MS"/>
              <a:cs typeface="Comic Sans MS"/>
            </a:endParaRPr>
          </a:p>
        </p:txBody>
      </p:sp>
      <p:sp>
        <p:nvSpPr>
          <p:cNvPr id="12" name="TextBox 11"/>
          <p:cNvSpPr txBox="1"/>
          <p:nvPr/>
        </p:nvSpPr>
        <p:spPr>
          <a:xfrm>
            <a:off x="2306700" y="3506736"/>
            <a:ext cx="6748400" cy="1107996"/>
          </a:xfrm>
          <a:prstGeom prst="rect">
            <a:avLst/>
          </a:prstGeom>
          <a:noFill/>
        </p:spPr>
        <p:txBody>
          <a:bodyPr wrap="square" rtlCol="0">
            <a:spAutoFit/>
          </a:bodyPr>
          <a:lstStyle/>
          <a:p>
            <a:pPr algn="just"/>
            <a:r>
              <a:rPr lang="en-US" sz="2200" dirty="0">
                <a:latin typeface="Comic Sans MS"/>
                <a:cs typeface="Comic Sans MS"/>
              </a:rPr>
              <a:t>s</a:t>
            </a:r>
            <a:r>
              <a:rPr lang="en-US" sz="2200" dirty="0" smtClean="0">
                <a:latin typeface="Comic Sans MS"/>
                <a:cs typeface="Comic Sans MS"/>
              </a:rPr>
              <a:t>tudy of techniques for secure communication in the presence of third parties (mostly called adversary)  </a:t>
            </a:r>
          </a:p>
        </p:txBody>
      </p:sp>
      <p:sp>
        <p:nvSpPr>
          <p:cNvPr id="13" name="TextBox 12"/>
          <p:cNvSpPr txBox="1"/>
          <p:nvPr/>
        </p:nvSpPr>
        <p:spPr>
          <a:xfrm>
            <a:off x="2306700" y="4900640"/>
            <a:ext cx="6748400" cy="1107996"/>
          </a:xfrm>
          <a:prstGeom prst="rect">
            <a:avLst/>
          </a:prstGeom>
          <a:noFill/>
        </p:spPr>
        <p:txBody>
          <a:bodyPr wrap="square" rtlCol="0">
            <a:spAutoFit/>
          </a:bodyPr>
          <a:lstStyle/>
          <a:p>
            <a:pPr algn="just"/>
            <a:r>
              <a:rPr lang="en-US" sz="2200" dirty="0">
                <a:latin typeface="Comic Sans MS"/>
                <a:cs typeface="Comic Sans MS"/>
              </a:rPr>
              <a:t>s</a:t>
            </a:r>
            <a:r>
              <a:rPr lang="en-US" sz="2200" dirty="0" smtClean="0">
                <a:latin typeface="Comic Sans MS"/>
                <a:cs typeface="Comic Sans MS"/>
              </a:rPr>
              <a:t>tudy of methods for recovering the original text that has been encrypted without having access to the secret key</a:t>
            </a:r>
          </a:p>
        </p:txBody>
      </p:sp>
      <p:sp>
        <p:nvSpPr>
          <p:cNvPr id="14" name="TextBox 13"/>
          <p:cNvSpPr txBox="1"/>
          <p:nvPr/>
        </p:nvSpPr>
        <p:spPr>
          <a:xfrm>
            <a:off x="175242" y="3466164"/>
            <a:ext cx="2120893" cy="461665"/>
          </a:xfrm>
          <a:prstGeom prst="rect">
            <a:avLst/>
          </a:prstGeom>
          <a:noFill/>
        </p:spPr>
        <p:txBody>
          <a:bodyPr wrap="none" rtlCol="0">
            <a:spAutoFit/>
          </a:bodyPr>
          <a:lstStyle/>
          <a:p>
            <a:r>
              <a:rPr lang="en-US" sz="2400" dirty="0" smtClean="0">
                <a:latin typeface="Comic Sans MS"/>
                <a:cs typeface="Comic Sans MS"/>
              </a:rPr>
              <a:t>Cryptography  </a:t>
            </a:r>
            <a:endParaRPr lang="en-US" sz="2400" dirty="0">
              <a:latin typeface="Comic Sans MS"/>
              <a:cs typeface="Comic Sans MS"/>
            </a:endParaRPr>
          </a:p>
        </p:txBody>
      </p:sp>
      <p:sp>
        <p:nvSpPr>
          <p:cNvPr id="15" name="TextBox 14"/>
          <p:cNvSpPr txBox="1"/>
          <p:nvPr/>
        </p:nvSpPr>
        <p:spPr>
          <a:xfrm>
            <a:off x="277659" y="4862540"/>
            <a:ext cx="1858201" cy="461665"/>
          </a:xfrm>
          <a:prstGeom prst="rect">
            <a:avLst/>
          </a:prstGeom>
          <a:noFill/>
        </p:spPr>
        <p:txBody>
          <a:bodyPr wrap="none" rtlCol="0">
            <a:spAutoFit/>
          </a:bodyPr>
          <a:lstStyle/>
          <a:p>
            <a:r>
              <a:rPr lang="en-US" sz="2400" dirty="0" err="1" smtClean="0">
                <a:latin typeface="Comic Sans MS"/>
                <a:cs typeface="Comic Sans MS"/>
              </a:rPr>
              <a:t>Cryptanalys</a:t>
            </a:r>
            <a:endParaRPr lang="en-US" sz="2400" dirty="0">
              <a:latin typeface="Comic Sans MS"/>
              <a:cs typeface="Comic Sans MS"/>
            </a:endParaRPr>
          </a:p>
        </p:txBody>
      </p:sp>
      <p:sp>
        <p:nvSpPr>
          <p:cNvPr id="20" name="TextBox 19"/>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186859763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3711514" y="6249131"/>
            <a:ext cx="1342322" cy="369332"/>
          </a:xfrm>
          <a:prstGeom prst="rect">
            <a:avLst/>
          </a:prstGeom>
          <a:noFill/>
          <a:ln>
            <a:noFill/>
          </a:ln>
        </p:spPr>
        <p:txBody>
          <a:bodyPr wrap="none" rtlCol="0">
            <a:spAutoFit/>
          </a:bodyPr>
          <a:lstStyle/>
          <a:p>
            <a:pPr algn="ctr"/>
            <a:r>
              <a:rPr lang="en-US" dirty="0" err="1" smtClean="0">
                <a:solidFill>
                  <a:srgbClr val="10253F"/>
                </a:solidFill>
                <a:latin typeface="Comic Sans MS"/>
                <a:cs typeface="Comic Sans MS"/>
              </a:rPr>
              <a:t>ciphertext</a:t>
            </a:r>
            <a:endParaRPr lang="en-US" dirty="0">
              <a:solidFill>
                <a:srgbClr val="10253F"/>
              </a:solidFill>
              <a:latin typeface="Comic Sans MS"/>
              <a:cs typeface="Comic Sans MS"/>
            </a:endParaRPr>
          </a:p>
        </p:txBody>
      </p:sp>
      <p:cxnSp>
        <p:nvCxnSpPr>
          <p:cNvPr id="11" name="Straight Arrow Connector 10"/>
          <p:cNvCxnSpPr/>
          <p:nvPr/>
        </p:nvCxnSpPr>
        <p:spPr>
          <a:xfrm>
            <a:off x="2946400" y="5860940"/>
            <a:ext cx="663279" cy="38819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93127" cy="646331"/>
          </a:xfrm>
          <a:prstGeom prst="rect">
            <a:avLst/>
          </a:prstGeom>
          <a:noFill/>
          <a:ln>
            <a:noFill/>
          </a:ln>
        </p:spPr>
        <p:txBody>
          <a:bodyPr wrap="none" rtlCol="0">
            <a:spAutoFit/>
          </a:bodyPr>
          <a:lstStyle/>
          <a:p>
            <a:pPr marL="342900" indent="-342900">
              <a:buAutoNum type="arabicPlain" startAt="17"/>
            </a:pPr>
            <a:r>
              <a:rPr lang="en-US" dirty="0" smtClean="0">
                <a:solidFill>
                  <a:srgbClr val="10253F"/>
                </a:solidFill>
                <a:latin typeface="Comic Sans MS"/>
                <a:cs typeface="Comic Sans MS"/>
              </a:rPr>
              <a:t>15   6   0   19  3   2   19   </a:t>
            </a:r>
          </a:p>
          <a:p>
            <a:r>
              <a:rPr lang="en-US" dirty="0" smtClean="0">
                <a:solidFill>
                  <a:srgbClr val="10253F"/>
                </a:solidFill>
                <a:latin typeface="Comic Sans MS"/>
                <a:cs typeface="Comic Sans MS"/>
              </a:rPr>
              <a:t>R    P   G   A   T   D   C   T</a:t>
            </a: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60005" y="3894804"/>
            <a:ext cx="2938875" cy="1200329"/>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15</a:t>
            </a:r>
          </a:p>
        </p:txBody>
      </p:sp>
    </p:spTree>
    <p:extLst>
      <p:ext uri="{BB962C8B-B14F-4D97-AF65-F5344CB8AC3E}">
        <p14:creationId xmlns:p14="http://schemas.microsoft.com/office/powerpoint/2010/main" val="15618435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93127" cy="646331"/>
          </a:xfrm>
          <a:prstGeom prst="rect">
            <a:avLst/>
          </a:prstGeom>
          <a:noFill/>
          <a:ln>
            <a:noFill/>
          </a:ln>
        </p:spPr>
        <p:txBody>
          <a:bodyPr wrap="none" rtlCol="0">
            <a:spAutoFit/>
          </a:bodyPr>
          <a:lstStyle/>
          <a:p>
            <a:pPr marL="342900" indent="-342900">
              <a:buAutoNum type="arabicPlain" startAt="17"/>
            </a:pPr>
            <a:r>
              <a:rPr lang="en-US" dirty="0" smtClean="0">
                <a:solidFill>
                  <a:srgbClr val="10253F"/>
                </a:solidFill>
                <a:latin typeface="Comic Sans MS"/>
                <a:cs typeface="Comic Sans MS"/>
              </a:rPr>
              <a:t>15   6   0   19  3   2   19   </a:t>
            </a:r>
          </a:p>
          <a:p>
            <a:r>
              <a:rPr lang="en-US" dirty="0" smtClean="0">
                <a:solidFill>
                  <a:srgbClr val="10253F"/>
                </a:solidFill>
                <a:latin typeface="Comic Sans MS"/>
                <a:cs typeface="Comic Sans MS"/>
              </a:rPr>
              <a:t>R    P   G   A   T   D   C   T</a:t>
            </a: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60005" y="3894804"/>
            <a:ext cx="2938875" cy="1200329"/>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15</a:t>
            </a:r>
          </a:p>
        </p:txBody>
      </p:sp>
      <p:sp>
        <p:nvSpPr>
          <p:cNvPr id="9" name="TextBox 8"/>
          <p:cNvSpPr txBox="1"/>
          <p:nvPr/>
        </p:nvSpPr>
        <p:spPr>
          <a:xfrm>
            <a:off x="5578105" y="3894804"/>
            <a:ext cx="2981593" cy="369332"/>
          </a:xfrm>
          <a:prstGeom prst="rect">
            <a:avLst/>
          </a:prstGeom>
          <a:noFill/>
          <a:ln>
            <a:noFill/>
          </a:ln>
        </p:spPr>
        <p:txBody>
          <a:bodyPr wrap="none" rtlCol="0">
            <a:spAutoFit/>
          </a:bodyPr>
          <a:lstStyle/>
          <a:p>
            <a:r>
              <a:rPr lang="en-US" dirty="0">
                <a:solidFill>
                  <a:srgbClr val="10253F"/>
                </a:solidFill>
                <a:latin typeface="Comic Sans MS"/>
                <a:cs typeface="Comic Sans MS"/>
              </a:rPr>
              <a:t>R    P   </a:t>
            </a:r>
            <a:r>
              <a:rPr lang="en-US" dirty="0" smtClean="0">
                <a:solidFill>
                  <a:srgbClr val="10253F"/>
                </a:solidFill>
                <a:latin typeface="Comic Sans MS"/>
                <a:cs typeface="Comic Sans MS"/>
              </a:rPr>
              <a:t> G   </a:t>
            </a:r>
            <a:r>
              <a:rPr lang="en-US" dirty="0">
                <a:solidFill>
                  <a:srgbClr val="10253F"/>
                </a:solidFill>
                <a:latin typeface="Comic Sans MS"/>
                <a:cs typeface="Comic Sans MS"/>
              </a:rPr>
              <a:t>A   T   D   C   </a:t>
            </a:r>
            <a:r>
              <a:rPr lang="en-US" dirty="0" smtClean="0">
                <a:solidFill>
                  <a:srgbClr val="10253F"/>
                </a:solidFill>
                <a:latin typeface="Comic Sans MS"/>
                <a:cs typeface="Comic Sans MS"/>
              </a:rPr>
              <a:t>T</a:t>
            </a:r>
          </a:p>
        </p:txBody>
      </p:sp>
    </p:spTree>
    <p:extLst>
      <p:ext uri="{BB962C8B-B14F-4D97-AF65-F5344CB8AC3E}">
        <p14:creationId xmlns:p14="http://schemas.microsoft.com/office/powerpoint/2010/main" val="39579750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93127" cy="646331"/>
          </a:xfrm>
          <a:prstGeom prst="rect">
            <a:avLst/>
          </a:prstGeom>
          <a:noFill/>
          <a:ln>
            <a:noFill/>
          </a:ln>
        </p:spPr>
        <p:txBody>
          <a:bodyPr wrap="none" rtlCol="0">
            <a:spAutoFit/>
          </a:bodyPr>
          <a:lstStyle/>
          <a:p>
            <a:pPr marL="342900" indent="-342900">
              <a:buAutoNum type="arabicPlain" startAt="17"/>
            </a:pPr>
            <a:r>
              <a:rPr lang="en-US" dirty="0" smtClean="0">
                <a:solidFill>
                  <a:srgbClr val="10253F"/>
                </a:solidFill>
                <a:latin typeface="Comic Sans MS"/>
                <a:cs typeface="Comic Sans MS"/>
              </a:rPr>
              <a:t>15   6   0   19  3   2   19   </a:t>
            </a:r>
          </a:p>
          <a:p>
            <a:r>
              <a:rPr lang="en-US" dirty="0" smtClean="0">
                <a:solidFill>
                  <a:srgbClr val="10253F"/>
                </a:solidFill>
                <a:latin typeface="Comic Sans MS"/>
                <a:cs typeface="Comic Sans MS"/>
              </a:rPr>
              <a:t>R    P   G   A   T   D   C   T</a:t>
            </a: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60005" y="3894804"/>
            <a:ext cx="2938875" cy="1200329"/>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15</a:t>
            </a:r>
          </a:p>
        </p:txBody>
      </p:sp>
      <p:sp>
        <p:nvSpPr>
          <p:cNvPr id="9" name="TextBox 8"/>
          <p:cNvSpPr txBox="1"/>
          <p:nvPr/>
        </p:nvSpPr>
        <p:spPr>
          <a:xfrm>
            <a:off x="5578105" y="3894804"/>
            <a:ext cx="2993127" cy="1477328"/>
          </a:xfrm>
          <a:prstGeom prst="rect">
            <a:avLst/>
          </a:prstGeom>
          <a:noFill/>
          <a:ln>
            <a:noFill/>
          </a:ln>
        </p:spPr>
        <p:txBody>
          <a:bodyPr wrap="none" rtlCol="0">
            <a:spAutoFit/>
          </a:bodyPr>
          <a:lstStyle/>
          <a:p>
            <a:r>
              <a:rPr lang="en-US" dirty="0">
                <a:solidFill>
                  <a:srgbClr val="10253F"/>
                </a:solidFill>
                <a:latin typeface="Comic Sans MS"/>
                <a:cs typeface="Comic Sans MS"/>
              </a:rPr>
              <a:t>R    P   </a:t>
            </a:r>
            <a:r>
              <a:rPr lang="en-US" dirty="0" smtClean="0">
                <a:solidFill>
                  <a:srgbClr val="10253F"/>
                </a:solidFill>
                <a:latin typeface="Comic Sans MS"/>
                <a:cs typeface="Comic Sans MS"/>
              </a:rPr>
              <a:t> G   </a:t>
            </a:r>
            <a:r>
              <a:rPr lang="en-US" dirty="0">
                <a:solidFill>
                  <a:srgbClr val="10253F"/>
                </a:solidFill>
                <a:latin typeface="Comic Sans MS"/>
                <a:cs typeface="Comic Sans MS"/>
              </a:rPr>
              <a:t>A   T   D   C   </a:t>
            </a:r>
            <a:r>
              <a:rPr lang="en-US" dirty="0" smtClean="0">
                <a:solidFill>
                  <a:srgbClr val="10253F"/>
                </a:solidFill>
                <a:latin typeface="Comic Sans MS"/>
                <a:cs typeface="Comic Sans MS"/>
              </a:rPr>
              <a:t>T</a:t>
            </a:r>
          </a:p>
          <a:p>
            <a:pPr marL="342900" indent="-342900">
              <a:buAutoNum type="arabicPlain" startAt="17"/>
            </a:pPr>
            <a:r>
              <a:rPr lang="en-US" dirty="0" smtClean="0">
                <a:solidFill>
                  <a:srgbClr val="10253F"/>
                </a:solidFill>
                <a:latin typeface="Comic Sans MS"/>
                <a:cs typeface="Comic Sans MS"/>
              </a:rPr>
              <a:t>15   6   0   19  3   2   19</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a:t>
            </a:r>
            <a:endParaRPr lang="en-US" dirty="0">
              <a:solidFill>
                <a:srgbClr val="10253F"/>
              </a:solidFill>
              <a:latin typeface="Comic Sans MS"/>
              <a:cs typeface="Comic Sans MS"/>
            </a:endParaRPr>
          </a:p>
          <a:p>
            <a:pPr algn="just"/>
            <a:r>
              <a:rPr lang="en-US" dirty="0">
                <a:solidFill>
                  <a:srgbClr val="10253F"/>
                </a:solidFill>
                <a:latin typeface="Comic Sans MS"/>
                <a:cs typeface="Comic Sans MS"/>
              </a:rPr>
              <a:t>                 15</a:t>
            </a:r>
          </a:p>
          <a:p>
            <a:r>
              <a:rPr lang="en-US" dirty="0" smtClean="0">
                <a:solidFill>
                  <a:srgbClr val="10253F"/>
                </a:solidFill>
                <a:latin typeface="Comic Sans MS"/>
                <a:cs typeface="Comic Sans MS"/>
              </a:rPr>
              <a:t>   </a:t>
            </a:r>
          </a:p>
        </p:txBody>
      </p:sp>
      <p:cxnSp>
        <p:nvCxnSpPr>
          <p:cNvPr id="12" name="Straight Arrow Connector 11"/>
          <p:cNvCxnSpPr/>
          <p:nvPr/>
        </p:nvCxnSpPr>
        <p:spPr>
          <a:xfrm flipH="1">
            <a:off x="5663016" y="5095133"/>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5555656" y="5199540"/>
            <a:ext cx="1125128" cy="369332"/>
          </a:xfrm>
          <a:prstGeom prst="rect">
            <a:avLst/>
          </a:prstGeom>
          <a:noFill/>
          <a:ln>
            <a:noFill/>
          </a:ln>
        </p:spPr>
        <p:txBody>
          <a:bodyPr wrap="none" rtlCol="0">
            <a:spAutoFit/>
          </a:bodyPr>
          <a:lstStyle/>
          <a:p>
            <a:r>
              <a:rPr lang="en-US" dirty="0">
                <a:solidFill>
                  <a:srgbClr val="10253F"/>
                </a:solidFill>
                <a:latin typeface="Comic Sans MS"/>
                <a:cs typeface="Comic Sans MS"/>
              </a:rPr>
              <a:t>2   0   </a:t>
            </a:r>
            <a:r>
              <a:rPr lang="en-US" dirty="0" smtClean="0">
                <a:solidFill>
                  <a:srgbClr val="10253F"/>
                </a:solidFill>
                <a:latin typeface="Comic Sans MS"/>
                <a:cs typeface="Comic Sans MS"/>
              </a:rPr>
              <a:t>17</a:t>
            </a:r>
          </a:p>
        </p:txBody>
      </p:sp>
      <p:sp>
        <p:nvSpPr>
          <p:cNvPr id="10" name="TextBox 9"/>
          <p:cNvSpPr txBox="1"/>
          <p:nvPr/>
        </p:nvSpPr>
        <p:spPr>
          <a:xfrm>
            <a:off x="4635946" y="6033263"/>
            <a:ext cx="2198038"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(6-15) mod 26 = 17</a:t>
            </a:r>
            <a:endParaRPr lang="en-US" dirty="0">
              <a:solidFill>
                <a:srgbClr val="10253F"/>
              </a:solidFill>
              <a:latin typeface="Comic Sans MS"/>
              <a:cs typeface="Comic Sans MS"/>
            </a:endParaRPr>
          </a:p>
        </p:txBody>
      </p:sp>
      <p:cxnSp>
        <p:nvCxnSpPr>
          <p:cNvPr id="11" name="Straight Arrow Connector 10"/>
          <p:cNvCxnSpPr/>
          <p:nvPr/>
        </p:nvCxnSpPr>
        <p:spPr>
          <a:xfrm flipH="1">
            <a:off x="5546164" y="5568872"/>
            <a:ext cx="794570" cy="38819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121639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93127" cy="646331"/>
          </a:xfrm>
          <a:prstGeom prst="rect">
            <a:avLst/>
          </a:prstGeom>
          <a:noFill/>
          <a:ln>
            <a:noFill/>
          </a:ln>
        </p:spPr>
        <p:txBody>
          <a:bodyPr wrap="none" rtlCol="0">
            <a:spAutoFit/>
          </a:bodyPr>
          <a:lstStyle/>
          <a:p>
            <a:pPr marL="342900" indent="-342900">
              <a:buAutoNum type="arabicPlain" startAt="17"/>
            </a:pPr>
            <a:r>
              <a:rPr lang="en-US" dirty="0" smtClean="0">
                <a:solidFill>
                  <a:srgbClr val="10253F"/>
                </a:solidFill>
                <a:latin typeface="Comic Sans MS"/>
                <a:cs typeface="Comic Sans MS"/>
              </a:rPr>
              <a:t>15   6   0   19  3   2   19   </a:t>
            </a:r>
          </a:p>
          <a:p>
            <a:r>
              <a:rPr lang="en-US" dirty="0" smtClean="0">
                <a:solidFill>
                  <a:srgbClr val="10253F"/>
                </a:solidFill>
                <a:latin typeface="Comic Sans MS"/>
                <a:cs typeface="Comic Sans MS"/>
              </a:rPr>
              <a:t>R    P   G   A   T   D   C   T</a:t>
            </a: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60005" y="3894804"/>
            <a:ext cx="2938875" cy="1200329"/>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15</a:t>
            </a:r>
          </a:p>
        </p:txBody>
      </p:sp>
      <p:sp>
        <p:nvSpPr>
          <p:cNvPr id="9" name="TextBox 8"/>
          <p:cNvSpPr txBox="1"/>
          <p:nvPr/>
        </p:nvSpPr>
        <p:spPr>
          <a:xfrm>
            <a:off x="5578105" y="3894804"/>
            <a:ext cx="2993127" cy="1477328"/>
          </a:xfrm>
          <a:prstGeom prst="rect">
            <a:avLst/>
          </a:prstGeom>
          <a:noFill/>
          <a:ln>
            <a:noFill/>
          </a:ln>
        </p:spPr>
        <p:txBody>
          <a:bodyPr wrap="none" rtlCol="0">
            <a:spAutoFit/>
          </a:bodyPr>
          <a:lstStyle/>
          <a:p>
            <a:r>
              <a:rPr lang="en-US" dirty="0">
                <a:solidFill>
                  <a:srgbClr val="10253F"/>
                </a:solidFill>
                <a:latin typeface="Comic Sans MS"/>
                <a:cs typeface="Comic Sans MS"/>
              </a:rPr>
              <a:t>R    P   </a:t>
            </a:r>
            <a:r>
              <a:rPr lang="en-US" dirty="0" smtClean="0">
                <a:solidFill>
                  <a:srgbClr val="10253F"/>
                </a:solidFill>
                <a:latin typeface="Comic Sans MS"/>
                <a:cs typeface="Comic Sans MS"/>
              </a:rPr>
              <a:t> G   </a:t>
            </a:r>
            <a:r>
              <a:rPr lang="en-US" dirty="0">
                <a:solidFill>
                  <a:srgbClr val="10253F"/>
                </a:solidFill>
                <a:latin typeface="Comic Sans MS"/>
                <a:cs typeface="Comic Sans MS"/>
              </a:rPr>
              <a:t>A   T   D   C   </a:t>
            </a:r>
            <a:r>
              <a:rPr lang="en-US" dirty="0" smtClean="0">
                <a:solidFill>
                  <a:srgbClr val="10253F"/>
                </a:solidFill>
                <a:latin typeface="Comic Sans MS"/>
                <a:cs typeface="Comic Sans MS"/>
              </a:rPr>
              <a:t>T</a:t>
            </a:r>
          </a:p>
          <a:p>
            <a:pPr marL="342900" indent="-342900">
              <a:buAutoNum type="arabicPlain" startAt="17"/>
            </a:pPr>
            <a:r>
              <a:rPr lang="en-US" dirty="0" smtClean="0">
                <a:solidFill>
                  <a:srgbClr val="10253F"/>
                </a:solidFill>
                <a:latin typeface="Comic Sans MS"/>
                <a:cs typeface="Comic Sans MS"/>
              </a:rPr>
              <a:t>15   6   0   19  3   2   19</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a:t>
            </a:r>
            <a:endParaRPr lang="en-US" dirty="0">
              <a:solidFill>
                <a:srgbClr val="10253F"/>
              </a:solidFill>
              <a:latin typeface="Comic Sans MS"/>
              <a:cs typeface="Comic Sans MS"/>
            </a:endParaRPr>
          </a:p>
          <a:p>
            <a:pPr algn="just"/>
            <a:r>
              <a:rPr lang="en-US" dirty="0">
                <a:solidFill>
                  <a:srgbClr val="10253F"/>
                </a:solidFill>
                <a:latin typeface="Comic Sans MS"/>
                <a:cs typeface="Comic Sans MS"/>
              </a:rPr>
              <a:t>                 15</a:t>
            </a:r>
          </a:p>
          <a:p>
            <a:r>
              <a:rPr lang="en-US" dirty="0" smtClean="0">
                <a:solidFill>
                  <a:srgbClr val="10253F"/>
                </a:solidFill>
                <a:latin typeface="Comic Sans MS"/>
                <a:cs typeface="Comic Sans MS"/>
              </a:rPr>
              <a:t>   </a:t>
            </a:r>
          </a:p>
        </p:txBody>
      </p:sp>
      <p:cxnSp>
        <p:nvCxnSpPr>
          <p:cNvPr id="12" name="Straight Arrow Connector 11"/>
          <p:cNvCxnSpPr/>
          <p:nvPr/>
        </p:nvCxnSpPr>
        <p:spPr>
          <a:xfrm flipH="1">
            <a:off x="5663016" y="5095133"/>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5555656" y="5199540"/>
            <a:ext cx="2932113" cy="369332"/>
          </a:xfrm>
          <a:prstGeom prst="rect">
            <a:avLst/>
          </a:prstGeom>
          <a:noFill/>
          <a:ln>
            <a:noFill/>
          </a:ln>
        </p:spPr>
        <p:txBody>
          <a:bodyPr wrap="none" rtlCol="0">
            <a:spAutoFit/>
          </a:bodyPr>
          <a:lstStyle/>
          <a:p>
            <a:r>
              <a:rPr lang="en-US" dirty="0">
                <a:solidFill>
                  <a:srgbClr val="10253F"/>
                </a:solidFill>
                <a:latin typeface="Comic Sans MS"/>
                <a:cs typeface="Comic Sans MS"/>
              </a:rPr>
              <a:t>2   0   17  11   4   14  13  </a:t>
            </a:r>
            <a:r>
              <a:rPr lang="en-US" dirty="0" smtClean="0">
                <a:solidFill>
                  <a:srgbClr val="10253F"/>
                </a:solidFill>
                <a:latin typeface="Comic Sans MS"/>
                <a:cs typeface="Comic Sans MS"/>
              </a:rPr>
              <a:t>4</a:t>
            </a:r>
          </a:p>
        </p:txBody>
      </p:sp>
    </p:spTree>
    <p:extLst>
      <p:ext uri="{BB962C8B-B14F-4D97-AF65-F5344CB8AC3E}">
        <p14:creationId xmlns:p14="http://schemas.microsoft.com/office/powerpoint/2010/main" val="7002072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93127" cy="646331"/>
          </a:xfrm>
          <a:prstGeom prst="rect">
            <a:avLst/>
          </a:prstGeom>
          <a:noFill/>
          <a:ln>
            <a:noFill/>
          </a:ln>
        </p:spPr>
        <p:txBody>
          <a:bodyPr wrap="none" rtlCol="0">
            <a:spAutoFit/>
          </a:bodyPr>
          <a:lstStyle/>
          <a:p>
            <a:pPr marL="342900" indent="-342900">
              <a:buAutoNum type="arabicPlain" startAt="17"/>
            </a:pPr>
            <a:r>
              <a:rPr lang="en-US" dirty="0" smtClean="0">
                <a:solidFill>
                  <a:srgbClr val="10253F"/>
                </a:solidFill>
                <a:latin typeface="Comic Sans MS"/>
                <a:cs typeface="Comic Sans MS"/>
              </a:rPr>
              <a:t>15   6   0   19  3   2   19   </a:t>
            </a:r>
          </a:p>
          <a:p>
            <a:r>
              <a:rPr lang="en-US" dirty="0" smtClean="0">
                <a:solidFill>
                  <a:srgbClr val="10253F"/>
                </a:solidFill>
                <a:latin typeface="Comic Sans MS"/>
                <a:cs typeface="Comic Sans MS"/>
              </a:rPr>
              <a:t>R    P   G   A   T   D   C   T</a:t>
            </a: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60005" y="3894804"/>
            <a:ext cx="2938875" cy="1200329"/>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15</a:t>
            </a:r>
          </a:p>
        </p:txBody>
      </p:sp>
      <p:sp>
        <p:nvSpPr>
          <p:cNvPr id="9" name="TextBox 8"/>
          <p:cNvSpPr txBox="1"/>
          <p:nvPr/>
        </p:nvSpPr>
        <p:spPr>
          <a:xfrm>
            <a:off x="5578105" y="3894804"/>
            <a:ext cx="2993127" cy="1477328"/>
          </a:xfrm>
          <a:prstGeom prst="rect">
            <a:avLst/>
          </a:prstGeom>
          <a:noFill/>
          <a:ln>
            <a:noFill/>
          </a:ln>
        </p:spPr>
        <p:txBody>
          <a:bodyPr wrap="none" rtlCol="0">
            <a:spAutoFit/>
          </a:bodyPr>
          <a:lstStyle/>
          <a:p>
            <a:r>
              <a:rPr lang="en-US" dirty="0">
                <a:solidFill>
                  <a:srgbClr val="10253F"/>
                </a:solidFill>
                <a:latin typeface="Comic Sans MS"/>
                <a:cs typeface="Comic Sans MS"/>
              </a:rPr>
              <a:t>R    P   </a:t>
            </a:r>
            <a:r>
              <a:rPr lang="en-US" dirty="0" smtClean="0">
                <a:solidFill>
                  <a:srgbClr val="10253F"/>
                </a:solidFill>
                <a:latin typeface="Comic Sans MS"/>
                <a:cs typeface="Comic Sans MS"/>
              </a:rPr>
              <a:t> G   </a:t>
            </a:r>
            <a:r>
              <a:rPr lang="en-US" dirty="0">
                <a:solidFill>
                  <a:srgbClr val="10253F"/>
                </a:solidFill>
                <a:latin typeface="Comic Sans MS"/>
                <a:cs typeface="Comic Sans MS"/>
              </a:rPr>
              <a:t>A   T   D   C   </a:t>
            </a:r>
            <a:r>
              <a:rPr lang="en-US" dirty="0" smtClean="0">
                <a:solidFill>
                  <a:srgbClr val="10253F"/>
                </a:solidFill>
                <a:latin typeface="Comic Sans MS"/>
                <a:cs typeface="Comic Sans MS"/>
              </a:rPr>
              <a:t>T</a:t>
            </a:r>
          </a:p>
          <a:p>
            <a:pPr marL="342900" indent="-342900">
              <a:buAutoNum type="arabicPlain" startAt="17"/>
            </a:pPr>
            <a:r>
              <a:rPr lang="en-US" dirty="0" smtClean="0">
                <a:solidFill>
                  <a:srgbClr val="10253F"/>
                </a:solidFill>
                <a:latin typeface="Comic Sans MS"/>
                <a:cs typeface="Comic Sans MS"/>
              </a:rPr>
              <a:t>15   6   0   19  3   2   19</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a:t>
            </a:r>
            <a:endParaRPr lang="en-US" dirty="0">
              <a:solidFill>
                <a:srgbClr val="10253F"/>
              </a:solidFill>
              <a:latin typeface="Comic Sans MS"/>
              <a:cs typeface="Comic Sans MS"/>
            </a:endParaRPr>
          </a:p>
          <a:p>
            <a:pPr algn="just"/>
            <a:r>
              <a:rPr lang="en-US" dirty="0">
                <a:solidFill>
                  <a:srgbClr val="10253F"/>
                </a:solidFill>
                <a:latin typeface="Comic Sans MS"/>
                <a:cs typeface="Comic Sans MS"/>
              </a:rPr>
              <a:t>                 15</a:t>
            </a:r>
          </a:p>
          <a:p>
            <a:r>
              <a:rPr lang="en-US" dirty="0" smtClean="0">
                <a:solidFill>
                  <a:srgbClr val="10253F"/>
                </a:solidFill>
                <a:latin typeface="Comic Sans MS"/>
                <a:cs typeface="Comic Sans MS"/>
              </a:rPr>
              <a:t>   </a:t>
            </a:r>
          </a:p>
        </p:txBody>
      </p:sp>
      <p:cxnSp>
        <p:nvCxnSpPr>
          <p:cNvPr id="12" name="Straight Arrow Connector 11"/>
          <p:cNvCxnSpPr/>
          <p:nvPr/>
        </p:nvCxnSpPr>
        <p:spPr>
          <a:xfrm flipH="1">
            <a:off x="5663016" y="5095133"/>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5555656" y="5199540"/>
            <a:ext cx="2932113" cy="646331"/>
          </a:xfrm>
          <a:prstGeom prst="rect">
            <a:avLst/>
          </a:prstGeom>
          <a:noFill/>
          <a:ln>
            <a:noFill/>
          </a:ln>
        </p:spPr>
        <p:txBody>
          <a:bodyPr wrap="none" rtlCol="0">
            <a:spAutoFit/>
          </a:bodyPr>
          <a:lstStyle/>
          <a:p>
            <a:r>
              <a:rPr lang="en-US" dirty="0">
                <a:solidFill>
                  <a:srgbClr val="10253F"/>
                </a:solidFill>
                <a:latin typeface="Comic Sans MS"/>
                <a:cs typeface="Comic Sans MS"/>
              </a:rPr>
              <a:t>2   0   17  11   4   14  13  </a:t>
            </a:r>
            <a:r>
              <a:rPr lang="en-US" dirty="0" smtClean="0">
                <a:solidFill>
                  <a:srgbClr val="10253F"/>
                </a:solidFill>
                <a:latin typeface="Comic Sans MS"/>
                <a:cs typeface="Comic Sans MS"/>
              </a:rPr>
              <a:t>4</a:t>
            </a:r>
          </a:p>
          <a:p>
            <a:pPr algn="just"/>
            <a:r>
              <a:rPr lang="en-US" dirty="0">
                <a:solidFill>
                  <a:srgbClr val="10253F"/>
                </a:solidFill>
                <a:latin typeface="Comic Sans MS"/>
                <a:cs typeface="Comic Sans MS"/>
              </a:rPr>
              <a:t>C   A   R    L   E   O   N   E</a:t>
            </a:r>
          </a:p>
        </p:txBody>
      </p:sp>
      <p:sp>
        <p:nvSpPr>
          <p:cNvPr id="19" name="TextBox 18"/>
          <p:cNvSpPr txBox="1"/>
          <p:nvPr/>
        </p:nvSpPr>
        <p:spPr>
          <a:xfrm>
            <a:off x="3805066" y="6249131"/>
            <a:ext cx="1155222" cy="369332"/>
          </a:xfrm>
          <a:prstGeom prst="rect">
            <a:avLst/>
          </a:prstGeom>
          <a:noFill/>
          <a:ln>
            <a:noFill/>
          </a:ln>
        </p:spPr>
        <p:txBody>
          <a:bodyPr wrap="none" rtlCol="0">
            <a:spAutoFit/>
          </a:bodyPr>
          <a:lstStyle/>
          <a:p>
            <a:pPr algn="ctr"/>
            <a:r>
              <a:rPr lang="en-US" dirty="0" smtClean="0">
                <a:solidFill>
                  <a:srgbClr val="10253F"/>
                </a:solidFill>
                <a:latin typeface="Comic Sans MS"/>
                <a:cs typeface="Comic Sans MS"/>
              </a:rPr>
              <a:t>plaintext</a:t>
            </a:r>
            <a:endParaRPr lang="en-US" dirty="0">
              <a:solidFill>
                <a:srgbClr val="10253F"/>
              </a:solidFill>
              <a:latin typeface="Comic Sans MS"/>
              <a:cs typeface="Comic Sans MS"/>
            </a:endParaRPr>
          </a:p>
        </p:txBody>
      </p:sp>
      <p:cxnSp>
        <p:nvCxnSpPr>
          <p:cNvPr id="20" name="Straight Arrow Connector 19"/>
          <p:cNvCxnSpPr/>
          <p:nvPr/>
        </p:nvCxnSpPr>
        <p:spPr>
          <a:xfrm flipH="1">
            <a:off x="4521200" y="5860940"/>
            <a:ext cx="927100" cy="38819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367698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93127" cy="646331"/>
          </a:xfrm>
          <a:prstGeom prst="rect">
            <a:avLst/>
          </a:prstGeom>
          <a:noFill/>
          <a:ln>
            <a:noFill/>
          </a:ln>
        </p:spPr>
        <p:txBody>
          <a:bodyPr wrap="none" rtlCol="0">
            <a:spAutoFit/>
          </a:bodyPr>
          <a:lstStyle/>
          <a:p>
            <a:pPr marL="342900" indent="-342900">
              <a:buAutoNum type="arabicPlain" startAt="17"/>
            </a:pPr>
            <a:r>
              <a:rPr lang="en-US" dirty="0" smtClean="0">
                <a:solidFill>
                  <a:srgbClr val="10253F"/>
                </a:solidFill>
                <a:latin typeface="Comic Sans MS"/>
                <a:cs typeface="Comic Sans MS"/>
              </a:rPr>
              <a:t>15   6   0   19  3   2   19   </a:t>
            </a:r>
          </a:p>
          <a:p>
            <a:r>
              <a:rPr lang="en-US" dirty="0" smtClean="0">
                <a:solidFill>
                  <a:srgbClr val="10253F"/>
                </a:solidFill>
                <a:latin typeface="Comic Sans MS"/>
                <a:cs typeface="Comic Sans MS"/>
              </a:rPr>
              <a:t>R    P   G   A   T   D   C   T</a:t>
            </a: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60005" y="3894804"/>
            <a:ext cx="2938875" cy="1200329"/>
          </a:xfrm>
          <a:prstGeom prst="rect">
            <a:avLst/>
          </a:prstGeom>
          <a:noFill/>
          <a:ln>
            <a:noFill/>
          </a:ln>
        </p:spPr>
        <p:txBody>
          <a:bodyPr wrap="none" rtlCol="0">
            <a:spAutoFit/>
          </a:bodyPr>
          <a:lstStyle/>
          <a:p>
            <a:pPr algn="just"/>
            <a:r>
              <a:rPr lang="en-US" dirty="0" smtClean="0">
                <a:solidFill>
                  <a:srgbClr val="10253F"/>
                </a:solidFill>
                <a:latin typeface="Comic Sans MS"/>
                <a:cs typeface="Comic Sans MS"/>
              </a:rPr>
              <a:t>C   A   R    L   E   O   N   E</a:t>
            </a:r>
          </a:p>
          <a:p>
            <a:pPr algn="just"/>
            <a:r>
              <a:rPr lang="en-US" dirty="0">
                <a:solidFill>
                  <a:srgbClr val="10253F"/>
                </a:solidFill>
                <a:latin typeface="Comic Sans MS"/>
                <a:cs typeface="Comic Sans MS"/>
              </a:rPr>
              <a:t>2   0   17  11   4   14  13  4</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15</a:t>
            </a:r>
          </a:p>
        </p:txBody>
      </p:sp>
      <p:sp>
        <p:nvSpPr>
          <p:cNvPr id="9" name="TextBox 8"/>
          <p:cNvSpPr txBox="1"/>
          <p:nvPr/>
        </p:nvSpPr>
        <p:spPr>
          <a:xfrm>
            <a:off x="5578105" y="3894804"/>
            <a:ext cx="2993127" cy="1477328"/>
          </a:xfrm>
          <a:prstGeom prst="rect">
            <a:avLst/>
          </a:prstGeom>
          <a:noFill/>
          <a:ln>
            <a:noFill/>
          </a:ln>
        </p:spPr>
        <p:txBody>
          <a:bodyPr wrap="none" rtlCol="0">
            <a:spAutoFit/>
          </a:bodyPr>
          <a:lstStyle/>
          <a:p>
            <a:r>
              <a:rPr lang="en-US" dirty="0">
                <a:solidFill>
                  <a:srgbClr val="10253F"/>
                </a:solidFill>
                <a:latin typeface="Comic Sans MS"/>
                <a:cs typeface="Comic Sans MS"/>
              </a:rPr>
              <a:t>R    P   </a:t>
            </a:r>
            <a:r>
              <a:rPr lang="en-US" dirty="0" smtClean="0">
                <a:solidFill>
                  <a:srgbClr val="10253F"/>
                </a:solidFill>
                <a:latin typeface="Comic Sans MS"/>
                <a:cs typeface="Comic Sans MS"/>
              </a:rPr>
              <a:t> G   </a:t>
            </a:r>
            <a:r>
              <a:rPr lang="en-US" dirty="0">
                <a:solidFill>
                  <a:srgbClr val="10253F"/>
                </a:solidFill>
                <a:latin typeface="Comic Sans MS"/>
                <a:cs typeface="Comic Sans MS"/>
              </a:rPr>
              <a:t>A   T   D   C   </a:t>
            </a:r>
            <a:r>
              <a:rPr lang="en-US" dirty="0" smtClean="0">
                <a:solidFill>
                  <a:srgbClr val="10253F"/>
                </a:solidFill>
                <a:latin typeface="Comic Sans MS"/>
                <a:cs typeface="Comic Sans MS"/>
              </a:rPr>
              <a:t>T</a:t>
            </a:r>
          </a:p>
          <a:p>
            <a:pPr marL="342900" indent="-342900">
              <a:buAutoNum type="arabicPlain" startAt="17"/>
            </a:pPr>
            <a:r>
              <a:rPr lang="en-US" dirty="0" smtClean="0">
                <a:solidFill>
                  <a:srgbClr val="10253F"/>
                </a:solidFill>
                <a:latin typeface="Comic Sans MS"/>
                <a:cs typeface="Comic Sans MS"/>
              </a:rPr>
              <a:t>15   6   0   19  3   2   19</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a:t>
            </a:r>
            <a:endParaRPr lang="en-US" dirty="0">
              <a:solidFill>
                <a:srgbClr val="10253F"/>
              </a:solidFill>
              <a:latin typeface="Comic Sans MS"/>
              <a:cs typeface="Comic Sans MS"/>
            </a:endParaRPr>
          </a:p>
          <a:p>
            <a:pPr algn="just"/>
            <a:r>
              <a:rPr lang="en-US" dirty="0">
                <a:solidFill>
                  <a:srgbClr val="10253F"/>
                </a:solidFill>
                <a:latin typeface="Comic Sans MS"/>
                <a:cs typeface="Comic Sans MS"/>
              </a:rPr>
              <a:t>                 15</a:t>
            </a:r>
          </a:p>
          <a:p>
            <a:r>
              <a:rPr lang="en-US" dirty="0" smtClean="0">
                <a:solidFill>
                  <a:srgbClr val="10253F"/>
                </a:solidFill>
                <a:latin typeface="Comic Sans MS"/>
                <a:cs typeface="Comic Sans MS"/>
              </a:rPr>
              <a:t>   </a:t>
            </a:r>
          </a:p>
        </p:txBody>
      </p:sp>
      <p:cxnSp>
        <p:nvCxnSpPr>
          <p:cNvPr id="12" name="Straight Arrow Connector 11"/>
          <p:cNvCxnSpPr/>
          <p:nvPr/>
        </p:nvCxnSpPr>
        <p:spPr>
          <a:xfrm flipH="1">
            <a:off x="5663016" y="5095133"/>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5555656" y="5199540"/>
            <a:ext cx="2932113" cy="646331"/>
          </a:xfrm>
          <a:prstGeom prst="rect">
            <a:avLst/>
          </a:prstGeom>
          <a:noFill/>
          <a:ln>
            <a:noFill/>
          </a:ln>
        </p:spPr>
        <p:txBody>
          <a:bodyPr wrap="none" rtlCol="0">
            <a:spAutoFit/>
          </a:bodyPr>
          <a:lstStyle/>
          <a:p>
            <a:r>
              <a:rPr lang="en-US" dirty="0">
                <a:solidFill>
                  <a:srgbClr val="10253F"/>
                </a:solidFill>
                <a:latin typeface="Comic Sans MS"/>
                <a:cs typeface="Comic Sans MS"/>
              </a:rPr>
              <a:t>2   0   17  11   4   14  13  </a:t>
            </a:r>
            <a:r>
              <a:rPr lang="en-US" dirty="0" smtClean="0">
                <a:solidFill>
                  <a:srgbClr val="10253F"/>
                </a:solidFill>
                <a:latin typeface="Comic Sans MS"/>
                <a:cs typeface="Comic Sans MS"/>
              </a:rPr>
              <a:t>4</a:t>
            </a:r>
          </a:p>
          <a:p>
            <a:pPr algn="just"/>
            <a:r>
              <a:rPr lang="en-US" dirty="0">
                <a:solidFill>
                  <a:srgbClr val="10253F"/>
                </a:solidFill>
                <a:latin typeface="Comic Sans MS"/>
                <a:cs typeface="Comic Sans MS"/>
              </a:rPr>
              <a:t>C   A   R    L   E   O   N   E</a:t>
            </a:r>
          </a:p>
        </p:txBody>
      </p:sp>
      <p:sp>
        <p:nvSpPr>
          <p:cNvPr id="21" name="TextBox 20"/>
          <p:cNvSpPr txBox="1"/>
          <p:nvPr/>
        </p:nvSpPr>
        <p:spPr>
          <a:xfrm>
            <a:off x="2698156" y="6034408"/>
            <a:ext cx="3573214" cy="369332"/>
          </a:xfrm>
          <a:prstGeom prst="rect">
            <a:avLst/>
          </a:prstGeom>
          <a:noFill/>
          <a:ln>
            <a:noFill/>
          </a:ln>
        </p:spPr>
        <p:txBody>
          <a:bodyPr wrap="none" rtlCol="0">
            <a:spAutoFit/>
          </a:bodyPr>
          <a:lstStyle/>
          <a:p>
            <a:r>
              <a:rPr lang="en-US" dirty="0" smtClean="0">
                <a:solidFill>
                  <a:srgbClr val="10253F"/>
                </a:solidFill>
                <a:latin typeface="Comic Sans MS"/>
                <a:cs typeface="Comic Sans MS"/>
              </a:rPr>
              <a:t>Is it hard to break this cipher?</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8598539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396831" y="3894804"/>
            <a:ext cx="3065225" cy="646331"/>
          </a:xfrm>
          <a:prstGeom prst="rect">
            <a:avLst/>
          </a:prstGeom>
          <a:noFill/>
          <a:ln>
            <a:noFill/>
          </a:ln>
        </p:spPr>
        <p:txBody>
          <a:bodyPr wrap="none" rtlCol="0">
            <a:spAutoFit/>
          </a:bodyPr>
          <a:lstStyle/>
          <a:p>
            <a:pPr algn="just"/>
            <a:r>
              <a:rPr lang="en-US" dirty="0">
                <a:solidFill>
                  <a:srgbClr val="10253F"/>
                </a:solidFill>
                <a:latin typeface="Comic Sans MS"/>
                <a:cs typeface="Comic Sans MS"/>
              </a:rPr>
              <a:t>F</a:t>
            </a:r>
            <a:r>
              <a:rPr lang="en-US" dirty="0" smtClean="0">
                <a:solidFill>
                  <a:srgbClr val="10253F"/>
                </a:solidFill>
                <a:latin typeface="Comic Sans MS"/>
                <a:cs typeface="Comic Sans MS"/>
              </a:rPr>
              <a:t>   </a:t>
            </a:r>
            <a:r>
              <a:rPr lang="en-US" dirty="0">
                <a:solidFill>
                  <a:srgbClr val="10253F"/>
                </a:solidFill>
                <a:latin typeface="Comic Sans MS"/>
                <a:cs typeface="Comic Sans MS"/>
              </a:rPr>
              <a:t>D</a:t>
            </a:r>
            <a:r>
              <a:rPr lang="en-US" dirty="0" smtClean="0">
                <a:solidFill>
                  <a:srgbClr val="10253F"/>
                </a:solidFill>
                <a:latin typeface="Comic Sans MS"/>
                <a:cs typeface="Comic Sans MS"/>
              </a:rPr>
              <a:t>   </a:t>
            </a:r>
            <a:r>
              <a:rPr lang="en-US" dirty="0">
                <a:solidFill>
                  <a:srgbClr val="10253F"/>
                </a:solidFill>
                <a:latin typeface="Comic Sans MS"/>
                <a:cs typeface="Comic Sans MS"/>
              </a:rPr>
              <a:t>U</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en-US" dirty="0">
                <a:solidFill>
                  <a:srgbClr val="10253F"/>
                </a:solidFill>
                <a:latin typeface="Comic Sans MS"/>
                <a:cs typeface="Comic Sans MS"/>
              </a:rPr>
              <a:t>Q</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endParaRPr lang="en-US" dirty="0" smtClean="0">
              <a:solidFill>
                <a:srgbClr val="10253F"/>
              </a:solidFill>
              <a:latin typeface="Comic Sans MS"/>
              <a:cs typeface="Comic Sans MS"/>
            </a:endParaRPr>
          </a:p>
          <a:p>
            <a:pPr algn="just"/>
            <a:r>
              <a:rPr lang="en-US" dirty="0" smtClean="0">
                <a:solidFill>
                  <a:srgbClr val="10253F"/>
                </a:solidFill>
                <a:latin typeface="Comic Sans MS"/>
                <a:cs typeface="Comic Sans MS"/>
              </a:rPr>
              <a:t>                  </a:t>
            </a:r>
          </a:p>
        </p:txBody>
      </p:sp>
      <p:sp>
        <p:nvSpPr>
          <p:cNvPr id="21" name="TextBox 20"/>
          <p:cNvSpPr txBox="1"/>
          <p:nvPr/>
        </p:nvSpPr>
        <p:spPr>
          <a:xfrm>
            <a:off x="2698156" y="6034408"/>
            <a:ext cx="3573214" cy="369332"/>
          </a:xfrm>
          <a:prstGeom prst="rect">
            <a:avLst/>
          </a:prstGeom>
          <a:noFill/>
          <a:ln>
            <a:noFill/>
          </a:ln>
        </p:spPr>
        <p:txBody>
          <a:bodyPr wrap="none" rtlCol="0">
            <a:spAutoFit/>
          </a:bodyPr>
          <a:lstStyle/>
          <a:p>
            <a:r>
              <a:rPr lang="en-US" dirty="0" smtClean="0">
                <a:solidFill>
                  <a:srgbClr val="10253F"/>
                </a:solidFill>
                <a:latin typeface="Comic Sans MS"/>
                <a:cs typeface="Comic Sans MS"/>
              </a:rPr>
              <a:t>Is it hard to break this cipher?</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8035769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396831" y="3894804"/>
            <a:ext cx="3065225" cy="923330"/>
          </a:xfrm>
          <a:prstGeom prst="rect">
            <a:avLst/>
          </a:prstGeom>
          <a:noFill/>
          <a:ln>
            <a:noFill/>
          </a:ln>
        </p:spPr>
        <p:txBody>
          <a:bodyPr wrap="none" rtlCol="0">
            <a:spAutoFit/>
          </a:bodyPr>
          <a:lstStyle/>
          <a:p>
            <a:pPr algn="just"/>
            <a:r>
              <a:rPr lang="en-US" dirty="0">
                <a:solidFill>
                  <a:srgbClr val="10253F"/>
                </a:solidFill>
                <a:latin typeface="Comic Sans MS"/>
                <a:cs typeface="Comic Sans MS"/>
              </a:rPr>
              <a:t>F</a:t>
            </a:r>
            <a:r>
              <a:rPr lang="en-US" dirty="0" smtClean="0">
                <a:solidFill>
                  <a:srgbClr val="10253F"/>
                </a:solidFill>
                <a:latin typeface="Comic Sans MS"/>
                <a:cs typeface="Comic Sans MS"/>
              </a:rPr>
              <a:t>   </a:t>
            </a:r>
            <a:r>
              <a:rPr lang="en-US" dirty="0">
                <a:solidFill>
                  <a:srgbClr val="10253F"/>
                </a:solidFill>
                <a:latin typeface="Comic Sans MS"/>
                <a:cs typeface="Comic Sans MS"/>
              </a:rPr>
              <a:t>D</a:t>
            </a:r>
            <a:r>
              <a:rPr lang="en-US" dirty="0" smtClean="0">
                <a:solidFill>
                  <a:srgbClr val="10253F"/>
                </a:solidFill>
                <a:latin typeface="Comic Sans MS"/>
                <a:cs typeface="Comic Sans MS"/>
              </a:rPr>
              <a:t>   </a:t>
            </a:r>
            <a:r>
              <a:rPr lang="en-US" dirty="0">
                <a:solidFill>
                  <a:srgbClr val="10253F"/>
                </a:solidFill>
                <a:latin typeface="Comic Sans MS"/>
                <a:cs typeface="Comic Sans MS"/>
              </a:rPr>
              <a:t>U</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en-US" dirty="0">
                <a:solidFill>
                  <a:srgbClr val="10253F"/>
                </a:solidFill>
                <a:latin typeface="Comic Sans MS"/>
                <a:cs typeface="Comic Sans MS"/>
              </a:rPr>
              <a:t>Q</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endParaRPr lang="en-US" dirty="0" smtClean="0">
              <a:solidFill>
                <a:srgbClr val="10253F"/>
              </a:solidFill>
              <a:latin typeface="Comic Sans MS"/>
              <a:cs typeface="Comic Sans MS"/>
            </a:endParaRPr>
          </a:p>
          <a:p>
            <a:r>
              <a:rPr lang="en-US" dirty="0">
                <a:solidFill>
                  <a:srgbClr val="10253F"/>
                </a:solidFill>
                <a:latin typeface="Comic Sans MS"/>
                <a:cs typeface="Comic Sans MS"/>
              </a:rPr>
              <a:t>5   3  </a:t>
            </a:r>
            <a:r>
              <a:rPr lang="en-US" dirty="0" smtClean="0">
                <a:solidFill>
                  <a:srgbClr val="10253F"/>
                </a:solidFill>
                <a:latin typeface="Comic Sans MS"/>
                <a:cs typeface="Comic Sans MS"/>
              </a:rPr>
              <a:t> 20  </a:t>
            </a:r>
            <a:r>
              <a:rPr lang="en-US" dirty="0">
                <a:solidFill>
                  <a:srgbClr val="10253F"/>
                </a:solidFill>
                <a:latin typeface="Comic Sans MS"/>
                <a:cs typeface="Comic Sans MS"/>
              </a:rPr>
              <a:t>14   7   17  16  7  </a:t>
            </a:r>
          </a:p>
          <a:p>
            <a:pPr algn="just"/>
            <a:r>
              <a:rPr lang="en-US" dirty="0" smtClean="0">
                <a:solidFill>
                  <a:srgbClr val="10253F"/>
                </a:solidFill>
                <a:latin typeface="Comic Sans MS"/>
                <a:cs typeface="Comic Sans MS"/>
              </a:rPr>
              <a:t>                  </a:t>
            </a:r>
          </a:p>
        </p:txBody>
      </p:sp>
      <p:sp>
        <p:nvSpPr>
          <p:cNvPr id="21" name="TextBox 20"/>
          <p:cNvSpPr txBox="1"/>
          <p:nvPr/>
        </p:nvSpPr>
        <p:spPr>
          <a:xfrm>
            <a:off x="2698156" y="6034408"/>
            <a:ext cx="3573214" cy="369332"/>
          </a:xfrm>
          <a:prstGeom prst="rect">
            <a:avLst/>
          </a:prstGeom>
          <a:noFill/>
          <a:ln>
            <a:noFill/>
          </a:ln>
        </p:spPr>
        <p:txBody>
          <a:bodyPr wrap="none" rtlCol="0">
            <a:spAutoFit/>
          </a:bodyPr>
          <a:lstStyle/>
          <a:p>
            <a:r>
              <a:rPr lang="en-US" dirty="0" smtClean="0">
                <a:solidFill>
                  <a:srgbClr val="10253F"/>
                </a:solidFill>
                <a:latin typeface="Comic Sans MS"/>
                <a:cs typeface="Comic Sans MS"/>
              </a:rPr>
              <a:t>Is it hard to break this cipher?</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34407594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02974" y="3894804"/>
            <a:ext cx="3052939" cy="1200329"/>
          </a:xfrm>
          <a:prstGeom prst="rect">
            <a:avLst/>
          </a:prstGeom>
          <a:noFill/>
          <a:ln>
            <a:noFill/>
          </a:ln>
        </p:spPr>
        <p:txBody>
          <a:bodyPr wrap="none" rtlCol="0">
            <a:spAutoFit/>
          </a:bodyPr>
          <a:lstStyle/>
          <a:p>
            <a:pPr algn="just"/>
            <a:r>
              <a:rPr lang="en-US" dirty="0">
                <a:solidFill>
                  <a:srgbClr val="10253F"/>
                </a:solidFill>
                <a:latin typeface="Comic Sans MS"/>
                <a:cs typeface="Comic Sans MS"/>
              </a:rPr>
              <a:t>F</a:t>
            </a:r>
            <a:r>
              <a:rPr lang="en-US" dirty="0" smtClean="0">
                <a:solidFill>
                  <a:srgbClr val="10253F"/>
                </a:solidFill>
                <a:latin typeface="Comic Sans MS"/>
                <a:cs typeface="Comic Sans MS"/>
              </a:rPr>
              <a:t>   </a:t>
            </a:r>
            <a:r>
              <a:rPr lang="en-US" dirty="0">
                <a:solidFill>
                  <a:srgbClr val="10253F"/>
                </a:solidFill>
                <a:latin typeface="Comic Sans MS"/>
                <a:cs typeface="Comic Sans MS"/>
              </a:rPr>
              <a:t>D</a:t>
            </a:r>
            <a:r>
              <a:rPr lang="en-US" dirty="0" smtClean="0">
                <a:solidFill>
                  <a:srgbClr val="10253F"/>
                </a:solidFill>
                <a:latin typeface="Comic Sans MS"/>
                <a:cs typeface="Comic Sans MS"/>
              </a:rPr>
              <a:t>   </a:t>
            </a:r>
            <a:r>
              <a:rPr lang="en-US" dirty="0">
                <a:solidFill>
                  <a:srgbClr val="10253F"/>
                </a:solidFill>
                <a:latin typeface="Comic Sans MS"/>
                <a:cs typeface="Comic Sans MS"/>
              </a:rPr>
              <a:t>U</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en-US" dirty="0">
                <a:solidFill>
                  <a:srgbClr val="10253F"/>
                </a:solidFill>
                <a:latin typeface="Comic Sans MS"/>
                <a:cs typeface="Comic Sans MS"/>
              </a:rPr>
              <a:t>Q</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endParaRPr lang="en-US" dirty="0" smtClean="0">
              <a:solidFill>
                <a:srgbClr val="10253F"/>
              </a:solidFill>
              <a:latin typeface="Comic Sans MS"/>
              <a:cs typeface="Comic Sans MS"/>
            </a:endParaRPr>
          </a:p>
          <a:p>
            <a:r>
              <a:rPr lang="en-US" dirty="0">
                <a:solidFill>
                  <a:srgbClr val="10253F"/>
                </a:solidFill>
                <a:latin typeface="Comic Sans MS"/>
                <a:cs typeface="Comic Sans MS"/>
              </a:rPr>
              <a:t>5   3  </a:t>
            </a:r>
            <a:r>
              <a:rPr lang="en-US" dirty="0" smtClean="0">
                <a:solidFill>
                  <a:srgbClr val="10253F"/>
                </a:solidFill>
                <a:latin typeface="Comic Sans MS"/>
                <a:cs typeface="Comic Sans MS"/>
              </a:rPr>
              <a:t> 20  </a:t>
            </a:r>
            <a:r>
              <a:rPr lang="en-US" dirty="0">
                <a:solidFill>
                  <a:srgbClr val="10253F"/>
                </a:solidFill>
                <a:latin typeface="Comic Sans MS"/>
                <a:cs typeface="Comic Sans MS"/>
              </a:rPr>
              <a:t>14   7   17  16  7  </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 </a:t>
            </a:r>
          </a:p>
        </p:txBody>
      </p:sp>
      <p:sp>
        <p:nvSpPr>
          <p:cNvPr id="21" name="TextBox 20"/>
          <p:cNvSpPr txBox="1"/>
          <p:nvPr/>
        </p:nvSpPr>
        <p:spPr>
          <a:xfrm>
            <a:off x="2698156" y="6034408"/>
            <a:ext cx="3573214" cy="369332"/>
          </a:xfrm>
          <a:prstGeom prst="rect">
            <a:avLst/>
          </a:prstGeom>
          <a:noFill/>
          <a:ln>
            <a:noFill/>
          </a:ln>
        </p:spPr>
        <p:txBody>
          <a:bodyPr wrap="none" rtlCol="0">
            <a:spAutoFit/>
          </a:bodyPr>
          <a:lstStyle/>
          <a:p>
            <a:r>
              <a:rPr lang="en-US" dirty="0" smtClean="0">
                <a:solidFill>
                  <a:srgbClr val="10253F"/>
                </a:solidFill>
                <a:latin typeface="Comic Sans MS"/>
                <a:cs typeface="Comic Sans MS"/>
              </a:rPr>
              <a:t>Is it hard to break this cipher?</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31988737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54655" cy="369332"/>
          </a:xfrm>
          <a:prstGeom prst="rect">
            <a:avLst/>
          </a:prstGeom>
          <a:noFill/>
          <a:ln>
            <a:noFill/>
          </a:ln>
        </p:spPr>
        <p:txBody>
          <a:bodyPr wrap="none" rtlCol="0">
            <a:spAutoFit/>
          </a:bodyPr>
          <a:lstStyle/>
          <a:p>
            <a:pPr marL="342900" indent="-342900">
              <a:buAutoNum type="arabicPlain" startAt="4"/>
            </a:pPr>
            <a:r>
              <a:rPr lang="en-US" dirty="0" smtClean="0">
                <a:solidFill>
                  <a:srgbClr val="10253F"/>
                </a:solidFill>
                <a:latin typeface="Comic Sans MS"/>
                <a:cs typeface="Comic Sans MS"/>
              </a:rPr>
              <a:t>2   19   13  6   16  15  6   </a:t>
            </a: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02974" y="3894804"/>
            <a:ext cx="3052939" cy="1200329"/>
          </a:xfrm>
          <a:prstGeom prst="rect">
            <a:avLst/>
          </a:prstGeom>
          <a:noFill/>
          <a:ln>
            <a:noFill/>
          </a:ln>
        </p:spPr>
        <p:txBody>
          <a:bodyPr wrap="none" rtlCol="0">
            <a:spAutoFit/>
          </a:bodyPr>
          <a:lstStyle/>
          <a:p>
            <a:pPr algn="just"/>
            <a:r>
              <a:rPr lang="en-US" dirty="0">
                <a:solidFill>
                  <a:srgbClr val="10253F"/>
                </a:solidFill>
                <a:latin typeface="Comic Sans MS"/>
                <a:cs typeface="Comic Sans MS"/>
              </a:rPr>
              <a:t>F</a:t>
            </a:r>
            <a:r>
              <a:rPr lang="en-US" dirty="0" smtClean="0">
                <a:solidFill>
                  <a:srgbClr val="10253F"/>
                </a:solidFill>
                <a:latin typeface="Comic Sans MS"/>
                <a:cs typeface="Comic Sans MS"/>
              </a:rPr>
              <a:t>   </a:t>
            </a:r>
            <a:r>
              <a:rPr lang="en-US" dirty="0">
                <a:solidFill>
                  <a:srgbClr val="10253F"/>
                </a:solidFill>
                <a:latin typeface="Comic Sans MS"/>
                <a:cs typeface="Comic Sans MS"/>
              </a:rPr>
              <a:t>D</a:t>
            </a:r>
            <a:r>
              <a:rPr lang="en-US" dirty="0" smtClean="0">
                <a:solidFill>
                  <a:srgbClr val="10253F"/>
                </a:solidFill>
                <a:latin typeface="Comic Sans MS"/>
                <a:cs typeface="Comic Sans MS"/>
              </a:rPr>
              <a:t>   </a:t>
            </a:r>
            <a:r>
              <a:rPr lang="en-US" dirty="0">
                <a:solidFill>
                  <a:srgbClr val="10253F"/>
                </a:solidFill>
                <a:latin typeface="Comic Sans MS"/>
                <a:cs typeface="Comic Sans MS"/>
              </a:rPr>
              <a:t>U</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en-US" dirty="0">
                <a:solidFill>
                  <a:srgbClr val="10253F"/>
                </a:solidFill>
                <a:latin typeface="Comic Sans MS"/>
                <a:cs typeface="Comic Sans MS"/>
              </a:rPr>
              <a:t>Q</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endParaRPr lang="en-US" dirty="0" smtClean="0">
              <a:solidFill>
                <a:srgbClr val="10253F"/>
              </a:solidFill>
              <a:latin typeface="Comic Sans MS"/>
              <a:cs typeface="Comic Sans MS"/>
            </a:endParaRPr>
          </a:p>
          <a:p>
            <a:r>
              <a:rPr lang="en-US" dirty="0">
                <a:solidFill>
                  <a:srgbClr val="10253F"/>
                </a:solidFill>
                <a:latin typeface="Comic Sans MS"/>
                <a:cs typeface="Comic Sans MS"/>
              </a:rPr>
              <a:t>5   3  </a:t>
            </a:r>
            <a:r>
              <a:rPr lang="en-US" dirty="0" smtClean="0">
                <a:solidFill>
                  <a:srgbClr val="10253F"/>
                </a:solidFill>
                <a:latin typeface="Comic Sans MS"/>
                <a:cs typeface="Comic Sans MS"/>
              </a:rPr>
              <a:t> 20  </a:t>
            </a:r>
            <a:r>
              <a:rPr lang="en-US" dirty="0">
                <a:solidFill>
                  <a:srgbClr val="10253F"/>
                </a:solidFill>
                <a:latin typeface="Comic Sans MS"/>
                <a:cs typeface="Comic Sans MS"/>
              </a:rPr>
              <a:t>14   7   17  16  7  </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 </a:t>
            </a:r>
          </a:p>
        </p:txBody>
      </p:sp>
      <p:sp>
        <p:nvSpPr>
          <p:cNvPr id="21" name="TextBox 20"/>
          <p:cNvSpPr txBox="1"/>
          <p:nvPr/>
        </p:nvSpPr>
        <p:spPr>
          <a:xfrm>
            <a:off x="2698156" y="6034408"/>
            <a:ext cx="3573214" cy="369332"/>
          </a:xfrm>
          <a:prstGeom prst="rect">
            <a:avLst/>
          </a:prstGeom>
          <a:noFill/>
          <a:ln>
            <a:noFill/>
          </a:ln>
        </p:spPr>
        <p:txBody>
          <a:bodyPr wrap="none" rtlCol="0">
            <a:spAutoFit/>
          </a:bodyPr>
          <a:lstStyle/>
          <a:p>
            <a:r>
              <a:rPr lang="en-US" dirty="0" smtClean="0">
                <a:solidFill>
                  <a:srgbClr val="10253F"/>
                </a:solidFill>
                <a:latin typeface="Comic Sans MS"/>
                <a:cs typeface="Comic Sans MS"/>
              </a:rPr>
              <a:t>Is it hard to break this cipher?</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375632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24917" y="1316967"/>
            <a:ext cx="4642897" cy="1036482"/>
          </a:xfrm>
        </p:spPr>
        <p:txBody>
          <a:bodyPr>
            <a:normAutofit/>
          </a:bodyPr>
          <a:lstStyle/>
          <a:p>
            <a:pPr marL="0" indent="0">
              <a:buNone/>
            </a:pPr>
            <a:r>
              <a:rPr lang="en-US" altLang="ko-KR" sz="2900" dirty="0" smtClean="0">
                <a:latin typeface="Comic Sans MS"/>
                <a:cs typeface="Comic Sans MS"/>
              </a:rPr>
              <a:t>“</a:t>
            </a:r>
            <a:r>
              <a:rPr lang="en-US" altLang="ko-KR" sz="2900" dirty="0" err="1" smtClean="0">
                <a:latin typeface="Comic Sans MS"/>
                <a:cs typeface="Comic Sans MS"/>
              </a:rPr>
              <a:t>K</a:t>
            </a:r>
            <a:r>
              <a:rPr lang="en-US" altLang="ko-KR" sz="2900" i="0" dirty="0" err="1" smtClean="0">
                <a:latin typeface="Comic Sans MS"/>
                <a:cs typeface="Comic Sans MS"/>
              </a:rPr>
              <a:t>ryptós</a:t>
            </a:r>
            <a:r>
              <a:rPr lang="en-US" altLang="ko-KR" sz="2900" dirty="0" smtClean="0">
                <a:latin typeface="Comic Sans MS"/>
                <a:cs typeface="Comic Sans MS"/>
              </a:rPr>
              <a:t>”</a:t>
            </a:r>
            <a:r>
              <a:rPr lang="en-US" altLang="ko-KR" sz="2900" i="0" dirty="0" smtClean="0">
                <a:latin typeface="Comic Sans MS"/>
                <a:cs typeface="Comic Sans MS"/>
              </a:rPr>
              <a:t>   +   “</a:t>
            </a:r>
            <a:r>
              <a:rPr lang="en-US" altLang="ko-KR" sz="2900" i="0" dirty="0" err="1" smtClean="0">
                <a:latin typeface="Comic Sans MS"/>
                <a:cs typeface="Comic Sans MS"/>
              </a:rPr>
              <a:t>gráphein</a:t>
            </a:r>
            <a:r>
              <a:rPr lang="en-US" altLang="ko-KR" sz="2900" i="0" dirty="0" smtClean="0">
                <a:latin typeface="Comic Sans MS"/>
                <a:cs typeface="Comic Sans MS"/>
              </a:rPr>
              <a:t>”</a:t>
            </a:r>
            <a:endParaRPr lang="en-US" sz="2900" dirty="0">
              <a:latin typeface="Comic Sans MS"/>
              <a:cs typeface="Comic Sans MS"/>
            </a:endParaRPr>
          </a:p>
        </p:txBody>
      </p:sp>
      <p:cxnSp>
        <p:nvCxnSpPr>
          <p:cNvPr id="7" name="Straight Arrow Connector 6"/>
          <p:cNvCxnSpPr/>
          <p:nvPr/>
        </p:nvCxnSpPr>
        <p:spPr>
          <a:xfrm flipH="1">
            <a:off x="2975882" y="1905173"/>
            <a:ext cx="460702" cy="884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5481605" y="1905173"/>
            <a:ext cx="482622" cy="884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2502465" y="2799763"/>
            <a:ext cx="1122723" cy="461665"/>
          </a:xfrm>
          <a:prstGeom prst="rect">
            <a:avLst/>
          </a:prstGeom>
          <a:noFill/>
        </p:spPr>
        <p:txBody>
          <a:bodyPr wrap="none" rtlCol="0">
            <a:spAutoFit/>
          </a:bodyPr>
          <a:lstStyle/>
          <a:p>
            <a:r>
              <a:rPr lang="en-US" sz="2400" dirty="0" smtClean="0">
                <a:latin typeface="Comic Sans MS"/>
                <a:cs typeface="Comic Sans MS"/>
              </a:rPr>
              <a:t>secret</a:t>
            </a:r>
            <a:endParaRPr lang="en-US" sz="2400" dirty="0">
              <a:latin typeface="Comic Sans MS"/>
              <a:cs typeface="Comic Sans MS"/>
            </a:endParaRPr>
          </a:p>
        </p:txBody>
      </p:sp>
      <p:sp>
        <p:nvSpPr>
          <p:cNvPr id="11" name="TextBox 10"/>
          <p:cNvSpPr txBox="1"/>
          <p:nvPr/>
        </p:nvSpPr>
        <p:spPr>
          <a:xfrm>
            <a:off x="5610842" y="2799763"/>
            <a:ext cx="1185090" cy="461665"/>
          </a:xfrm>
          <a:prstGeom prst="rect">
            <a:avLst/>
          </a:prstGeom>
          <a:noFill/>
        </p:spPr>
        <p:txBody>
          <a:bodyPr wrap="none" rtlCol="0">
            <a:spAutoFit/>
          </a:bodyPr>
          <a:lstStyle/>
          <a:p>
            <a:r>
              <a:rPr lang="en-US" sz="2400" dirty="0" smtClean="0">
                <a:latin typeface="Comic Sans MS"/>
                <a:cs typeface="Comic Sans MS"/>
              </a:rPr>
              <a:t>writing</a:t>
            </a:r>
            <a:endParaRPr lang="en-US" sz="2400" dirty="0">
              <a:latin typeface="Comic Sans MS"/>
              <a:cs typeface="Comic Sans MS"/>
            </a:endParaRPr>
          </a:p>
        </p:txBody>
      </p:sp>
      <p:sp>
        <p:nvSpPr>
          <p:cNvPr id="12" name="TextBox 11"/>
          <p:cNvSpPr txBox="1"/>
          <p:nvPr/>
        </p:nvSpPr>
        <p:spPr>
          <a:xfrm>
            <a:off x="2306700" y="3506736"/>
            <a:ext cx="6748400" cy="1107996"/>
          </a:xfrm>
          <a:prstGeom prst="rect">
            <a:avLst/>
          </a:prstGeom>
          <a:noFill/>
        </p:spPr>
        <p:txBody>
          <a:bodyPr wrap="square" rtlCol="0">
            <a:spAutoFit/>
          </a:bodyPr>
          <a:lstStyle/>
          <a:p>
            <a:pPr algn="just"/>
            <a:r>
              <a:rPr lang="en-US" sz="2200" dirty="0">
                <a:latin typeface="Comic Sans MS"/>
                <a:cs typeface="Comic Sans MS"/>
              </a:rPr>
              <a:t>s</a:t>
            </a:r>
            <a:r>
              <a:rPr lang="en-US" sz="2200" dirty="0" smtClean="0">
                <a:latin typeface="Comic Sans MS"/>
                <a:cs typeface="Comic Sans MS"/>
              </a:rPr>
              <a:t>tudy of techniques for secure communication in the presence of third parties (mostly called adversary)  </a:t>
            </a:r>
          </a:p>
        </p:txBody>
      </p:sp>
      <p:sp>
        <p:nvSpPr>
          <p:cNvPr id="13" name="TextBox 12"/>
          <p:cNvSpPr txBox="1"/>
          <p:nvPr/>
        </p:nvSpPr>
        <p:spPr>
          <a:xfrm>
            <a:off x="2306700" y="4900640"/>
            <a:ext cx="6748400" cy="1107996"/>
          </a:xfrm>
          <a:prstGeom prst="rect">
            <a:avLst/>
          </a:prstGeom>
          <a:noFill/>
        </p:spPr>
        <p:txBody>
          <a:bodyPr wrap="square" rtlCol="0">
            <a:spAutoFit/>
          </a:bodyPr>
          <a:lstStyle/>
          <a:p>
            <a:pPr algn="just"/>
            <a:r>
              <a:rPr lang="en-US" sz="2200" dirty="0">
                <a:latin typeface="Comic Sans MS"/>
                <a:cs typeface="Comic Sans MS"/>
              </a:rPr>
              <a:t>s</a:t>
            </a:r>
            <a:r>
              <a:rPr lang="en-US" sz="2200" dirty="0" smtClean="0">
                <a:latin typeface="Comic Sans MS"/>
                <a:cs typeface="Comic Sans MS"/>
              </a:rPr>
              <a:t>tudy of methods for recovering the original text that has been encrypted without having access to the secret key</a:t>
            </a:r>
          </a:p>
        </p:txBody>
      </p:sp>
      <p:sp>
        <p:nvSpPr>
          <p:cNvPr id="14" name="TextBox 13"/>
          <p:cNvSpPr txBox="1"/>
          <p:nvPr/>
        </p:nvSpPr>
        <p:spPr>
          <a:xfrm>
            <a:off x="175242" y="3466164"/>
            <a:ext cx="2120893" cy="461665"/>
          </a:xfrm>
          <a:prstGeom prst="rect">
            <a:avLst/>
          </a:prstGeom>
          <a:noFill/>
        </p:spPr>
        <p:txBody>
          <a:bodyPr wrap="none" rtlCol="0">
            <a:spAutoFit/>
          </a:bodyPr>
          <a:lstStyle/>
          <a:p>
            <a:r>
              <a:rPr lang="en-US" sz="2400" dirty="0" smtClean="0">
                <a:latin typeface="Comic Sans MS"/>
                <a:cs typeface="Comic Sans MS"/>
              </a:rPr>
              <a:t>Cryptography  </a:t>
            </a:r>
            <a:endParaRPr lang="en-US" sz="2400" dirty="0">
              <a:latin typeface="Comic Sans MS"/>
              <a:cs typeface="Comic Sans MS"/>
            </a:endParaRPr>
          </a:p>
        </p:txBody>
      </p:sp>
      <p:sp>
        <p:nvSpPr>
          <p:cNvPr id="15" name="TextBox 14"/>
          <p:cNvSpPr txBox="1"/>
          <p:nvPr/>
        </p:nvSpPr>
        <p:spPr>
          <a:xfrm>
            <a:off x="277659" y="4862540"/>
            <a:ext cx="1858201" cy="461665"/>
          </a:xfrm>
          <a:prstGeom prst="rect">
            <a:avLst/>
          </a:prstGeom>
          <a:noFill/>
        </p:spPr>
        <p:txBody>
          <a:bodyPr wrap="none" rtlCol="0">
            <a:spAutoFit/>
          </a:bodyPr>
          <a:lstStyle/>
          <a:p>
            <a:r>
              <a:rPr lang="en-US" sz="2400" dirty="0" err="1" smtClean="0">
                <a:latin typeface="Comic Sans MS"/>
                <a:cs typeface="Comic Sans MS"/>
              </a:rPr>
              <a:t>Cryptanalys</a:t>
            </a:r>
            <a:endParaRPr lang="en-US" sz="2400" dirty="0">
              <a:latin typeface="Comic Sans MS"/>
              <a:cs typeface="Comic Sans MS"/>
            </a:endParaRPr>
          </a:p>
        </p:txBody>
      </p:sp>
      <p:sp>
        <p:nvSpPr>
          <p:cNvPr id="16" name="TextBox 15"/>
          <p:cNvSpPr txBox="1"/>
          <p:nvPr/>
        </p:nvSpPr>
        <p:spPr>
          <a:xfrm>
            <a:off x="276842" y="6139910"/>
            <a:ext cx="1719341" cy="461665"/>
          </a:xfrm>
          <a:prstGeom prst="rect">
            <a:avLst/>
          </a:prstGeom>
          <a:noFill/>
        </p:spPr>
        <p:txBody>
          <a:bodyPr wrap="none" rtlCol="0">
            <a:spAutoFit/>
          </a:bodyPr>
          <a:lstStyle/>
          <a:p>
            <a:r>
              <a:rPr lang="en-US" sz="2400" dirty="0" smtClean="0">
                <a:latin typeface="Comic Sans MS"/>
                <a:cs typeface="Comic Sans MS"/>
              </a:rPr>
              <a:t>Cryptology</a:t>
            </a:r>
            <a:endParaRPr lang="en-US" sz="2400" dirty="0">
              <a:latin typeface="Comic Sans MS"/>
              <a:cs typeface="Comic Sans MS"/>
            </a:endParaRPr>
          </a:p>
        </p:txBody>
      </p:sp>
      <p:sp>
        <p:nvSpPr>
          <p:cNvPr id="18" name="Plus 17"/>
          <p:cNvSpPr/>
          <p:nvPr/>
        </p:nvSpPr>
        <p:spPr>
          <a:xfrm>
            <a:off x="994014" y="4237724"/>
            <a:ext cx="350904" cy="377008"/>
          </a:xfrm>
          <a:prstGeom prst="mathPlus">
            <a:avLst/>
          </a:prstGeom>
          <a:solidFill>
            <a:schemeClr val="tx2">
              <a:lumMod val="50000"/>
            </a:schemeClr>
          </a:solidFill>
          <a:ln>
            <a:solidFill>
              <a:schemeClr val="tx2">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Equal 18"/>
          <p:cNvSpPr/>
          <p:nvPr/>
        </p:nvSpPr>
        <p:spPr>
          <a:xfrm>
            <a:off x="978292" y="5671712"/>
            <a:ext cx="366626" cy="231917"/>
          </a:xfrm>
          <a:prstGeom prst="mathEqual">
            <a:avLst/>
          </a:prstGeom>
          <a:solidFill>
            <a:schemeClr val="tx2">
              <a:lumMod val="50000"/>
            </a:schemeClr>
          </a:solidFill>
          <a:ln>
            <a:solidFill>
              <a:schemeClr val="tx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0" name="TextBox 19"/>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304113625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87905" cy="646331"/>
          </a:xfrm>
          <a:prstGeom prst="rect">
            <a:avLst/>
          </a:prstGeom>
          <a:noFill/>
          <a:ln>
            <a:noFill/>
          </a:ln>
        </p:spPr>
        <p:txBody>
          <a:bodyPr wrap="none" rtlCol="0">
            <a:spAutoFit/>
          </a:bodyPr>
          <a:lstStyle/>
          <a:p>
            <a:pPr marL="342900" indent="-342900">
              <a:buAutoNum type="arabicPlain" startAt="4"/>
            </a:pPr>
            <a:r>
              <a:rPr lang="en-US" dirty="0" smtClean="0">
                <a:solidFill>
                  <a:srgbClr val="10253F"/>
                </a:solidFill>
                <a:latin typeface="Comic Sans MS"/>
                <a:cs typeface="Comic Sans MS"/>
              </a:rPr>
              <a:t>2   19   13  6   16  15  6   </a:t>
            </a:r>
          </a:p>
          <a:p>
            <a:r>
              <a:rPr lang="en-US" dirty="0" smtClean="0">
                <a:solidFill>
                  <a:srgbClr val="10253F"/>
                </a:solidFill>
                <a:latin typeface="Comic Sans MS"/>
                <a:cs typeface="Comic Sans MS"/>
              </a:rPr>
              <a:t>E   B   </a:t>
            </a:r>
            <a:r>
              <a:rPr lang="en-US" dirty="0">
                <a:solidFill>
                  <a:srgbClr val="10253F"/>
                </a:solidFill>
                <a:latin typeface="Comic Sans MS"/>
                <a:cs typeface="Comic Sans MS"/>
              </a:rPr>
              <a:t>T</a:t>
            </a:r>
            <a:r>
              <a:rPr lang="en-US" dirty="0" smtClean="0">
                <a:solidFill>
                  <a:srgbClr val="10253F"/>
                </a:solidFill>
                <a:latin typeface="Comic Sans MS"/>
                <a:cs typeface="Comic Sans MS"/>
              </a:rPr>
              <a:t>     N  </a:t>
            </a:r>
            <a:r>
              <a:rPr lang="en-US" dirty="0">
                <a:solidFill>
                  <a:srgbClr val="10253F"/>
                </a:solidFill>
                <a:latin typeface="Comic Sans MS"/>
                <a:cs typeface="Comic Sans MS"/>
              </a:rPr>
              <a:t>G</a:t>
            </a:r>
            <a:r>
              <a:rPr lang="en-US" dirty="0" smtClean="0">
                <a:solidFill>
                  <a:srgbClr val="10253F"/>
                </a:solidFill>
                <a:latin typeface="Comic Sans MS"/>
                <a:cs typeface="Comic Sans MS"/>
              </a:rPr>
              <a:t>   </a:t>
            </a:r>
            <a:r>
              <a:rPr lang="en-US" dirty="0">
                <a:solidFill>
                  <a:srgbClr val="10253F"/>
                </a:solidFill>
                <a:latin typeface="Comic Sans MS"/>
                <a:cs typeface="Comic Sans MS"/>
              </a:rPr>
              <a:t>Q</a:t>
            </a:r>
            <a:r>
              <a:rPr lang="en-US" dirty="0" smtClean="0">
                <a:solidFill>
                  <a:srgbClr val="10253F"/>
                </a:solidFill>
                <a:latin typeface="Comic Sans MS"/>
                <a:cs typeface="Comic Sans MS"/>
              </a:rPr>
              <a:t>   </a:t>
            </a:r>
            <a:r>
              <a:rPr lang="en-US" dirty="0">
                <a:solidFill>
                  <a:srgbClr val="10253F"/>
                </a:solidFill>
                <a:latin typeface="Comic Sans MS"/>
                <a:cs typeface="Comic Sans MS"/>
              </a:rPr>
              <a:t>P</a:t>
            </a:r>
            <a:r>
              <a:rPr lang="en-US" dirty="0" smtClean="0">
                <a:solidFill>
                  <a:srgbClr val="10253F"/>
                </a:solidFill>
                <a:latin typeface="Comic Sans MS"/>
                <a:cs typeface="Comic Sans MS"/>
              </a:rPr>
              <a:t>   </a:t>
            </a:r>
            <a:r>
              <a:rPr lang="en-US" dirty="0">
                <a:solidFill>
                  <a:srgbClr val="10253F"/>
                </a:solidFill>
                <a:latin typeface="Comic Sans MS"/>
                <a:cs typeface="Comic Sans MS"/>
              </a:rPr>
              <a:t>G</a:t>
            </a:r>
            <a:endParaRPr lang="en-US" dirty="0" smtClean="0">
              <a:solidFill>
                <a:srgbClr val="10253F"/>
              </a:solidFill>
              <a:latin typeface="Comic Sans MS"/>
              <a:cs typeface="Comic Sans MS"/>
            </a:endParaRP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02974" y="3894804"/>
            <a:ext cx="3052939" cy="1200329"/>
          </a:xfrm>
          <a:prstGeom prst="rect">
            <a:avLst/>
          </a:prstGeom>
          <a:noFill/>
          <a:ln>
            <a:noFill/>
          </a:ln>
        </p:spPr>
        <p:txBody>
          <a:bodyPr wrap="none" rtlCol="0">
            <a:spAutoFit/>
          </a:bodyPr>
          <a:lstStyle/>
          <a:p>
            <a:pPr algn="just"/>
            <a:r>
              <a:rPr lang="en-US" dirty="0">
                <a:solidFill>
                  <a:srgbClr val="10253F"/>
                </a:solidFill>
                <a:latin typeface="Comic Sans MS"/>
                <a:cs typeface="Comic Sans MS"/>
              </a:rPr>
              <a:t>F</a:t>
            </a:r>
            <a:r>
              <a:rPr lang="en-US" dirty="0" smtClean="0">
                <a:solidFill>
                  <a:srgbClr val="10253F"/>
                </a:solidFill>
                <a:latin typeface="Comic Sans MS"/>
                <a:cs typeface="Comic Sans MS"/>
              </a:rPr>
              <a:t>   </a:t>
            </a:r>
            <a:r>
              <a:rPr lang="en-US" dirty="0">
                <a:solidFill>
                  <a:srgbClr val="10253F"/>
                </a:solidFill>
                <a:latin typeface="Comic Sans MS"/>
                <a:cs typeface="Comic Sans MS"/>
              </a:rPr>
              <a:t>D</a:t>
            </a:r>
            <a:r>
              <a:rPr lang="en-US" dirty="0" smtClean="0">
                <a:solidFill>
                  <a:srgbClr val="10253F"/>
                </a:solidFill>
                <a:latin typeface="Comic Sans MS"/>
                <a:cs typeface="Comic Sans MS"/>
              </a:rPr>
              <a:t>   </a:t>
            </a:r>
            <a:r>
              <a:rPr lang="en-US" dirty="0">
                <a:solidFill>
                  <a:srgbClr val="10253F"/>
                </a:solidFill>
                <a:latin typeface="Comic Sans MS"/>
                <a:cs typeface="Comic Sans MS"/>
              </a:rPr>
              <a:t>U</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en-US" dirty="0">
                <a:solidFill>
                  <a:srgbClr val="10253F"/>
                </a:solidFill>
                <a:latin typeface="Comic Sans MS"/>
                <a:cs typeface="Comic Sans MS"/>
              </a:rPr>
              <a:t>Q</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endParaRPr lang="en-US" dirty="0" smtClean="0">
              <a:solidFill>
                <a:srgbClr val="10253F"/>
              </a:solidFill>
              <a:latin typeface="Comic Sans MS"/>
              <a:cs typeface="Comic Sans MS"/>
            </a:endParaRPr>
          </a:p>
          <a:p>
            <a:r>
              <a:rPr lang="en-US" dirty="0">
                <a:solidFill>
                  <a:srgbClr val="10253F"/>
                </a:solidFill>
                <a:latin typeface="Comic Sans MS"/>
                <a:cs typeface="Comic Sans MS"/>
              </a:rPr>
              <a:t>5   3  </a:t>
            </a:r>
            <a:r>
              <a:rPr lang="en-US" dirty="0" smtClean="0">
                <a:solidFill>
                  <a:srgbClr val="10253F"/>
                </a:solidFill>
                <a:latin typeface="Comic Sans MS"/>
                <a:cs typeface="Comic Sans MS"/>
              </a:rPr>
              <a:t> 20  </a:t>
            </a:r>
            <a:r>
              <a:rPr lang="en-US" dirty="0">
                <a:solidFill>
                  <a:srgbClr val="10253F"/>
                </a:solidFill>
                <a:latin typeface="Comic Sans MS"/>
                <a:cs typeface="Comic Sans MS"/>
              </a:rPr>
              <a:t>14   7   17  16  7  </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1 </a:t>
            </a:r>
          </a:p>
        </p:txBody>
      </p:sp>
      <p:sp>
        <p:nvSpPr>
          <p:cNvPr id="21" name="TextBox 20"/>
          <p:cNvSpPr txBox="1"/>
          <p:nvPr/>
        </p:nvSpPr>
        <p:spPr>
          <a:xfrm>
            <a:off x="2698156" y="6034408"/>
            <a:ext cx="3573214" cy="369332"/>
          </a:xfrm>
          <a:prstGeom prst="rect">
            <a:avLst/>
          </a:prstGeom>
          <a:noFill/>
          <a:ln>
            <a:noFill/>
          </a:ln>
        </p:spPr>
        <p:txBody>
          <a:bodyPr wrap="none" rtlCol="0">
            <a:spAutoFit/>
          </a:bodyPr>
          <a:lstStyle/>
          <a:p>
            <a:r>
              <a:rPr lang="en-US" dirty="0" smtClean="0">
                <a:solidFill>
                  <a:srgbClr val="10253F"/>
                </a:solidFill>
                <a:latin typeface="Comic Sans MS"/>
                <a:cs typeface="Comic Sans MS"/>
              </a:rPr>
              <a:t>Is it hard to break this cipher?</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17757110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16183" cy="646331"/>
          </a:xfrm>
          <a:prstGeom prst="rect">
            <a:avLst/>
          </a:prstGeom>
          <a:noFill/>
          <a:ln>
            <a:noFill/>
          </a:ln>
        </p:spPr>
        <p:txBody>
          <a:bodyPr wrap="none" rtlCol="0">
            <a:spAutoFit/>
          </a:bodyPr>
          <a:lstStyle/>
          <a:p>
            <a:pPr marL="342900" indent="-342900">
              <a:buAutoNum type="arabicPlain" startAt="3"/>
            </a:pPr>
            <a:r>
              <a:rPr lang="en-US" dirty="0" smtClean="0">
                <a:solidFill>
                  <a:srgbClr val="10253F"/>
                </a:solidFill>
                <a:latin typeface="Comic Sans MS"/>
                <a:cs typeface="Comic Sans MS"/>
              </a:rPr>
              <a:t>1   18   12  </a:t>
            </a:r>
            <a:r>
              <a:rPr lang="en-US" dirty="0">
                <a:solidFill>
                  <a:srgbClr val="10253F"/>
                </a:solidFill>
                <a:latin typeface="Comic Sans MS"/>
                <a:cs typeface="Comic Sans MS"/>
              </a:rPr>
              <a:t>5</a:t>
            </a:r>
            <a:r>
              <a:rPr lang="en-US" dirty="0" smtClean="0">
                <a:solidFill>
                  <a:srgbClr val="10253F"/>
                </a:solidFill>
                <a:latin typeface="Comic Sans MS"/>
                <a:cs typeface="Comic Sans MS"/>
              </a:rPr>
              <a:t>   15  14  5   </a:t>
            </a:r>
          </a:p>
          <a:p>
            <a:r>
              <a:rPr lang="en-US" dirty="0">
                <a:solidFill>
                  <a:srgbClr val="10253F"/>
                </a:solidFill>
                <a:latin typeface="Comic Sans MS"/>
                <a:cs typeface="Comic Sans MS"/>
              </a:rPr>
              <a:t>D</a:t>
            </a:r>
            <a:r>
              <a:rPr lang="en-US" dirty="0" smtClean="0">
                <a:solidFill>
                  <a:srgbClr val="10253F"/>
                </a:solidFill>
                <a:latin typeface="Comic Sans MS"/>
                <a:cs typeface="Comic Sans MS"/>
              </a:rPr>
              <a:t>   B   S    M  F   P   O   F</a:t>
            </a: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02974" y="3894804"/>
            <a:ext cx="3052939" cy="1200329"/>
          </a:xfrm>
          <a:prstGeom prst="rect">
            <a:avLst/>
          </a:prstGeom>
          <a:noFill/>
          <a:ln>
            <a:noFill/>
          </a:ln>
        </p:spPr>
        <p:txBody>
          <a:bodyPr wrap="none" rtlCol="0">
            <a:spAutoFit/>
          </a:bodyPr>
          <a:lstStyle/>
          <a:p>
            <a:pPr algn="just"/>
            <a:r>
              <a:rPr lang="en-US" dirty="0">
                <a:solidFill>
                  <a:srgbClr val="10253F"/>
                </a:solidFill>
                <a:latin typeface="Comic Sans MS"/>
                <a:cs typeface="Comic Sans MS"/>
              </a:rPr>
              <a:t>F</a:t>
            </a:r>
            <a:r>
              <a:rPr lang="en-US" dirty="0" smtClean="0">
                <a:solidFill>
                  <a:srgbClr val="10253F"/>
                </a:solidFill>
                <a:latin typeface="Comic Sans MS"/>
                <a:cs typeface="Comic Sans MS"/>
              </a:rPr>
              <a:t>   </a:t>
            </a:r>
            <a:r>
              <a:rPr lang="en-US" dirty="0">
                <a:solidFill>
                  <a:srgbClr val="10253F"/>
                </a:solidFill>
                <a:latin typeface="Comic Sans MS"/>
                <a:cs typeface="Comic Sans MS"/>
              </a:rPr>
              <a:t>D</a:t>
            </a:r>
            <a:r>
              <a:rPr lang="en-US" dirty="0" smtClean="0">
                <a:solidFill>
                  <a:srgbClr val="10253F"/>
                </a:solidFill>
                <a:latin typeface="Comic Sans MS"/>
                <a:cs typeface="Comic Sans MS"/>
              </a:rPr>
              <a:t>   </a:t>
            </a:r>
            <a:r>
              <a:rPr lang="en-US" dirty="0">
                <a:solidFill>
                  <a:srgbClr val="10253F"/>
                </a:solidFill>
                <a:latin typeface="Comic Sans MS"/>
                <a:cs typeface="Comic Sans MS"/>
              </a:rPr>
              <a:t>U</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en-US" dirty="0">
                <a:solidFill>
                  <a:srgbClr val="10253F"/>
                </a:solidFill>
                <a:latin typeface="Comic Sans MS"/>
                <a:cs typeface="Comic Sans MS"/>
              </a:rPr>
              <a:t>Q</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endParaRPr lang="en-US" dirty="0" smtClean="0">
              <a:solidFill>
                <a:srgbClr val="10253F"/>
              </a:solidFill>
              <a:latin typeface="Comic Sans MS"/>
              <a:cs typeface="Comic Sans MS"/>
            </a:endParaRPr>
          </a:p>
          <a:p>
            <a:r>
              <a:rPr lang="en-US" dirty="0">
                <a:solidFill>
                  <a:srgbClr val="10253F"/>
                </a:solidFill>
                <a:latin typeface="Comic Sans MS"/>
                <a:cs typeface="Comic Sans MS"/>
              </a:rPr>
              <a:t>5   3  </a:t>
            </a:r>
            <a:r>
              <a:rPr lang="en-US" dirty="0" smtClean="0">
                <a:solidFill>
                  <a:srgbClr val="10253F"/>
                </a:solidFill>
                <a:latin typeface="Comic Sans MS"/>
                <a:cs typeface="Comic Sans MS"/>
              </a:rPr>
              <a:t> 20  </a:t>
            </a:r>
            <a:r>
              <a:rPr lang="en-US" dirty="0">
                <a:solidFill>
                  <a:srgbClr val="10253F"/>
                </a:solidFill>
                <a:latin typeface="Comic Sans MS"/>
                <a:cs typeface="Comic Sans MS"/>
              </a:rPr>
              <a:t>14   7   17  16  7  </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a:t>
            </a:r>
            <a:r>
              <a:rPr lang="en-US" dirty="0">
                <a:solidFill>
                  <a:srgbClr val="10253F"/>
                </a:solidFill>
                <a:latin typeface="Comic Sans MS"/>
                <a:cs typeface="Comic Sans MS"/>
              </a:rPr>
              <a:t>2</a:t>
            </a:r>
            <a:r>
              <a:rPr lang="en-US" dirty="0" smtClean="0">
                <a:solidFill>
                  <a:srgbClr val="10253F"/>
                </a:solidFill>
                <a:latin typeface="Comic Sans MS"/>
                <a:cs typeface="Comic Sans MS"/>
              </a:rPr>
              <a:t> </a:t>
            </a:r>
          </a:p>
        </p:txBody>
      </p:sp>
      <p:sp>
        <p:nvSpPr>
          <p:cNvPr id="21" name="TextBox 20"/>
          <p:cNvSpPr txBox="1"/>
          <p:nvPr/>
        </p:nvSpPr>
        <p:spPr>
          <a:xfrm>
            <a:off x="2698156" y="6034408"/>
            <a:ext cx="3573214" cy="369332"/>
          </a:xfrm>
          <a:prstGeom prst="rect">
            <a:avLst/>
          </a:prstGeom>
          <a:noFill/>
          <a:ln>
            <a:noFill/>
          </a:ln>
        </p:spPr>
        <p:txBody>
          <a:bodyPr wrap="none" rtlCol="0">
            <a:spAutoFit/>
          </a:bodyPr>
          <a:lstStyle/>
          <a:p>
            <a:r>
              <a:rPr lang="en-US" dirty="0" smtClean="0">
                <a:solidFill>
                  <a:srgbClr val="10253F"/>
                </a:solidFill>
                <a:latin typeface="Comic Sans MS"/>
                <a:cs typeface="Comic Sans MS"/>
              </a:rPr>
              <a:t>Is it hard to break this cipher?</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20415508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38875" cy="923330"/>
          </a:xfrm>
          <a:prstGeom prst="rect">
            <a:avLst/>
          </a:prstGeom>
          <a:noFill/>
          <a:ln>
            <a:noFill/>
          </a:ln>
        </p:spPr>
        <p:txBody>
          <a:bodyPr wrap="none" rtlCol="0">
            <a:spAutoFit/>
          </a:bodyPr>
          <a:lstStyle/>
          <a:p>
            <a:r>
              <a:rPr lang="en-US" dirty="0">
                <a:solidFill>
                  <a:srgbClr val="10253F"/>
                </a:solidFill>
                <a:latin typeface="Comic Sans MS"/>
                <a:cs typeface="Comic Sans MS"/>
              </a:rPr>
              <a:t>2   0   17  11   4   14  13  4</a:t>
            </a:r>
          </a:p>
          <a:p>
            <a:pPr algn="just"/>
            <a:r>
              <a:rPr lang="en-US" dirty="0">
                <a:solidFill>
                  <a:srgbClr val="10253F"/>
                </a:solidFill>
                <a:latin typeface="Comic Sans MS"/>
                <a:cs typeface="Comic Sans MS"/>
              </a:rPr>
              <a:t>C   A   R    L   E   O   N   E</a:t>
            </a:r>
          </a:p>
          <a:p>
            <a:endParaRPr lang="en-US" dirty="0" smtClean="0">
              <a:solidFill>
                <a:srgbClr val="10253F"/>
              </a:solidFill>
              <a:latin typeface="Comic Sans MS"/>
              <a:cs typeface="Comic Sans MS"/>
            </a:endParaRP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02974" y="3894804"/>
            <a:ext cx="3052939" cy="1200329"/>
          </a:xfrm>
          <a:prstGeom prst="rect">
            <a:avLst/>
          </a:prstGeom>
          <a:noFill/>
          <a:ln>
            <a:noFill/>
          </a:ln>
        </p:spPr>
        <p:txBody>
          <a:bodyPr wrap="none" rtlCol="0">
            <a:spAutoFit/>
          </a:bodyPr>
          <a:lstStyle/>
          <a:p>
            <a:pPr algn="just"/>
            <a:r>
              <a:rPr lang="en-US" dirty="0">
                <a:solidFill>
                  <a:srgbClr val="10253F"/>
                </a:solidFill>
                <a:latin typeface="Comic Sans MS"/>
                <a:cs typeface="Comic Sans MS"/>
              </a:rPr>
              <a:t>F</a:t>
            </a:r>
            <a:r>
              <a:rPr lang="en-US" dirty="0" smtClean="0">
                <a:solidFill>
                  <a:srgbClr val="10253F"/>
                </a:solidFill>
                <a:latin typeface="Comic Sans MS"/>
                <a:cs typeface="Comic Sans MS"/>
              </a:rPr>
              <a:t>   </a:t>
            </a:r>
            <a:r>
              <a:rPr lang="en-US" dirty="0">
                <a:solidFill>
                  <a:srgbClr val="10253F"/>
                </a:solidFill>
                <a:latin typeface="Comic Sans MS"/>
                <a:cs typeface="Comic Sans MS"/>
              </a:rPr>
              <a:t>D</a:t>
            </a:r>
            <a:r>
              <a:rPr lang="en-US" dirty="0" smtClean="0">
                <a:solidFill>
                  <a:srgbClr val="10253F"/>
                </a:solidFill>
                <a:latin typeface="Comic Sans MS"/>
                <a:cs typeface="Comic Sans MS"/>
              </a:rPr>
              <a:t>   </a:t>
            </a:r>
            <a:r>
              <a:rPr lang="en-US" dirty="0">
                <a:solidFill>
                  <a:srgbClr val="10253F"/>
                </a:solidFill>
                <a:latin typeface="Comic Sans MS"/>
                <a:cs typeface="Comic Sans MS"/>
              </a:rPr>
              <a:t>U</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en-US" dirty="0">
                <a:solidFill>
                  <a:srgbClr val="10253F"/>
                </a:solidFill>
                <a:latin typeface="Comic Sans MS"/>
                <a:cs typeface="Comic Sans MS"/>
              </a:rPr>
              <a:t>Q</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endParaRPr lang="en-US" dirty="0" smtClean="0">
              <a:solidFill>
                <a:srgbClr val="10253F"/>
              </a:solidFill>
              <a:latin typeface="Comic Sans MS"/>
              <a:cs typeface="Comic Sans MS"/>
            </a:endParaRPr>
          </a:p>
          <a:p>
            <a:r>
              <a:rPr lang="en-US" dirty="0">
                <a:solidFill>
                  <a:srgbClr val="10253F"/>
                </a:solidFill>
                <a:latin typeface="Comic Sans MS"/>
                <a:cs typeface="Comic Sans MS"/>
              </a:rPr>
              <a:t>5   3  </a:t>
            </a:r>
            <a:r>
              <a:rPr lang="en-US" dirty="0" smtClean="0">
                <a:solidFill>
                  <a:srgbClr val="10253F"/>
                </a:solidFill>
                <a:latin typeface="Comic Sans MS"/>
                <a:cs typeface="Comic Sans MS"/>
              </a:rPr>
              <a:t> 20  </a:t>
            </a:r>
            <a:r>
              <a:rPr lang="en-US" dirty="0">
                <a:solidFill>
                  <a:srgbClr val="10253F"/>
                </a:solidFill>
                <a:latin typeface="Comic Sans MS"/>
                <a:cs typeface="Comic Sans MS"/>
              </a:rPr>
              <a:t>14   7   17  16  7  </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3 </a:t>
            </a:r>
          </a:p>
        </p:txBody>
      </p:sp>
      <p:sp>
        <p:nvSpPr>
          <p:cNvPr id="21" name="TextBox 20"/>
          <p:cNvSpPr txBox="1"/>
          <p:nvPr/>
        </p:nvSpPr>
        <p:spPr>
          <a:xfrm>
            <a:off x="2698156" y="6034408"/>
            <a:ext cx="3573214" cy="369332"/>
          </a:xfrm>
          <a:prstGeom prst="rect">
            <a:avLst/>
          </a:prstGeom>
          <a:noFill/>
          <a:ln>
            <a:noFill/>
          </a:ln>
        </p:spPr>
        <p:txBody>
          <a:bodyPr wrap="none" rtlCol="0">
            <a:spAutoFit/>
          </a:bodyPr>
          <a:lstStyle/>
          <a:p>
            <a:r>
              <a:rPr lang="en-US" dirty="0" smtClean="0">
                <a:solidFill>
                  <a:srgbClr val="10253F"/>
                </a:solidFill>
                <a:latin typeface="Comic Sans MS"/>
                <a:cs typeface="Comic Sans MS"/>
              </a:rPr>
              <a:t>Is it hard to break this cipher?</a:t>
            </a:r>
            <a:endParaRPr lang="en-US" dirty="0">
              <a:solidFill>
                <a:srgbClr val="10253F"/>
              </a:solidFill>
              <a:latin typeface="Comic Sans MS"/>
              <a:cs typeface="Comic Sans MS"/>
            </a:endParaRPr>
          </a:p>
        </p:txBody>
      </p:sp>
    </p:spTree>
    <p:extLst>
      <p:ext uri="{BB962C8B-B14F-4D97-AF65-F5344CB8AC3E}">
        <p14:creationId xmlns:p14="http://schemas.microsoft.com/office/powerpoint/2010/main" val="24401312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38875" cy="923330"/>
          </a:xfrm>
          <a:prstGeom prst="rect">
            <a:avLst/>
          </a:prstGeom>
          <a:noFill/>
          <a:ln>
            <a:noFill/>
          </a:ln>
        </p:spPr>
        <p:txBody>
          <a:bodyPr wrap="none" rtlCol="0">
            <a:spAutoFit/>
          </a:bodyPr>
          <a:lstStyle/>
          <a:p>
            <a:r>
              <a:rPr lang="en-US" dirty="0">
                <a:solidFill>
                  <a:srgbClr val="10253F"/>
                </a:solidFill>
                <a:latin typeface="Comic Sans MS"/>
                <a:cs typeface="Comic Sans MS"/>
              </a:rPr>
              <a:t>2   0   17  11   4   14  13  4</a:t>
            </a:r>
          </a:p>
          <a:p>
            <a:pPr algn="just"/>
            <a:r>
              <a:rPr lang="en-US" dirty="0">
                <a:solidFill>
                  <a:srgbClr val="10253F"/>
                </a:solidFill>
                <a:latin typeface="Comic Sans MS"/>
                <a:cs typeface="Comic Sans MS"/>
              </a:rPr>
              <a:t>C   A   R    L   E   O   N   E</a:t>
            </a:r>
          </a:p>
          <a:p>
            <a:endParaRPr lang="en-US" dirty="0" smtClean="0">
              <a:solidFill>
                <a:srgbClr val="10253F"/>
              </a:solidFill>
              <a:latin typeface="Comic Sans MS"/>
              <a:cs typeface="Comic Sans MS"/>
            </a:endParaRP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02974" y="3894804"/>
            <a:ext cx="3052939" cy="1200329"/>
          </a:xfrm>
          <a:prstGeom prst="rect">
            <a:avLst/>
          </a:prstGeom>
          <a:noFill/>
          <a:ln>
            <a:noFill/>
          </a:ln>
        </p:spPr>
        <p:txBody>
          <a:bodyPr wrap="none" rtlCol="0">
            <a:spAutoFit/>
          </a:bodyPr>
          <a:lstStyle/>
          <a:p>
            <a:pPr algn="just"/>
            <a:r>
              <a:rPr lang="en-US" dirty="0">
                <a:solidFill>
                  <a:srgbClr val="10253F"/>
                </a:solidFill>
                <a:latin typeface="Comic Sans MS"/>
                <a:cs typeface="Comic Sans MS"/>
              </a:rPr>
              <a:t>F</a:t>
            </a:r>
            <a:r>
              <a:rPr lang="en-US" dirty="0" smtClean="0">
                <a:solidFill>
                  <a:srgbClr val="10253F"/>
                </a:solidFill>
                <a:latin typeface="Comic Sans MS"/>
                <a:cs typeface="Comic Sans MS"/>
              </a:rPr>
              <a:t>   </a:t>
            </a:r>
            <a:r>
              <a:rPr lang="en-US" dirty="0">
                <a:solidFill>
                  <a:srgbClr val="10253F"/>
                </a:solidFill>
                <a:latin typeface="Comic Sans MS"/>
                <a:cs typeface="Comic Sans MS"/>
              </a:rPr>
              <a:t>D</a:t>
            </a:r>
            <a:r>
              <a:rPr lang="en-US" dirty="0" smtClean="0">
                <a:solidFill>
                  <a:srgbClr val="10253F"/>
                </a:solidFill>
                <a:latin typeface="Comic Sans MS"/>
                <a:cs typeface="Comic Sans MS"/>
              </a:rPr>
              <a:t>   </a:t>
            </a:r>
            <a:r>
              <a:rPr lang="en-US" dirty="0">
                <a:solidFill>
                  <a:srgbClr val="10253F"/>
                </a:solidFill>
                <a:latin typeface="Comic Sans MS"/>
                <a:cs typeface="Comic Sans MS"/>
              </a:rPr>
              <a:t>U</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en-US" dirty="0">
                <a:solidFill>
                  <a:srgbClr val="10253F"/>
                </a:solidFill>
                <a:latin typeface="Comic Sans MS"/>
                <a:cs typeface="Comic Sans MS"/>
              </a:rPr>
              <a:t>Q</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endParaRPr lang="en-US" dirty="0" smtClean="0">
              <a:solidFill>
                <a:srgbClr val="10253F"/>
              </a:solidFill>
              <a:latin typeface="Comic Sans MS"/>
              <a:cs typeface="Comic Sans MS"/>
            </a:endParaRPr>
          </a:p>
          <a:p>
            <a:r>
              <a:rPr lang="en-US" dirty="0">
                <a:solidFill>
                  <a:srgbClr val="10253F"/>
                </a:solidFill>
                <a:latin typeface="Comic Sans MS"/>
                <a:cs typeface="Comic Sans MS"/>
              </a:rPr>
              <a:t>5   3  </a:t>
            </a:r>
            <a:r>
              <a:rPr lang="en-US" dirty="0" smtClean="0">
                <a:solidFill>
                  <a:srgbClr val="10253F"/>
                </a:solidFill>
                <a:latin typeface="Comic Sans MS"/>
                <a:cs typeface="Comic Sans MS"/>
              </a:rPr>
              <a:t> 20  </a:t>
            </a:r>
            <a:r>
              <a:rPr lang="en-US" dirty="0">
                <a:solidFill>
                  <a:srgbClr val="10253F"/>
                </a:solidFill>
                <a:latin typeface="Comic Sans MS"/>
                <a:cs typeface="Comic Sans MS"/>
              </a:rPr>
              <a:t>14   7   17  16  7  </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3 </a:t>
            </a:r>
          </a:p>
        </p:txBody>
      </p:sp>
      <p:sp>
        <p:nvSpPr>
          <p:cNvPr id="21" name="TextBox 20"/>
          <p:cNvSpPr txBox="1"/>
          <p:nvPr/>
        </p:nvSpPr>
        <p:spPr>
          <a:xfrm>
            <a:off x="2698156" y="6034408"/>
            <a:ext cx="3573214" cy="646331"/>
          </a:xfrm>
          <a:prstGeom prst="rect">
            <a:avLst/>
          </a:prstGeom>
          <a:noFill/>
          <a:ln>
            <a:noFill/>
          </a:ln>
        </p:spPr>
        <p:txBody>
          <a:bodyPr wrap="none" rtlCol="0">
            <a:spAutoFit/>
          </a:bodyPr>
          <a:lstStyle/>
          <a:p>
            <a:r>
              <a:rPr lang="en-US" dirty="0" smtClean="0">
                <a:solidFill>
                  <a:srgbClr val="10253F"/>
                </a:solidFill>
                <a:latin typeface="Comic Sans MS"/>
                <a:cs typeface="Comic Sans MS"/>
              </a:rPr>
              <a:t>Is it hard to break this cipher?</a:t>
            </a:r>
          </a:p>
          <a:p>
            <a:r>
              <a:rPr lang="en-US" dirty="0" smtClean="0">
                <a:solidFill>
                  <a:srgbClr val="10253F"/>
                </a:solidFill>
                <a:latin typeface="Comic Sans MS"/>
                <a:cs typeface="Comic Sans MS"/>
              </a:rPr>
              <a:t>	  </a:t>
            </a:r>
            <a:r>
              <a:rPr lang="en-US" dirty="0" smtClean="0">
                <a:solidFill>
                  <a:srgbClr val="FF0000"/>
                </a:solidFill>
                <a:latin typeface="Comic Sans MS"/>
                <a:cs typeface="Comic Sans MS"/>
              </a:rPr>
              <a:t>  at most 26 keys</a:t>
            </a:r>
            <a:endParaRPr lang="en-US" dirty="0">
              <a:solidFill>
                <a:srgbClr val="FF0000"/>
              </a:solidFill>
              <a:latin typeface="Comic Sans MS"/>
              <a:cs typeface="Comic Sans MS"/>
            </a:endParaRPr>
          </a:p>
        </p:txBody>
      </p:sp>
    </p:spTree>
    <p:extLst>
      <p:ext uri="{BB962C8B-B14F-4D97-AF65-F5344CB8AC3E}">
        <p14:creationId xmlns:p14="http://schemas.microsoft.com/office/powerpoint/2010/main" val="5917246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Shift Cipher</a:t>
            </a:r>
            <a:endParaRPr lang="en-US" sz="4000" u="sng" dirty="0">
              <a:solidFill>
                <a:schemeClr val="accent6">
                  <a:lumMod val="50000"/>
                </a:schemeClr>
              </a:solidFill>
              <a:latin typeface="Comic Sans MS"/>
              <a:cs typeface="Comic Sans MS"/>
            </a:endParaRPr>
          </a:p>
        </p:txBody>
      </p:sp>
      <p:sp>
        <p:nvSpPr>
          <p:cNvPr id="15" name="TextBox 14"/>
          <p:cNvSpPr txBox="1"/>
          <p:nvPr/>
        </p:nvSpPr>
        <p:spPr>
          <a:xfrm>
            <a:off x="421905" y="5199540"/>
            <a:ext cx="2938875" cy="923330"/>
          </a:xfrm>
          <a:prstGeom prst="rect">
            <a:avLst/>
          </a:prstGeom>
          <a:noFill/>
          <a:ln>
            <a:noFill/>
          </a:ln>
        </p:spPr>
        <p:txBody>
          <a:bodyPr wrap="none" rtlCol="0">
            <a:spAutoFit/>
          </a:bodyPr>
          <a:lstStyle/>
          <a:p>
            <a:r>
              <a:rPr lang="en-US" dirty="0">
                <a:solidFill>
                  <a:srgbClr val="10253F"/>
                </a:solidFill>
                <a:latin typeface="Comic Sans MS"/>
                <a:cs typeface="Comic Sans MS"/>
              </a:rPr>
              <a:t>2   0   17  11   4   14  13  4</a:t>
            </a:r>
          </a:p>
          <a:p>
            <a:pPr algn="just"/>
            <a:r>
              <a:rPr lang="en-US" dirty="0">
                <a:solidFill>
                  <a:srgbClr val="10253F"/>
                </a:solidFill>
                <a:latin typeface="Comic Sans MS"/>
                <a:cs typeface="Comic Sans MS"/>
              </a:rPr>
              <a:t>C   A   R    L   E   O   N   E</a:t>
            </a:r>
          </a:p>
          <a:p>
            <a:endParaRPr lang="en-US" dirty="0" smtClean="0">
              <a:solidFill>
                <a:srgbClr val="10253F"/>
              </a:solidFill>
              <a:latin typeface="Comic Sans MS"/>
              <a:cs typeface="Comic Sans MS"/>
            </a:endParaRPr>
          </a:p>
        </p:txBody>
      </p:sp>
      <p:cxnSp>
        <p:nvCxnSpPr>
          <p:cNvPr id="16" name="Straight Arrow Connector 15"/>
          <p:cNvCxnSpPr/>
          <p:nvPr/>
        </p:nvCxnSpPr>
        <p:spPr>
          <a:xfrm flipH="1">
            <a:off x="519516" y="5135382"/>
            <a:ext cx="2690420" cy="0"/>
          </a:xfrm>
          <a:prstGeom prst="straightConnector1">
            <a:avLst/>
          </a:prstGeom>
          <a:ln>
            <a:solidFill>
              <a:schemeClr val="tx2">
                <a:lumMod val="50000"/>
              </a:schemeClr>
            </a:solidFill>
            <a:tailEnd type="non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760404" y="1168400"/>
            <a:ext cx="8091127"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0   1    2    3   4   5   6    7    8    9   10  11   12   13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14  15   16  17   18  19  20  21   22   23  24   25 </a:t>
            </a:r>
            <a:endParaRPr lang="en-US" sz="2600" dirty="0">
              <a:latin typeface="Comic Sans MS"/>
              <a:cs typeface="Comic Sans MS"/>
            </a:endParaRPr>
          </a:p>
        </p:txBody>
      </p:sp>
      <p:sp>
        <p:nvSpPr>
          <p:cNvPr id="18" name="TextBox 17"/>
          <p:cNvSpPr txBox="1"/>
          <p:nvPr/>
        </p:nvSpPr>
        <p:spPr>
          <a:xfrm>
            <a:off x="402974" y="3894804"/>
            <a:ext cx="3052939" cy="1200329"/>
          </a:xfrm>
          <a:prstGeom prst="rect">
            <a:avLst/>
          </a:prstGeom>
          <a:noFill/>
          <a:ln>
            <a:noFill/>
          </a:ln>
        </p:spPr>
        <p:txBody>
          <a:bodyPr wrap="none" rtlCol="0">
            <a:spAutoFit/>
          </a:bodyPr>
          <a:lstStyle/>
          <a:p>
            <a:pPr algn="just"/>
            <a:r>
              <a:rPr lang="en-US" dirty="0">
                <a:solidFill>
                  <a:srgbClr val="10253F"/>
                </a:solidFill>
                <a:latin typeface="Comic Sans MS"/>
                <a:cs typeface="Comic Sans MS"/>
              </a:rPr>
              <a:t>F</a:t>
            </a:r>
            <a:r>
              <a:rPr lang="en-US" dirty="0" smtClean="0">
                <a:solidFill>
                  <a:srgbClr val="10253F"/>
                </a:solidFill>
                <a:latin typeface="Comic Sans MS"/>
                <a:cs typeface="Comic Sans MS"/>
              </a:rPr>
              <a:t>   </a:t>
            </a:r>
            <a:r>
              <a:rPr lang="en-US" dirty="0">
                <a:solidFill>
                  <a:srgbClr val="10253F"/>
                </a:solidFill>
                <a:latin typeface="Comic Sans MS"/>
                <a:cs typeface="Comic Sans MS"/>
              </a:rPr>
              <a:t>D</a:t>
            </a:r>
            <a:r>
              <a:rPr lang="en-US" dirty="0" smtClean="0">
                <a:solidFill>
                  <a:srgbClr val="10253F"/>
                </a:solidFill>
                <a:latin typeface="Comic Sans MS"/>
                <a:cs typeface="Comic Sans MS"/>
              </a:rPr>
              <a:t>   </a:t>
            </a:r>
            <a:r>
              <a:rPr lang="en-US" dirty="0">
                <a:solidFill>
                  <a:srgbClr val="10253F"/>
                </a:solidFill>
                <a:latin typeface="Comic Sans MS"/>
                <a:cs typeface="Comic Sans MS"/>
              </a:rPr>
              <a:t>U</a:t>
            </a:r>
            <a:r>
              <a:rPr lang="en-US" dirty="0" smtClean="0">
                <a:solidFill>
                  <a:srgbClr val="10253F"/>
                </a:solidFill>
                <a:latin typeface="Comic Sans MS"/>
                <a:cs typeface="Comic Sans MS"/>
              </a:rPr>
              <a:t>    </a:t>
            </a:r>
            <a:r>
              <a:rPr lang="en-US" dirty="0">
                <a:solidFill>
                  <a:srgbClr val="10253F"/>
                </a:solidFill>
                <a:latin typeface="Comic Sans MS"/>
                <a:cs typeface="Comic Sans MS"/>
              </a:rPr>
              <a:t>O</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r>
              <a:rPr lang="en-US" dirty="0" smtClean="0">
                <a:solidFill>
                  <a:srgbClr val="10253F"/>
                </a:solidFill>
                <a:latin typeface="Comic Sans MS"/>
                <a:cs typeface="Comic Sans MS"/>
              </a:rPr>
              <a:t>   </a:t>
            </a:r>
            <a:r>
              <a:rPr lang="en-US" dirty="0">
                <a:solidFill>
                  <a:srgbClr val="10253F"/>
                </a:solidFill>
                <a:latin typeface="Comic Sans MS"/>
                <a:cs typeface="Comic Sans MS"/>
              </a:rPr>
              <a:t>R</a:t>
            </a:r>
            <a:r>
              <a:rPr lang="en-US" dirty="0" smtClean="0">
                <a:solidFill>
                  <a:srgbClr val="10253F"/>
                </a:solidFill>
                <a:latin typeface="Comic Sans MS"/>
                <a:cs typeface="Comic Sans MS"/>
              </a:rPr>
              <a:t>   </a:t>
            </a:r>
            <a:r>
              <a:rPr lang="en-US" dirty="0">
                <a:solidFill>
                  <a:srgbClr val="10253F"/>
                </a:solidFill>
                <a:latin typeface="Comic Sans MS"/>
                <a:cs typeface="Comic Sans MS"/>
              </a:rPr>
              <a:t>Q</a:t>
            </a:r>
            <a:r>
              <a:rPr lang="en-US" dirty="0" smtClean="0">
                <a:solidFill>
                  <a:srgbClr val="10253F"/>
                </a:solidFill>
                <a:latin typeface="Comic Sans MS"/>
                <a:cs typeface="Comic Sans MS"/>
              </a:rPr>
              <a:t>   </a:t>
            </a:r>
            <a:r>
              <a:rPr lang="en-US" dirty="0">
                <a:solidFill>
                  <a:srgbClr val="10253F"/>
                </a:solidFill>
                <a:latin typeface="Comic Sans MS"/>
                <a:cs typeface="Comic Sans MS"/>
              </a:rPr>
              <a:t>H</a:t>
            </a:r>
            <a:endParaRPr lang="en-US" dirty="0" smtClean="0">
              <a:solidFill>
                <a:srgbClr val="10253F"/>
              </a:solidFill>
              <a:latin typeface="Comic Sans MS"/>
              <a:cs typeface="Comic Sans MS"/>
            </a:endParaRPr>
          </a:p>
          <a:p>
            <a:r>
              <a:rPr lang="en-US" dirty="0">
                <a:solidFill>
                  <a:srgbClr val="10253F"/>
                </a:solidFill>
                <a:latin typeface="Comic Sans MS"/>
                <a:cs typeface="Comic Sans MS"/>
              </a:rPr>
              <a:t>5   3  </a:t>
            </a:r>
            <a:r>
              <a:rPr lang="en-US" dirty="0" smtClean="0">
                <a:solidFill>
                  <a:srgbClr val="10253F"/>
                </a:solidFill>
                <a:latin typeface="Comic Sans MS"/>
                <a:cs typeface="Comic Sans MS"/>
              </a:rPr>
              <a:t> 20  </a:t>
            </a:r>
            <a:r>
              <a:rPr lang="en-US" dirty="0">
                <a:solidFill>
                  <a:srgbClr val="10253F"/>
                </a:solidFill>
                <a:latin typeface="Comic Sans MS"/>
                <a:cs typeface="Comic Sans MS"/>
              </a:rPr>
              <a:t>14   7   17  16  7  </a:t>
            </a:r>
          </a:p>
          <a:p>
            <a:pPr algn="just"/>
            <a:r>
              <a:rPr lang="en-US" dirty="0" smtClean="0">
                <a:solidFill>
                  <a:srgbClr val="10253F"/>
                </a:solidFill>
                <a:latin typeface="Comic Sans MS"/>
                <a:cs typeface="Comic Sans MS"/>
              </a:rPr>
              <a:t>                  -</a:t>
            </a:r>
          </a:p>
          <a:p>
            <a:pPr algn="just"/>
            <a:r>
              <a:rPr lang="en-US" dirty="0">
                <a:solidFill>
                  <a:srgbClr val="10253F"/>
                </a:solidFill>
                <a:latin typeface="Comic Sans MS"/>
                <a:cs typeface="Comic Sans MS"/>
              </a:rPr>
              <a:t> </a:t>
            </a:r>
            <a:r>
              <a:rPr lang="en-US" dirty="0" smtClean="0">
                <a:solidFill>
                  <a:srgbClr val="10253F"/>
                </a:solidFill>
                <a:latin typeface="Comic Sans MS"/>
                <a:cs typeface="Comic Sans MS"/>
              </a:rPr>
              <a:t>                 3 </a:t>
            </a:r>
          </a:p>
        </p:txBody>
      </p:sp>
      <p:sp>
        <p:nvSpPr>
          <p:cNvPr id="21" name="TextBox 20"/>
          <p:cNvSpPr txBox="1"/>
          <p:nvPr/>
        </p:nvSpPr>
        <p:spPr>
          <a:xfrm>
            <a:off x="2698156" y="6034408"/>
            <a:ext cx="3573214" cy="646331"/>
          </a:xfrm>
          <a:prstGeom prst="rect">
            <a:avLst/>
          </a:prstGeom>
          <a:noFill/>
          <a:ln>
            <a:noFill/>
          </a:ln>
        </p:spPr>
        <p:txBody>
          <a:bodyPr wrap="none" rtlCol="0">
            <a:spAutoFit/>
          </a:bodyPr>
          <a:lstStyle/>
          <a:p>
            <a:r>
              <a:rPr lang="en-US" dirty="0" smtClean="0">
                <a:solidFill>
                  <a:srgbClr val="10253F"/>
                </a:solidFill>
                <a:latin typeface="Comic Sans MS"/>
                <a:cs typeface="Comic Sans MS"/>
              </a:rPr>
              <a:t>Is it hard to break this cipher?</a:t>
            </a:r>
          </a:p>
          <a:p>
            <a:r>
              <a:rPr lang="en-US" dirty="0" smtClean="0">
                <a:solidFill>
                  <a:srgbClr val="10253F"/>
                </a:solidFill>
                <a:latin typeface="Comic Sans MS"/>
                <a:cs typeface="Comic Sans MS"/>
              </a:rPr>
              <a:t>	  </a:t>
            </a:r>
            <a:r>
              <a:rPr lang="en-US" dirty="0" smtClean="0">
                <a:solidFill>
                  <a:srgbClr val="FF0000"/>
                </a:solidFill>
                <a:latin typeface="Comic Sans MS"/>
                <a:cs typeface="Comic Sans MS"/>
              </a:rPr>
              <a:t>  at most 26 keys</a:t>
            </a:r>
            <a:endParaRPr lang="en-US" dirty="0">
              <a:solidFill>
                <a:srgbClr val="FF0000"/>
              </a:solidFill>
              <a:latin typeface="Comic Sans MS"/>
              <a:cs typeface="Comic Sans MS"/>
            </a:endParaRPr>
          </a:p>
        </p:txBody>
      </p:sp>
      <p:sp>
        <p:nvSpPr>
          <p:cNvPr id="8" name="TextBox 7"/>
          <p:cNvSpPr txBox="1"/>
          <p:nvPr/>
        </p:nvSpPr>
        <p:spPr>
          <a:xfrm>
            <a:off x="4031656" y="4662808"/>
            <a:ext cx="4819649" cy="461665"/>
          </a:xfrm>
          <a:prstGeom prst="rect">
            <a:avLst/>
          </a:prstGeom>
          <a:noFill/>
          <a:ln>
            <a:noFill/>
          </a:ln>
        </p:spPr>
        <p:txBody>
          <a:bodyPr wrap="none" rtlCol="0">
            <a:spAutoFit/>
          </a:bodyPr>
          <a:lstStyle/>
          <a:p>
            <a:r>
              <a:rPr lang="en-US" sz="2400" dirty="0" smtClean="0">
                <a:solidFill>
                  <a:schemeClr val="tx2">
                    <a:lumMod val="50000"/>
                  </a:schemeClr>
                </a:solidFill>
                <a:latin typeface="Comic Sans MS"/>
                <a:cs typeface="Comic Sans MS"/>
              </a:rPr>
              <a:t>In brute force, at most 26 tries</a:t>
            </a:r>
            <a:endParaRPr lang="en-US" sz="2400" dirty="0">
              <a:solidFill>
                <a:schemeClr val="tx2">
                  <a:lumMod val="50000"/>
                </a:schemeClr>
              </a:solidFill>
              <a:latin typeface="Comic Sans MS"/>
              <a:cs typeface="Comic Sans MS"/>
            </a:endParaRPr>
          </a:p>
        </p:txBody>
      </p:sp>
    </p:spTree>
    <p:extLst>
      <p:ext uri="{BB962C8B-B14F-4D97-AF65-F5344CB8AC3E}">
        <p14:creationId xmlns:p14="http://schemas.microsoft.com/office/powerpoint/2010/main" val="138642642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
        <p:nvSpPr>
          <p:cNvPr id="6" name="TextBox 5"/>
          <p:cNvSpPr txBox="1"/>
          <p:nvPr/>
        </p:nvSpPr>
        <p:spPr>
          <a:xfrm>
            <a:off x="760404" y="1168400"/>
            <a:ext cx="7708861"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E   S   J    T   </a:t>
            </a:r>
            <a:r>
              <a:rPr lang="en-US" sz="2600" dirty="0">
                <a:latin typeface="Comic Sans MS"/>
                <a:cs typeface="Comic Sans MS"/>
              </a:rPr>
              <a:t>U</a:t>
            </a:r>
            <a:r>
              <a:rPr lang="en-US" sz="2600" dirty="0" smtClean="0">
                <a:latin typeface="Comic Sans MS"/>
                <a:cs typeface="Comic Sans MS"/>
              </a:rPr>
              <a:t>   </a:t>
            </a:r>
            <a:r>
              <a:rPr lang="en-US" sz="2600" dirty="0">
                <a:latin typeface="Comic Sans MS"/>
                <a:cs typeface="Comic Sans MS"/>
              </a:rPr>
              <a:t>O</a:t>
            </a:r>
            <a:r>
              <a:rPr lang="en-US" sz="2600" dirty="0" smtClean="0">
                <a:latin typeface="Comic Sans MS"/>
                <a:cs typeface="Comic Sans MS"/>
              </a:rPr>
              <a:t>  F   A    </a:t>
            </a:r>
            <a:r>
              <a:rPr lang="en-US" sz="2600" dirty="0">
                <a:latin typeface="Comic Sans MS"/>
                <a:cs typeface="Comic Sans MS"/>
              </a:rPr>
              <a:t>Z</a:t>
            </a:r>
            <a:r>
              <a:rPr lang="en-US" sz="2600" dirty="0" smtClean="0">
                <a:latin typeface="Comic Sans MS"/>
                <a:cs typeface="Comic Sans MS"/>
              </a:rPr>
              <a:t>   P    V    D   X    Q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G   W    B    I    K   N    </a:t>
            </a:r>
            <a:r>
              <a:rPr lang="en-US" sz="2600" dirty="0">
                <a:latin typeface="Comic Sans MS"/>
                <a:cs typeface="Comic Sans MS"/>
              </a:rPr>
              <a:t>L</a:t>
            </a:r>
            <a:r>
              <a:rPr lang="en-US" sz="2600" dirty="0" smtClean="0">
                <a:latin typeface="Comic Sans MS"/>
                <a:cs typeface="Comic Sans MS"/>
              </a:rPr>
              <a:t>    H    Y     C    M    R</a:t>
            </a:r>
            <a:endParaRPr lang="en-US" sz="2600" dirty="0">
              <a:latin typeface="Comic Sans MS"/>
              <a:cs typeface="Comic Sans MS"/>
            </a:endParaRPr>
          </a:p>
        </p:txBody>
      </p:sp>
    </p:spTree>
    <p:extLst>
      <p:ext uri="{BB962C8B-B14F-4D97-AF65-F5344CB8AC3E}">
        <p14:creationId xmlns:p14="http://schemas.microsoft.com/office/powerpoint/2010/main" val="367886678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
        <p:nvSpPr>
          <p:cNvPr id="6" name="TextBox 5"/>
          <p:cNvSpPr txBox="1"/>
          <p:nvPr/>
        </p:nvSpPr>
        <p:spPr>
          <a:xfrm>
            <a:off x="760404" y="1168400"/>
            <a:ext cx="7708861"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E   S   J    T   </a:t>
            </a:r>
            <a:r>
              <a:rPr lang="en-US" sz="2600" dirty="0">
                <a:latin typeface="Comic Sans MS"/>
                <a:cs typeface="Comic Sans MS"/>
              </a:rPr>
              <a:t>U</a:t>
            </a:r>
            <a:r>
              <a:rPr lang="en-US" sz="2600" dirty="0" smtClean="0">
                <a:latin typeface="Comic Sans MS"/>
                <a:cs typeface="Comic Sans MS"/>
              </a:rPr>
              <a:t>   </a:t>
            </a:r>
            <a:r>
              <a:rPr lang="en-US" sz="2600" dirty="0">
                <a:latin typeface="Comic Sans MS"/>
                <a:cs typeface="Comic Sans MS"/>
              </a:rPr>
              <a:t>O</a:t>
            </a:r>
            <a:r>
              <a:rPr lang="en-US" sz="2600" dirty="0" smtClean="0">
                <a:latin typeface="Comic Sans MS"/>
                <a:cs typeface="Comic Sans MS"/>
              </a:rPr>
              <a:t>  F   A    </a:t>
            </a:r>
            <a:r>
              <a:rPr lang="en-US" sz="2600" dirty="0">
                <a:latin typeface="Comic Sans MS"/>
                <a:cs typeface="Comic Sans MS"/>
              </a:rPr>
              <a:t>Z</a:t>
            </a:r>
            <a:r>
              <a:rPr lang="en-US" sz="2600" dirty="0" smtClean="0">
                <a:latin typeface="Comic Sans MS"/>
                <a:cs typeface="Comic Sans MS"/>
              </a:rPr>
              <a:t>   P    V    D   X    Q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G   W    B    I    K   N    </a:t>
            </a:r>
            <a:r>
              <a:rPr lang="en-US" sz="2600" dirty="0">
                <a:latin typeface="Comic Sans MS"/>
                <a:cs typeface="Comic Sans MS"/>
              </a:rPr>
              <a:t>L</a:t>
            </a:r>
            <a:r>
              <a:rPr lang="en-US" sz="2600" dirty="0" smtClean="0">
                <a:latin typeface="Comic Sans MS"/>
                <a:cs typeface="Comic Sans MS"/>
              </a:rPr>
              <a:t>    H    Y     C    M    R</a:t>
            </a:r>
            <a:endParaRPr lang="en-US" sz="2600" dirty="0">
              <a:latin typeface="Comic Sans MS"/>
              <a:cs typeface="Comic Sans MS"/>
            </a:endParaRPr>
          </a:p>
        </p:txBody>
      </p:sp>
      <p:sp>
        <p:nvSpPr>
          <p:cNvPr id="7" name="TextBox 6"/>
          <p:cNvSpPr txBox="1"/>
          <p:nvPr/>
        </p:nvSpPr>
        <p:spPr>
          <a:xfrm>
            <a:off x="1447774" y="3803945"/>
            <a:ext cx="1838965" cy="461665"/>
          </a:xfrm>
          <a:prstGeom prst="rect">
            <a:avLst/>
          </a:prstGeom>
          <a:noFill/>
        </p:spPr>
        <p:txBody>
          <a:bodyPr wrap="none" rtlCol="0">
            <a:spAutoFit/>
          </a:bodyPr>
          <a:lstStyle/>
          <a:p>
            <a:r>
              <a:rPr lang="en-US" sz="2400" dirty="0" smtClean="0">
                <a:latin typeface="Comic Sans MS"/>
                <a:cs typeface="Comic Sans MS"/>
              </a:rPr>
              <a:t>CARLEONE</a:t>
            </a:r>
            <a:endParaRPr lang="en-US" sz="2400" dirty="0">
              <a:latin typeface="Comic Sans MS"/>
              <a:cs typeface="Comic Sans MS"/>
            </a:endParaRPr>
          </a:p>
        </p:txBody>
      </p:sp>
      <p:sp>
        <p:nvSpPr>
          <p:cNvPr id="10" name="TextBox 9"/>
          <p:cNvSpPr txBox="1"/>
          <p:nvPr/>
        </p:nvSpPr>
        <p:spPr>
          <a:xfrm>
            <a:off x="1688029" y="4264020"/>
            <a:ext cx="1263061" cy="400110"/>
          </a:xfrm>
          <a:prstGeom prst="rect">
            <a:avLst/>
          </a:prstGeom>
          <a:noFill/>
        </p:spPr>
        <p:txBody>
          <a:bodyPr wrap="none" rtlCol="0">
            <a:spAutoFit/>
          </a:bodyPr>
          <a:lstStyle/>
          <a:p>
            <a:r>
              <a:rPr lang="en-US" sz="2000" dirty="0" smtClean="0">
                <a:latin typeface="Comic Sans MS"/>
                <a:cs typeface="Comic Sans MS"/>
              </a:rPr>
              <a:t>plaintext</a:t>
            </a:r>
            <a:endParaRPr lang="en-US" sz="2000" dirty="0">
              <a:latin typeface="Comic Sans MS"/>
              <a:cs typeface="Comic Sans MS"/>
            </a:endParaRPr>
          </a:p>
        </p:txBody>
      </p:sp>
    </p:spTree>
    <p:extLst>
      <p:ext uri="{BB962C8B-B14F-4D97-AF65-F5344CB8AC3E}">
        <p14:creationId xmlns:p14="http://schemas.microsoft.com/office/powerpoint/2010/main" val="39439105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
        <p:nvSpPr>
          <p:cNvPr id="6" name="TextBox 5"/>
          <p:cNvSpPr txBox="1"/>
          <p:nvPr/>
        </p:nvSpPr>
        <p:spPr>
          <a:xfrm>
            <a:off x="760404" y="1168400"/>
            <a:ext cx="7708861"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E   S   J    T   </a:t>
            </a:r>
            <a:r>
              <a:rPr lang="en-US" sz="2600" dirty="0">
                <a:latin typeface="Comic Sans MS"/>
                <a:cs typeface="Comic Sans MS"/>
              </a:rPr>
              <a:t>U</a:t>
            </a:r>
            <a:r>
              <a:rPr lang="en-US" sz="2600" dirty="0" smtClean="0">
                <a:latin typeface="Comic Sans MS"/>
                <a:cs typeface="Comic Sans MS"/>
              </a:rPr>
              <a:t>   </a:t>
            </a:r>
            <a:r>
              <a:rPr lang="en-US" sz="2600" dirty="0">
                <a:latin typeface="Comic Sans MS"/>
                <a:cs typeface="Comic Sans MS"/>
              </a:rPr>
              <a:t>O</a:t>
            </a:r>
            <a:r>
              <a:rPr lang="en-US" sz="2600" dirty="0" smtClean="0">
                <a:latin typeface="Comic Sans MS"/>
                <a:cs typeface="Comic Sans MS"/>
              </a:rPr>
              <a:t>  F   A    </a:t>
            </a:r>
            <a:r>
              <a:rPr lang="en-US" sz="2600" dirty="0">
                <a:latin typeface="Comic Sans MS"/>
                <a:cs typeface="Comic Sans MS"/>
              </a:rPr>
              <a:t>Z</a:t>
            </a:r>
            <a:r>
              <a:rPr lang="en-US" sz="2600" dirty="0" smtClean="0">
                <a:latin typeface="Comic Sans MS"/>
                <a:cs typeface="Comic Sans MS"/>
              </a:rPr>
              <a:t>   P    V    D   X    Q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G   W    B    I    K   N    </a:t>
            </a:r>
            <a:r>
              <a:rPr lang="en-US" sz="2600" dirty="0">
                <a:latin typeface="Comic Sans MS"/>
                <a:cs typeface="Comic Sans MS"/>
              </a:rPr>
              <a:t>L</a:t>
            </a:r>
            <a:r>
              <a:rPr lang="en-US" sz="2600" dirty="0" smtClean="0">
                <a:latin typeface="Comic Sans MS"/>
                <a:cs typeface="Comic Sans MS"/>
              </a:rPr>
              <a:t>    H    Y     C    M    R</a:t>
            </a:r>
            <a:endParaRPr lang="en-US" sz="2600" dirty="0">
              <a:latin typeface="Comic Sans MS"/>
              <a:cs typeface="Comic Sans MS"/>
            </a:endParaRPr>
          </a:p>
        </p:txBody>
      </p:sp>
      <p:sp>
        <p:nvSpPr>
          <p:cNvPr id="7" name="TextBox 6"/>
          <p:cNvSpPr txBox="1"/>
          <p:nvPr/>
        </p:nvSpPr>
        <p:spPr>
          <a:xfrm>
            <a:off x="1447774" y="3803945"/>
            <a:ext cx="1838965" cy="461665"/>
          </a:xfrm>
          <a:prstGeom prst="rect">
            <a:avLst/>
          </a:prstGeom>
          <a:noFill/>
        </p:spPr>
        <p:txBody>
          <a:bodyPr wrap="none" rtlCol="0">
            <a:spAutoFit/>
          </a:bodyPr>
          <a:lstStyle/>
          <a:p>
            <a:r>
              <a:rPr lang="en-US" sz="2400" dirty="0" smtClean="0">
                <a:latin typeface="Comic Sans MS"/>
                <a:cs typeface="Comic Sans MS"/>
              </a:rPr>
              <a:t>CARLEONE</a:t>
            </a:r>
            <a:endParaRPr lang="en-US" sz="2400" dirty="0">
              <a:latin typeface="Comic Sans MS"/>
              <a:cs typeface="Comic Sans MS"/>
            </a:endParaRPr>
          </a:p>
        </p:txBody>
      </p:sp>
      <p:cxnSp>
        <p:nvCxnSpPr>
          <p:cNvPr id="8" name="Straight Arrow Connector 7"/>
          <p:cNvCxnSpPr/>
          <p:nvPr/>
        </p:nvCxnSpPr>
        <p:spPr>
          <a:xfrm>
            <a:off x="3286738" y="4051300"/>
            <a:ext cx="182880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5130774" y="3801712"/>
            <a:ext cx="1904337" cy="461665"/>
          </a:xfrm>
          <a:prstGeom prst="rect">
            <a:avLst/>
          </a:prstGeom>
          <a:noFill/>
        </p:spPr>
        <p:txBody>
          <a:bodyPr wrap="none" rtlCol="0">
            <a:spAutoFit/>
          </a:bodyPr>
          <a:lstStyle/>
          <a:p>
            <a:r>
              <a:rPr lang="en-US" sz="2400" dirty="0" smtClean="0">
                <a:latin typeface="Comic Sans MS"/>
                <a:cs typeface="Comic Sans MS"/>
              </a:rPr>
              <a:t>JEIDUGQU</a:t>
            </a:r>
            <a:endParaRPr lang="en-US" sz="2400" dirty="0">
              <a:latin typeface="Comic Sans MS"/>
              <a:cs typeface="Comic Sans MS"/>
            </a:endParaRPr>
          </a:p>
        </p:txBody>
      </p:sp>
      <p:sp>
        <p:nvSpPr>
          <p:cNvPr id="10" name="TextBox 9"/>
          <p:cNvSpPr txBox="1"/>
          <p:nvPr/>
        </p:nvSpPr>
        <p:spPr>
          <a:xfrm>
            <a:off x="1688029" y="4264020"/>
            <a:ext cx="1263061" cy="400110"/>
          </a:xfrm>
          <a:prstGeom prst="rect">
            <a:avLst/>
          </a:prstGeom>
          <a:noFill/>
        </p:spPr>
        <p:txBody>
          <a:bodyPr wrap="none" rtlCol="0">
            <a:spAutoFit/>
          </a:bodyPr>
          <a:lstStyle/>
          <a:p>
            <a:r>
              <a:rPr lang="en-US" sz="2000" dirty="0" smtClean="0">
                <a:latin typeface="Comic Sans MS"/>
                <a:cs typeface="Comic Sans MS"/>
              </a:rPr>
              <a:t>plaintext</a:t>
            </a:r>
            <a:endParaRPr lang="en-US" sz="2000" dirty="0">
              <a:latin typeface="Comic Sans MS"/>
              <a:cs typeface="Comic Sans MS"/>
            </a:endParaRPr>
          </a:p>
        </p:txBody>
      </p:sp>
      <p:sp>
        <p:nvSpPr>
          <p:cNvPr id="11" name="TextBox 10"/>
          <p:cNvSpPr txBox="1"/>
          <p:nvPr/>
        </p:nvSpPr>
        <p:spPr>
          <a:xfrm>
            <a:off x="5294829" y="4261787"/>
            <a:ext cx="1470951" cy="400110"/>
          </a:xfrm>
          <a:prstGeom prst="rect">
            <a:avLst/>
          </a:prstGeom>
          <a:noFill/>
        </p:spPr>
        <p:txBody>
          <a:bodyPr wrap="none" rtlCol="0">
            <a:spAutoFit/>
          </a:bodyPr>
          <a:lstStyle/>
          <a:p>
            <a:r>
              <a:rPr lang="en-US" sz="2000" dirty="0" err="1" smtClean="0">
                <a:latin typeface="Comic Sans MS"/>
                <a:cs typeface="Comic Sans MS"/>
              </a:rPr>
              <a:t>ciphertext</a:t>
            </a:r>
            <a:endParaRPr lang="en-US" sz="2000" dirty="0">
              <a:latin typeface="Comic Sans MS"/>
              <a:cs typeface="Comic Sans MS"/>
            </a:endParaRPr>
          </a:p>
        </p:txBody>
      </p:sp>
    </p:spTree>
    <p:extLst>
      <p:ext uri="{BB962C8B-B14F-4D97-AF65-F5344CB8AC3E}">
        <p14:creationId xmlns:p14="http://schemas.microsoft.com/office/powerpoint/2010/main" val="17567621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
        <p:nvSpPr>
          <p:cNvPr id="6" name="TextBox 5"/>
          <p:cNvSpPr txBox="1"/>
          <p:nvPr/>
        </p:nvSpPr>
        <p:spPr>
          <a:xfrm>
            <a:off x="760404" y="1168400"/>
            <a:ext cx="7708861"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E   S   J    T   </a:t>
            </a:r>
            <a:r>
              <a:rPr lang="en-US" sz="2600" dirty="0">
                <a:latin typeface="Comic Sans MS"/>
                <a:cs typeface="Comic Sans MS"/>
              </a:rPr>
              <a:t>U</a:t>
            </a:r>
            <a:r>
              <a:rPr lang="en-US" sz="2600" dirty="0" smtClean="0">
                <a:latin typeface="Comic Sans MS"/>
                <a:cs typeface="Comic Sans MS"/>
              </a:rPr>
              <a:t>   </a:t>
            </a:r>
            <a:r>
              <a:rPr lang="en-US" sz="2600" dirty="0">
                <a:latin typeface="Comic Sans MS"/>
                <a:cs typeface="Comic Sans MS"/>
              </a:rPr>
              <a:t>O</a:t>
            </a:r>
            <a:r>
              <a:rPr lang="en-US" sz="2600" dirty="0" smtClean="0">
                <a:latin typeface="Comic Sans MS"/>
                <a:cs typeface="Comic Sans MS"/>
              </a:rPr>
              <a:t>  F   A    </a:t>
            </a:r>
            <a:r>
              <a:rPr lang="en-US" sz="2600" dirty="0">
                <a:latin typeface="Comic Sans MS"/>
                <a:cs typeface="Comic Sans MS"/>
              </a:rPr>
              <a:t>Z</a:t>
            </a:r>
            <a:r>
              <a:rPr lang="en-US" sz="2600" dirty="0" smtClean="0">
                <a:latin typeface="Comic Sans MS"/>
                <a:cs typeface="Comic Sans MS"/>
              </a:rPr>
              <a:t>   P    V    D   X    Q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G   W    B    I    K   N    </a:t>
            </a:r>
            <a:r>
              <a:rPr lang="en-US" sz="2600" dirty="0">
                <a:latin typeface="Comic Sans MS"/>
                <a:cs typeface="Comic Sans MS"/>
              </a:rPr>
              <a:t>L</a:t>
            </a:r>
            <a:r>
              <a:rPr lang="en-US" sz="2600" dirty="0" smtClean="0">
                <a:latin typeface="Comic Sans MS"/>
                <a:cs typeface="Comic Sans MS"/>
              </a:rPr>
              <a:t>    H    Y     C    M    R</a:t>
            </a:r>
            <a:endParaRPr lang="en-US" sz="2600" dirty="0">
              <a:latin typeface="Comic Sans MS"/>
              <a:cs typeface="Comic Sans MS"/>
            </a:endParaRPr>
          </a:p>
        </p:txBody>
      </p:sp>
      <p:sp>
        <p:nvSpPr>
          <p:cNvPr id="7" name="TextBox 6"/>
          <p:cNvSpPr txBox="1"/>
          <p:nvPr/>
        </p:nvSpPr>
        <p:spPr>
          <a:xfrm>
            <a:off x="1447774" y="3803945"/>
            <a:ext cx="1838965" cy="461665"/>
          </a:xfrm>
          <a:prstGeom prst="rect">
            <a:avLst/>
          </a:prstGeom>
          <a:noFill/>
        </p:spPr>
        <p:txBody>
          <a:bodyPr wrap="none" rtlCol="0">
            <a:spAutoFit/>
          </a:bodyPr>
          <a:lstStyle/>
          <a:p>
            <a:r>
              <a:rPr lang="en-US" sz="2400" dirty="0" smtClean="0">
                <a:latin typeface="Comic Sans MS"/>
                <a:cs typeface="Comic Sans MS"/>
              </a:rPr>
              <a:t>CARLEONE</a:t>
            </a:r>
            <a:endParaRPr lang="en-US" sz="2400" dirty="0">
              <a:latin typeface="Comic Sans MS"/>
              <a:cs typeface="Comic Sans MS"/>
            </a:endParaRPr>
          </a:p>
        </p:txBody>
      </p:sp>
      <p:cxnSp>
        <p:nvCxnSpPr>
          <p:cNvPr id="8" name="Straight Arrow Connector 7"/>
          <p:cNvCxnSpPr/>
          <p:nvPr/>
        </p:nvCxnSpPr>
        <p:spPr>
          <a:xfrm>
            <a:off x="3286738" y="4051300"/>
            <a:ext cx="182880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5130774" y="3801712"/>
            <a:ext cx="1904337" cy="461665"/>
          </a:xfrm>
          <a:prstGeom prst="rect">
            <a:avLst/>
          </a:prstGeom>
          <a:noFill/>
        </p:spPr>
        <p:txBody>
          <a:bodyPr wrap="none" rtlCol="0">
            <a:spAutoFit/>
          </a:bodyPr>
          <a:lstStyle/>
          <a:p>
            <a:r>
              <a:rPr lang="en-US" sz="2400" dirty="0" smtClean="0">
                <a:latin typeface="Comic Sans MS"/>
                <a:cs typeface="Comic Sans MS"/>
              </a:rPr>
              <a:t>JEIDUGQU</a:t>
            </a:r>
            <a:endParaRPr lang="en-US" sz="2400" dirty="0">
              <a:latin typeface="Comic Sans MS"/>
              <a:cs typeface="Comic Sans MS"/>
            </a:endParaRPr>
          </a:p>
        </p:txBody>
      </p:sp>
      <p:sp>
        <p:nvSpPr>
          <p:cNvPr id="10" name="TextBox 9"/>
          <p:cNvSpPr txBox="1"/>
          <p:nvPr/>
        </p:nvSpPr>
        <p:spPr>
          <a:xfrm>
            <a:off x="1688029" y="4264020"/>
            <a:ext cx="1263061" cy="400110"/>
          </a:xfrm>
          <a:prstGeom prst="rect">
            <a:avLst/>
          </a:prstGeom>
          <a:noFill/>
        </p:spPr>
        <p:txBody>
          <a:bodyPr wrap="none" rtlCol="0">
            <a:spAutoFit/>
          </a:bodyPr>
          <a:lstStyle/>
          <a:p>
            <a:r>
              <a:rPr lang="en-US" sz="2000" dirty="0" smtClean="0">
                <a:latin typeface="Comic Sans MS"/>
                <a:cs typeface="Comic Sans MS"/>
              </a:rPr>
              <a:t>plaintext</a:t>
            </a:r>
            <a:endParaRPr lang="en-US" sz="2000" dirty="0">
              <a:latin typeface="Comic Sans MS"/>
              <a:cs typeface="Comic Sans MS"/>
            </a:endParaRPr>
          </a:p>
        </p:txBody>
      </p:sp>
      <p:sp>
        <p:nvSpPr>
          <p:cNvPr id="11" name="TextBox 10"/>
          <p:cNvSpPr txBox="1"/>
          <p:nvPr/>
        </p:nvSpPr>
        <p:spPr>
          <a:xfrm>
            <a:off x="5294829" y="4261787"/>
            <a:ext cx="1470951" cy="400110"/>
          </a:xfrm>
          <a:prstGeom prst="rect">
            <a:avLst/>
          </a:prstGeom>
          <a:noFill/>
        </p:spPr>
        <p:txBody>
          <a:bodyPr wrap="none" rtlCol="0">
            <a:spAutoFit/>
          </a:bodyPr>
          <a:lstStyle/>
          <a:p>
            <a:r>
              <a:rPr lang="en-US" sz="2000" dirty="0" err="1" smtClean="0">
                <a:latin typeface="Comic Sans MS"/>
                <a:cs typeface="Comic Sans MS"/>
              </a:rPr>
              <a:t>ciphertext</a:t>
            </a:r>
            <a:endParaRPr lang="en-US" sz="2000" dirty="0">
              <a:latin typeface="Comic Sans MS"/>
              <a:cs typeface="Comic Sans MS"/>
            </a:endParaRPr>
          </a:p>
        </p:txBody>
      </p:sp>
      <p:sp>
        <p:nvSpPr>
          <p:cNvPr id="2" name="Rectangle 1"/>
          <p:cNvSpPr/>
          <p:nvPr/>
        </p:nvSpPr>
        <p:spPr>
          <a:xfrm>
            <a:off x="2417093" y="4933434"/>
            <a:ext cx="3914353" cy="461665"/>
          </a:xfrm>
          <a:prstGeom prst="rect">
            <a:avLst/>
          </a:prstGeom>
        </p:spPr>
        <p:txBody>
          <a:bodyPr wrap="none">
            <a:spAutoFit/>
          </a:bodyPr>
          <a:lstStyle/>
          <a:p>
            <a:r>
              <a:rPr lang="en-US" sz="2400" dirty="0" smtClean="0">
                <a:solidFill>
                  <a:srgbClr val="10253F"/>
                </a:solidFill>
                <a:latin typeface="Comic Sans MS"/>
                <a:cs typeface="Comic Sans MS"/>
              </a:rPr>
              <a:t>How to </a:t>
            </a:r>
            <a:r>
              <a:rPr lang="en-US" sz="2400" dirty="0">
                <a:solidFill>
                  <a:srgbClr val="10253F"/>
                </a:solidFill>
                <a:latin typeface="Comic Sans MS"/>
                <a:cs typeface="Comic Sans MS"/>
              </a:rPr>
              <a:t>break this cipher?</a:t>
            </a:r>
          </a:p>
        </p:txBody>
      </p:sp>
    </p:spTree>
    <p:extLst>
      <p:ext uri="{BB962C8B-B14F-4D97-AF65-F5344CB8AC3E}">
        <p14:creationId xmlns:p14="http://schemas.microsoft.com/office/powerpoint/2010/main" val="144739077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
        <p:nvSpPr>
          <p:cNvPr id="6" name="TextBox 5"/>
          <p:cNvSpPr txBox="1"/>
          <p:nvPr/>
        </p:nvSpPr>
        <p:spPr>
          <a:xfrm>
            <a:off x="760404" y="1168400"/>
            <a:ext cx="7708861"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E   S   J    T   </a:t>
            </a:r>
            <a:r>
              <a:rPr lang="en-US" sz="2600" dirty="0">
                <a:latin typeface="Comic Sans MS"/>
                <a:cs typeface="Comic Sans MS"/>
              </a:rPr>
              <a:t>U</a:t>
            </a:r>
            <a:r>
              <a:rPr lang="en-US" sz="2600" dirty="0" smtClean="0">
                <a:latin typeface="Comic Sans MS"/>
                <a:cs typeface="Comic Sans MS"/>
              </a:rPr>
              <a:t>   </a:t>
            </a:r>
            <a:r>
              <a:rPr lang="en-US" sz="2600" dirty="0">
                <a:latin typeface="Comic Sans MS"/>
                <a:cs typeface="Comic Sans MS"/>
              </a:rPr>
              <a:t>O</a:t>
            </a:r>
            <a:r>
              <a:rPr lang="en-US" sz="2600" dirty="0" smtClean="0">
                <a:latin typeface="Comic Sans MS"/>
                <a:cs typeface="Comic Sans MS"/>
              </a:rPr>
              <a:t>  F   A    </a:t>
            </a:r>
            <a:r>
              <a:rPr lang="en-US" sz="2600" dirty="0">
                <a:latin typeface="Comic Sans MS"/>
                <a:cs typeface="Comic Sans MS"/>
              </a:rPr>
              <a:t>Z</a:t>
            </a:r>
            <a:r>
              <a:rPr lang="en-US" sz="2600" dirty="0" smtClean="0">
                <a:latin typeface="Comic Sans MS"/>
                <a:cs typeface="Comic Sans MS"/>
              </a:rPr>
              <a:t>   P    V    D   X    Q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G   W    B    I    K   N    </a:t>
            </a:r>
            <a:r>
              <a:rPr lang="en-US" sz="2600" dirty="0">
                <a:latin typeface="Comic Sans MS"/>
                <a:cs typeface="Comic Sans MS"/>
              </a:rPr>
              <a:t>L</a:t>
            </a:r>
            <a:r>
              <a:rPr lang="en-US" sz="2600" dirty="0" smtClean="0">
                <a:latin typeface="Comic Sans MS"/>
                <a:cs typeface="Comic Sans MS"/>
              </a:rPr>
              <a:t>    H    Y     C    M    R</a:t>
            </a:r>
            <a:endParaRPr lang="en-US" sz="2600" dirty="0">
              <a:latin typeface="Comic Sans MS"/>
              <a:cs typeface="Comic Sans MS"/>
            </a:endParaRPr>
          </a:p>
        </p:txBody>
      </p:sp>
      <p:sp>
        <p:nvSpPr>
          <p:cNvPr id="7" name="TextBox 6"/>
          <p:cNvSpPr txBox="1"/>
          <p:nvPr/>
        </p:nvSpPr>
        <p:spPr>
          <a:xfrm>
            <a:off x="1447774" y="3803945"/>
            <a:ext cx="1838965" cy="461665"/>
          </a:xfrm>
          <a:prstGeom prst="rect">
            <a:avLst/>
          </a:prstGeom>
          <a:noFill/>
        </p:spPr>
        <p:txBody>
          <a:bodyPr wrap="none" rtlCol="0">
            <a:spAutoFit/>
          </a:bodyPr>
          <a:lstStyle/>
          <a:p>
            <a:r>
              <a:rPr lang="en-US" sz="2400" dirty="0" smtClean="0">
                <a:latin typeface="Comic Sans MS"/>
                <a:cs typeface="Comic Sans MS"/>
              </a:rPr>
              <a:t>CARLEONE</a:t>
            </a:r>
            <a:endParaRPr lang="en-US" sz="2400" dirty="0">
              <a:latin typeface="Comic Sans MS"/>
              <a:cs typeface="Comic Sans MS"/>
            </a:endParaRPr>
          </a:p>
        </p:txBody>
      </p:sp>
      <p:cxnSp>
        <p:nvCxnSpPr>
          <p:cNvPr id="8" name="Straight Arrow Connector 7"/>
          <p:cNvCxnSpPr/>
          <p:nvPr/>
        </p:nvCxnSpPr>
        <p:spPr>
          <a:xfrm>
            <a:off x="3286738" y="4051300"/>
            <a:ext cx="182880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5130774" y="3801712"/>
            <a:ext cx="1904337" cy="461665"/>
          </a:xfrm>
          <a:prstGeom prst="rect">
            <a:avLst/>
          </a:prstGeom>
          <a:noFill/>
        </p:spPr>
        <p:txBody>
          <a:bodyPr wrap="none" rtlCol="0">
            <a:spAutoFit/>
          </a:bodyPr>
          <a:lstStyle/>
          <a:p>
            <a:r>
              <a:rPr lang="en-US" sz="2400" dirty="0" smtClean="0">
                <a:latin typeface="Comic Sans MS"/>
                <a:cs typeface="Comic Sans MS"/>
              </a:rPr>
              <a:t>JEIDUGQU</a:t>
            </a:r>
            <a:endParaRPr lang="en-US" sz="2400" dirty="0">
              <a:latin typeface="Comic Sans MS"/>
              <a:cs typeface="Comic Sans MS"/>
            </a:endParaRPr>
          </a:p>
        </p:txBody>
      </p:sp>
      <p:sp>
        <p:nvSpPr>
          <p:cNvPr id="10" name="TextBox 9"/>
          <p:cNvSpPr txBox="1"/>
          <p:nvPr/>
        </p:nvSpPr>
        <p:spPr>
          <a:xfrm>
            <a:off x="1688029" y="4264020"/>
            <a:ext cx="1263061" cy="400110"/>
          </a:xfrm>
          <a:prstGeom prst="rect">
            <a:avLst/>
          </a:prstGeom>
          <a:noFill/>
        </p:spPr>
        <p:txBody>
          <a:bodyPr wrap="none" rtlCol="0">
            <a:spAutoFit/>
          </a:bodyPr>
          <a:lstStyle/>
          <a:p>
            <a:r>
              <a:rPr lang="en-US" sz="2000" dirty="0" smtClean="0">
                <a:latin typeface="Comic Sans MS"/>
                <a:cs typeface="Comic Sans MS"/>
              </a:rPr>
              <a:t>plaintext</a:t>
            </a:r>
            <a:endParaRPr lang="en-US" sz="2000" dirty="0">
              <a:latin typeface="Comic Sans MS"/>
              <a:cs typeface="Comic Sans MS"/>
            </a:endParaRPr>
          </a:p>
        </p:txBody>
      </p:sp>
      <p:sp>
        <p:nvSpPr>
          <p:cNvPr id="11" name="TextBox 10"/>
          <p:cNvSpPr txBox="1"/>
          <p:nvPr/>
        </p:nvSpPr>
        <p:spPr>
          <a:xfrm>
            <a:off x="5294829" y="4261787"/>
            <a:ext cx="1470951" cy="400110"/>
          </a:xfrm>
          <a:prstGeom prst="rect">
            <a:avLst/>
          </a:prstGeom>
          <a:noFill/>
        </p:spPr>
        <p:txBody>
          <a:bodyPr wrap="none" rtlCol="0">
            <a:spAutoFit/>
          </a:bodyPr>
          <a:lstStyle/>
          <a:p>
            <a:r>
              <a:rPr lang="en-US" sz="2000" dirty="0" err="1" smtClean="0">
                <a:latin typeface="Comic Sans MS"/>
                <a:cs typeface="Comic Sans MS"/>
              </a:rPr>
              <a:t>ciphertext</a:t>
            </a:r>
            <a:endParaRPr lang="en-US" sz="2000" dirty="0">
              <a:latin typeface="Comic Sans MS"/>
              <a:cs typeface="Comic Sans MS"/>
            </a:endParaRPr>
          </a:p>
        </p:txBody>
      </p:sp>
      <p:sp>
        <p:nvSpPr>
          <p:cNvPr id="2" name="Rectangle 1"/>
          <p:cNvSpPr/>
          <p:nvPr/>
        </p:nvSpPr>
        <p:spPr>
          <a:xfrm>
            <a:off x="2417093" y="4933434"/>
            <a:ext cx="3914353" cy="461665"/>
          </a:xfrm>
          <a:prstGeom prst="rect">
            <a:avLst/>
          </a:prstGeom>
        </p:spPr>
        <p:txBody>
          <a:bodyPr wrap="none">
            <a:spAutoFit/>
          </a:bodyPr>
          <a:lstStyle/>
          <a:p>
            <a:r>
              <a:rPr lang="en-US" sz="2400" dirty="0" smtClean="0">
                <a:solidFill>
                  <a:srgbClr val="10253F"/>
                </a:solidFill>
                <a:latin typeface="Comic Sans MS"/>
                <a:cs typeface="Comic Sans MS"/>
              </a:rPr>
              <a:t>How to </a:t>
            </a:r>
            <a:r>
              <a:rPr lang="en-US" sz="2400" dirty="0">
                <a:solidFill>
                  <a:srgbClr val="10253F"/>
                </a:solidFill>
                <a:latin typeface="Comic Sans MS"/>
                <a:cs typeface="Comic Sans MS"/>
              </a:rPr>
              <a:t>break this cipher?</a:t>
            </a:r>
          </a:p>
        </p:txBody>
      </p:sp>
      <p:sp>
        <p:nvSpPr>
          <p:cNvPr id="12" name="Rectangle 11"/>
          <p:cNvSpPr/>
          <p:nvPr/>
        </p:nvSpPr>
        <p:spPr>
          <a:xfrm>
            <a:off x="2531393" y="5503684"/>
            <a:ext cx="3619350" cy="707886"/>
          </a:xfrm>
          <a:prstGeom prst="rect">
            <a:avLst/>
          </a:prstGeom>
        </p:spPr>
        <p:txBody>
          <a:bodyPr wrap="none">
            <a:spAutoFit/>
          </a:bodyPr>
          <a:lstStyle/>
          <a:p>
            <a:r>
              <a:rPr lang="en-US" sz="2000" dirty="0">
                <a:solidFill>
                  <a:srgbClr val="10253F"/>
                </a:solidFill>
                <a:latin typeface="Comic Sans MS"/>
                <a:cs typeface="Comic Sans MS"/>
              </a:rPr>
              <a:t>t</a:t>
            </a:r>
            <a:r>
              <a:rPr lang="en-US" sz="2000" dirty="0" smtClean="0">
                <a:solidFill>
                  <a:srgbClr val="10253F"/>
                </a:solidFill>
                <a:latin typeface="Comic Sans MS"/>
                <a:cs typeface="Comic Sans MS"/>
              </a:rPr>
              <a:t>he number of possible keys:</a:t>
            </a:r>
          </a:p>
          <a:p>
            <a:r>
              <a:rPr lang="en-US" sz="2000" dirty="0" smtClean="0">
                <a:solidFill>
                  <a:srgbClr val="10253F"/>
                </a:solidFill>
                <a:latin typeface="Comic Sans MS"/>
                <a:cs typeface="Comic Sans MS"/>
              </a:rPr>
              <a:t>      26! ≈ 4.03x10</a:t>
            </a:r>
            <a:r>
              <a:rPr lang="en-US" sz="2000" baseline="30000" dirty="0" smtClean="0">
                <a:solidFill>
                  <a:srgbClr val="10253F"/>
                </a:solidFill>
                <a:latin typeface="Comic Sans MS"/>
                <a:cs typeface="Comic Sans MS"/>
              </a:rPr>
              <a:t>26</a:t>
            </a:r>
            <a:r>
              <a:rPr lang="en-US" sz="2000" dirty="0" smtClean="0">
                <a:solidFill>
                  <a:srgbClr val="10253F"/>
                </a:solidFill>
                <a:latin typeface="Comic Sans MS"/>
                <a:cs typeface="Comic Sans MS"/>
              </a:rPr>
              <a:t> ≈ 2</a:t>
            </a:r>
            <a:r>
              <a:rPr lang="en-US" sz="2000" baseline="30000" dirty="0" smtClean="0">
                <a:solidFill>
                  <a:srgbClr val="10253F"/>
                </a:solidFill>
                <a:latin typeface="Comic Sans MS"/>
                <a:cs typeface="Comic Sans MS"/>
              </a:rPr>
              <a:t>88</a:t>
            </a:r>
            <a:endParaRPr lang="en-US" sz="2000" dirty="0">
              <a:solidFill>
                <a:srgbClr val="10253F"/>
              </a:solidFill>
              <a:latin typeface="Comic Sans MS"/>
              <a:cs typeface="Comic Sans MS"/>
            </a:endParaRPr>
          </a:p>
        </p:txBody>
      </p:sp>
    </p:spTree>
    <p:extLst>
      <p:ext uri="{BB962C8B-B14F-4D97-AF65-F5344CB8AC3E}">
        <p14:creationId xmlns:p14="http://schemas.microsoft.com/office/powerpoint/2010/main" val="3028705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10" name="Picture 9" descr="do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375" y="4100039"/>
            <a:ext cx="666116" cy="666116"/>
          </a:xfrm>
          <a:prstGeom prst="rect">
            <a:avLst/>
          </a:prstGeom>
        </p:spPr>
      </p:pic>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11" name="Picture 10" descr="devil.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sp>
        <p:nvSpPr>
          <p:cNvPr id="8" name="TextBox 7"/>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417515086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
        <p:nvSpPr>
          <p:cNvPr id="6" name="TextBox 5"/>
          <p:cNvSpPr txBox="1"/>
          <p:nvPr/>
        </p:nvSpPr>
        <p:spPr>
          <a:xfrm>
            <a:off x="760404" y="1168400"/>
            <a:ext cx="7708861" cy="2092881"/>
          </a:xfrm>
          <a:prstGeom prst="rect">
            <a:avLst/>
          </a:prstGeom>
          <a:noFill/>
        </p:spPr>
        <p:txBody>
          <a:bodyPr wrap="none" rtlCol="0">
            <a:spAutoFit/>
          </a:bodyPr>
          <a:lstStyle/>
          <a:p>
            <a:r>
              <a:rPr lang="en-US" sz="2600" dirty="0" smtClean="0">
                <a:latin typeface="Comic Sans MS"/>
                <a:cs typeface="Comic Sans MS"/>
              </a:rPr>
              <a:t>A </a:t>
            </a:r>
            <a:r>
              <a:rPr lang="en-US" sz="2600" dirty="0">
                <a:latin typeface="Comic Sans MS"/>
                <a:cs typeface="Comic Sans MS"/>
              </a:rPr>
              <a:t> </a:t>
            </a:r>
            <a:r>
              <a:rPr lang="en-US" sz="2600" dirty="0" smtClean="0">
                <a:latin typeface="Comic Sans MS"/>
                <a:cs typeface="Comic Sans MS"/>
              </a:rPr>
              <a:t> B   C    D   E   F   G   H    I    J   K    L   M    N</a:t>
            </a:r>
          </a:p>
          <a:p>
            <a:r>
              <a:rPr lang="en-US" sz="2600" dirty="0" smtClean="0">
                <a:latin typeface="Comic Sans MS"/>
                <a:cs typeface="Comic Sans MS"/>
              </a:rPr>
              <a:t>E   S   J    T   </a:t>
            </a:r>
            <a:r>
              <a:rPr lang="en-US" sz="2600" dirty="0">
                <a:latin typeface="Comic Sans MS"/>
                <a:cs typeface="Comic Sans MS"/>
              </a:rPr>
              <a:t>U</a:t>
            </a:r>
            <a:r>
              <a:rPr lang="en-US" sz="2600" dirty="0" smtClean="0">
                <a:latin typeface="Comic Sans MS"/>
                <a:cs typeface="Comic Sans MS"/>
              </a:rPr>
              <a:t>   </a:t>
            </a:r>
            <a:r>
              <a:rPr lang="en-US" sz="2600" dirty="0">
                <a:latin typeface="Comic Sans MS"/>
                <a:cs typeface="Comic Sans MS"/>
              </a:rPr>
              <a:t>O</a:t>
            </a:r>
            <a:r>
              <a:rPr lang="en-US" sz="2600" dirty="0" smtClean="0">
                <a:latin typeface="Comic Sans MS"/>
                <a:cs typeface="Comic Sans MS"/>
              </a:rPr>
              <a:t>  F   A    </a:t>
            </a:r>
            <a:r>
              <a:rPr lang="en-US" sz="2600" dirty="0">
                <a:latin typeface="Comic Sans MS"/>
                <a:cs typeface="Comic Sans MS"/>
              </a:rPr>
              <a:t>Z</a:t>
            </a:r>
            <a:r>
              <a:rPr lang="en-US" sz="2600" dirty="0" smtClean="0">
                <a:latin typeface="Comic Sans MS"/>
                <a:cs typeface="Comic Sans MS"/>
              </a:rPr>
              <a:t>   P    V    D   X    Q    </a:t>
            </a:r>
            <a:endParaRPr lang="en-US" sz="2600" dirty="0">
              <a:latin typeface="Comic Sans MS"/>
              <a:cs typeface="Comic Sans MS"/>
            </a:endParaRPr>
          </a:p>
          <a:p>
            <a:endParaRPr lang="en-US" sz="2600" dirty="0" smtClean="0">
              <a:latin typeface="Comic Sans MS"/>
              <a:cs typeface="Comic Sans MS"/>
            </a:endParaRPr>
          </a:p>
          <a:p>
            <a:r>
              <a:rPr lang="en-US" sz="2600" dirty="0" smtClean="0">
                <a:latin typeface="Comic Sans MS"/>
                <a:cs typeface="Comic Sans MS"/>
              </a:rPr>
              <a:t>O    P    Q   R    S   T    U    V    W    X    Y    Z</a:t>
            </a:r>
          </a:p>
          <a:p>
            <a:r>
              <a:rPr lang="en-US" sz="2600" dirty="0" smtClean="0">
                <a:latin typeface="Comic Sans MS"/>
                <a:cs typeface="Comic Sans MS"/>
              </a:rPr>
              <a:t>G   W    B    I    K   N    </a:t>
            </a:r>
            <a:r>
              <a:rPr lang="en-US" sz="2600" dirty="0">
                <a:latin typeface="Comic Sans MS"/>
                <a:cs typeface="Comic Sans MS"/>
              </a:rPr>
              <a:t>L</a:t>
            </a:r>
            <a:r>
              <a:rPr lang="en-US" sz="2600" dirty="0" smtClean="0">
                <a:latin typeface="Comic Sans MS"/>
                <a:cs typeface="Comic Sans MS"/>
              </a:rPr>
              <a:t>    H    Y     C    M    R</a:t>
            </a:r>
            <a:endParaRPr lang="en-US" sz="2600" dirty="0">
              <a:latin typeface="Comic Sans MS"/>
              <a:cs typeface="Comic Sans MS"/>
            </a:endParaRPr>
          </a:p>
        </p:txBody>
      </p:sp>
      <p:sp>
        <p:nvSpPr>
          <p:cNvPr id="7" name="TextBox 6"/>
          <p:cNvSpPr txBox="1"/>
          <p:nvPr/>
        </p:nvSpPr>
        <p:spPr>
          <a:xfrm>
            <a:off x="1447774" y="3803945"/>
            <a:ext cx="1838965" cy="461665"/>
          </a:xfrm>
          <a:prstGeom prst="rect">
            <a:avLst/>
          </a:prstGeom>
          <a:noFill/>
        </p:spPr>
        <p:txBody>
          <a:bodyPr wrap="none" rtlCol="0">
            <a:spAutoFit/>
          </a:bodyPr>
          <a:lstStyle/>
          <a:p>
            <a:r>
              <a:rPr lang="en-US" sz="2400" dirty="0" smtClean="0">
                <a:latin typeface="Comic Sans MS"/>
                <a:cs typeface="Comic Sans MS"/>
              </a:rPr>
              <a:t>CARLEONE</a:t>
            </a:r>
            <a:endParaRPr lang="en-US" sz="2400" dirty="0">
              <a:latin typeface="Comic Sans MS"/>
              <a:cs typeface="Comic Sans MS"/>
            </a:endParaRPr>
          </a:p>
        </p:txBody>
      </p:sp>
      <p:cxnSp>
        <p:nvCxnSpPr>
          <p:cNvPr id="8" name="Straight Arrow Connector 7"/>
          <p:cNvCxnSpPr/>
          <p:nvPr/>
        </p:nvCxnSpPr>
        <p:spPr>
          <a:xfrm>
            <a:off x="3286738" y="4051300"/>
            <a:ext cx="182880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5130774" y="3801712"/>
            <a:ext cx="1904337" cy="461665"/>
          </a:xfrm>
          <a:prstGeom prst="rect">
            <a:avLst/>
          </a:prstGeom>
          <a:noFill/>
        </p:spPr>
        <p:txBody>
          <a:bodyPr wrap="none" rtlCol="0">
            <a:spAutoFit/>
          </a:bodyPr>
          <a:lstStyle/>
          <a:p>
            <a:r>
              <a:rPr lang="en-US" sz="2400" dirty="0" smtClean="0">
                <a:latin typeface="Comic Sans MS"/>
                <a:cs typeface="Comic Sans MS"/>
              </a:rPr>
              <a:t>JEIDUGQU</a:t>
            </a:r>
            <a:endParaRPr lang="en-US" sz="2400" dirty="0">
              <a:latin typeface="Comic Sans MS"/>
              <a:cs typeface="Comic Sans MS"/>
            </a:endParaRPr>
          </a:p>
        </p:txBody>
      </p:sp>
      <p:sp>
        <p:nvSpPr>
          <p:cNvPr id="10" name="TextBox 9"/>
          <p:cNvSpPr txBox="1"/>
          <p:nvPr/>
        </p:nvSpPr>
        <p:spPr>
          <a:xfrm>
            <a:off x="1688029" y="4264020"/>
            <a:ext cx="1263061" cy="400110"/>
          </a:xfrm>
          <a:prstGeom prst="rect">
            <a:avLst/>
          </a:prstGeom>
          <a:noFill/>
        </p:spPr>
        <p:txBody>
          <a:bodyPr wrap="none" rtlCol="0">
            <a:spAutoFit/>
          </a:bodyPr>
          <a:lstStyle/>
          <a:p>
            <a:r>
              <a:rPr lang="en-US" sz="2000" dirty="0" smtClean="0">
                <a:latin typeface="Comic Sans MS"/>
                <a:cs typeface="Comic Sans MS"/>
              </a:rPr>
              <a:t>plaintext</a:t>
            </a:r>
            <a:endParaRPr lang="en-US" sz="2000" dirty="0">
              <a:latin typeface="Comic Sans MS"/>
              <a:cs typeface="Comic Sans MS"/>
            </a:endParaRPr>
          </a:p>
        </p:txBody>
      </p:sp>
      <p:sp>
        <p:nvSpPr>
          <p:cNvPr id="11" name="TextBox 10"/>
          <p:cNvSpPr txBox="1"/>
          <p:nvPr/>
        </p:nvSpPr>
        <p:spPr>
          <a:xfrm>
            <a:off x="5294829" y="4261787"/>
            <a:ext cx="1470951" cy="400110"/>
          </a:xfrm>
          <a:prstGeom prst="rect">
            <a:avLst/>
          </a:prstGeom>
          <a:noFill/>
        </p:spPr>
        <p:txBody>
          <a:bodyPr wrap="none" rtlCol="0">
            <a:spAutoFit/>
          </a:bodyPr>
          <a:lstStyle/>
          <a:p>
            <a:r>
              <a:rPr lang="en-US" sz="2000" dirty="0" err="1" smtClean="0">
                <a:latin typeface="Comic Sans MS"/>
                <a:cs typeface="Comic Sans MS"/>
              </a:rPr>
              <a:t>ciphertext</a:t>
            </a:r>
            <a:endParaRPr lang="en-US" sz="2000" dirty="0">
              <a:latin typeface="Comic Sans MS"/>
              <a:cs typeface="Comic Sans MS"/>
            </a:endParaRPr>
          </a:p>
        </p:txBody>
      </p:sp>
      <p:sp>
        <p:nvSpPr>
          <p:cNvPr id="2" name="Rectangle 1"/>
          <p:cNvSpPr/>
          <p:nvPr/>
        </p:nvSpPr>
        <p:spPr>
          <a:xfrm>
            <a:off x="2417093" y="4933434"/>
            <a:ext cx="3914353" cy="461665"/>
          </a:xfrm>
          <a:prstGeom prst="rect">
            <a:avLst/>
          </a:prstGeom>
        </p:spPr>
        <p:txBody>
          <a:bodyPr wrap="none">
            <a:spAutoFit/>
          </a:bodyPr>
          <a:lstStyle/>
          <a:p>
            <a:r>
              <a:rPr lang="en-US" sz="2400" dirty="0" smtClean="0">
                <a:solidFill>
                  <a:srgbClr val="10253F"/>
                </a:solidFill>
                <a:latin typeface="Comic Sans MS"/>
                <a:cs typeface="Comic Sans MS"/>
              </a:rPr>
              <a:t>How to </a:t>
            </a:r>
            <a:r>
              <a:rPr lang="en-US" sz="2400" dirty="0">
                <a:solidFill>
                  <a:srgbClr val="10253F"/>
                </a:solidFill>
                <a:latin typeface="Comic Sans MS"/>
                <a:cs typeface="Comic Sans MS"/>
              </a:rPr>
              <a:t>break this cipher?</a:t>
            </a:r>
          </a:p>
        </p:txBody>
      </p:sp>
      <p:sp>
        <p:nvSpPr>
          <p:cNvPr id="12" name="Rectangle 11"/>
          <p:cNvSpPr/>
          <p:nvPr/>
        </p:nvSpPr>
        <p:spPr>
          <a:xfrm>
            <a:off x="2531393" y="5503684"/>
            <a:ext cx="3619350" cy="707886"/>
          </a:xfrm>
          <a:prstGeom prst="rect">
            <a:avLst/>
          </a:prstGeom>
        </p:spPr>
        <p:txBody>
          <a:bodyPr wrap="none">
            <a:spAutoFit/>
          </a:bodyPr>
          <a:lstStyle/>
          <a:p>
            <a:r>
              <a:rPr lang="en-US" sz="2000" dirty="0">
                <a:solidFill>
                  <a:srgbClr val="10253F"/>
                </a:solidFill>
                <a:latin typeface="Comic Sans MS"/>
                <a:cs typeface="Comic Sans MS"/>
              </a:rPr>
              <a:t>t</a:t>
            </a:r>
            <a:r>
              <a:rPr lang="en-US" sz="2000" dirty="0" smtClean="0">
                <a:solidFill>
                  <a:srgbClr val="10253F"/>
                </a:solidFill>
                <a:latin typeface="Comic Sans MS"/>
                <a:cs typeface="Comic Sans MS"/>
              </a:rPr>
              <a:t>he number of possible keys:</a:t>
            </a:r>
          </a:p>
          <a:p>
            <a:r>
              <a:rPr lang="en-US" sz="2000" dirty="0" smtClean="0">
                <a:solidFill>
                  <a:srgbClr val="10253F"/>
                </a:solidFill>
                <a:latin typeface="Comic Sans MS"/>
                <a:cs typeface="Comic Sans MS"/>
              </a:rPr>
              <a:t>      26! ≈ 4.03x10</a:t>
            </a:r>
            <a:r>
              <a:rPr lang="en-US" sz="2000" baseline="30000" dirty="0" smtClean="0">
                <a:solidFill>
                  <a:srgbClr val="10253F"/>
                </a:solidFill>
                <a:latin typeface="Comic Sans MS"/>
                <a:cs typeface="Comic Sans MS"/>
              </a:rPr>
              <a:t>26</a:t>
            </a:r>
            <a:r>
              <a:rPr lang="en-US" sz="2000" dirty="0" smtClean="0">
                <a:solidFill>
                  <a:srgbClr val="10253F"/>
                </a:solidFill>
                <a:latin typeface="Comic Sans MS"/>
                <a:cs typeface="Comic Sans MS"/>
              </a:rPr>
              <a:t> ≈ 2</a:t>
            </a:r>
            <a:r>
              <a:rPr lang="en-US" sz="2000" baseline="30000" dirty="0" smtClean="0">
                <a:solidFill>
                  <a:srgbClr val="10253F"/>
                </a:solidFill>
                <a:latin typeface="Comic Sans MS"/>
                <a:cs typeface="Comic Sans MS"/>
              </a:rPr>
              <a:t>88</a:t>
            </a:r>
            <a:endParaRPr lang="en-US" sz="2000" dirty="0">
              <a:solidFill>
                <a:srgbClr val="10253F"/>
              </a:solidFill>
              <a:latin typeface="Comic Sans MS"/>
              <a:cs typeface="Comic Sans MS"/>
            </a:endParaRPr>
          </a:p>
        </p:txBody>
      </p:sp>
      <p:sp>
        <p:nvSpPr>
          <p:cNvPr id="3" name="Rectangle 2"/>
          <p:cNvSpPr/>
          <p:nvPr/>
        </p:nvSpPr>
        <p:spPr>
          <a:xfrm>
            <a:off x="5898226" y="6211570"/>
            <a:ext cx="2604249" cy="430887"/>
          </a:xfrm>
          <a:prstGeom prst="rect">
            <a:avLst/>
          </a:prstGeom>
        </p:spPr>
        <p:txBody>
          <a:bodyPr wrap="none">
            <a:spAutoFit/>
          </a:bodyPr>
          <a:lstStyle/>
          <a:p>
            <a:r>
              <a:rPr lang="en-US" sz="2200" dirty="0">
                <a:solidFill>
                  <a:srgbClr val="FF0000"/>
                </a:solidFill>
                <a:latin typeface="Comic Sans MS"/>
                <a:cs typeface="Comic Sans MS"/>
              </a:rPr>
              <a:t>f</a:t>
            </a:r>
            <a:r>
              <a:rPr lang="en-US" sz="2200" dirty="0" smtClean="0">
                <a:solidFill>
                  <a:srgbClr val="FF0000"/>
                </a:solidFill>
                <a:latin typeface="Comic Sans MS"/>
                <a:cs typeface="Comic Sans MS"/>
              </a:rPr>
              <a:t>requency analysis</a:t>
            </a:r>
            <a:endParaRPr lang="en-US" sz="2200" dirty="0">
              <a:solidFill>
                <a:srgbClr val="FF0000"/>
              </a:solidFill>
              <a:latin typeface="Comic Sans MS"/>
              <a:cs typeface="Comic Sans MS"/>
            </a:endParaRPr>
          </a:p>
        </p:txBody>
      </p:sp>
    </p:spTree>
    <p:extLst>
      <p:ext uri="{BB962C8B-B14F-4D97-AF65-F5344CB8AC3E}">
        <p14:creationId xmlns:p14="http://schemas.microsoft.com/office/powerpoint/2010/main" val="3542502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pic>
        <p:nvPicPr>
          <p:cNvPr id="2" name="Picture 1" descr="freq.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6630" y="1332634"/>
            <a:ext cx="8087591" cy="3506932"/>
          </a:xfrm>
          <a:prstGeom prst="rect">
            <a:avLst/>
          </a:prstGeom>
        </p:spPr>
      </p:pic>
      <p:sp>
        <p:nvSpPr>
          <p:cNvPr id="5" name="Rectangle 4"/>
          <p:cNvSpPr/>
          <p:nvPr/>
        </p:nvSpPr>
        <p:spPr>
          <a:xfrm>
            <a:off x="269416" y="945634"/>
            <a:ext cx="5622052" cy="400110"/>
          </a:xfrm>
          <a:prstGeom prst="rect">
            <a:avLst/>
          </a:prstGeom>
        </p:spPr>
        <p:txBody>
          <a:bodyPr wrap="none">
            <a:spAutoFit/>
          </a:bodyPr>
          <a:lstStyle/>
          <a:p>
            <a:pPr marL="342900" indent="-342900">
              <a:buFont typeface="Arial"/>
              <a:buChar char="•"/>
            </a:pPr>
            <a:r>
              <a:rPr lang="en-US" sz="2000" dirty="0" smtClean="0">
                <a:solidFill>
                  <a:srgbClr val="10253F"/>
                </a:solidFill>
                <a:latin typeface="Comic Sans MS"/>
                <a:cs typeface="Comic Sans MS"/>
              </a:rPr>
              <a:t>The frequency analysis of English alphabet</a:t>
            </a:r>
            <a:endParaRPr lang="en-US" sz="2000" dirty="0">
              <a:solidFill>
                <a:srgbClr val="10253F"/>
              </a:solidFill>
              <a:latin typeface="Comic Sans MS"/>
              <a:cs typeface="Comic Sans MS"/>
            </a:endParaRPr>
          </a:p>
        </p:txBody>
      </p:sp>
      <p:sp>
        <p:nvSpPr>
          <p:cNvPr id="7" name="Rectangle 6"/>
          <p:cNvSpPr/>
          <p:nvPr/>
        </p:nvSpPr>
        <p:spPr>
          <a:xfrm>
            <a:off x="269416" y="4882634"/>
            <a:ext cx="8167245" cy="1631216"/>
          </a:xfrm>
          <a:prstGeom prst="rect">
            <a:avLst/>
          </a:prstGeom>
        </p:spPr>
        <p:txBody>
          <a:bodyPr wrap="none">
            <a:spAutoFit/>
          </a:bodyPr>
          <a:lstStyle/>
          <a:p>
            <a:pPr marL="342900" indent="-342900">
              <a:buFont typeface="Arial"/>
              <a:buChar char="•"/>
            </a:pPr>
            <a:r>
              <a:rPr lang="en-US" sz="2000" dirty="0" smtClean="0">
                <a:solidFill>
                  <a:srgbClr val="10253F"/>
                </a:solidFill>
                <a:latin typeface="Comic Sans MS"/>
                <a:cs typeface="Comic Sans MS"/>
              </a:rPr>
              <a:t>The most common bigrams : </a:t>
            </a:r>
          </a:p>
          <a:p>
            <a:r>
              <a:rPr lang="en-US" sz="2000" dirty="0">
                <a:solidFill>
                  <a:srgbClr val="10253F"/>
                </a:solidFill>
                <a:latin typeface="Comic Sans MS"/>
                <a:cs typeface="Comic Sans MS"/>
              </a:rPr>
              <a:t> </a:t>
            </a:r>
            <a:r>
              <a:rPr lang="en-US" sz="2000" dirty="0" smtClean="0">
                <a:solidFill>
                  <a:srgbClr val="10253F"/>
                </a:solidFill>
                <a:latin typeface="Comic Sans MS"/>
                <a:cs typeface="Comic Sans MS"/>
              </a:rPr>
              <a:t>                    TH, HE, IN, EN, NT, RE, ER, AN, TI, ES</a:t>
            </a:r>
          </a:p>
          <a:p>
            <a:endParaRPr lang="en-US" sz="2000" dirty="0" smtClean="0">
              <a:solidFill>
                <a:srgbClr val="10253F"/>
              </a:solidFill>
              <a:latin typeface="Comic Sans MS"/>
              <a:cs typeface="Comic Sans MS"/>
            </a:endParaRPr>
          </a:p>
          <a:p>
            <a:pPr marL="342900" indent="-342900">
              <a:buFont typeface="Arial"/>
              <a:buChar char="•"/>
            </a:pPr>
            <a:r>
              <a:rPr lang="en-US" sz="2000" dirty="0" smtClean="0">
                <a:solidFill>
                  <a:srgbClr val="10253F"/>
                </a:solidFill>
                <a:latin typeface="Comic Sans MS"/>
                <a:cs typeface="Comic Sans MS"/>
              </a:rPr>
              <a:t>The most common trigrams :</a:t>
            </a:r>
          </a:p>
          <a:p>
            <a:r>
              <a:rPr lang="en-US" sz="2000" dirty="0">
                <a:solidFill>
                  <a:srgbClr val="10253F"/>
                </a:solidFill>
                <a:latin typeface="Comic Sans MS"/>
                <a:cs typeface="Comic Sans MS"/>
              </a:rPr>
              <a:t> </a:t>
            </a:r>
            <a:r>
              <a:rPr lang="en-US" sz="2000" dirty="0" smtClean="0">
                <a:solidFill>
                  <a:srgbClr val="10253F"/>
                </a:solidFill>
                <a:latin typeface="Comic Sans MS"/>
                <a:cs typeface="Comic Sans MS"/>
              </a:rPr>
              <a:t>            THE, AND, THA, ENT, ING, ION, TIO, FOR, NDE, HAS</a:t>
            </a:r>
            <a:endParaRPr lang="en-US" sz="2000" dirty="0">
              <a:solidFill>
                <a:srgbClr val="10253F"/>
              </a:solidFill>
              <a:latin typeface="Comic Sans MS"/>
              <a:cs typeface="Comic Sans MS"/>
            </a:endParaRPr>
          </a:p>
        </p:txBody>
      </p:sp>
    </p:spTree>
    <p:extLst>
      <p:ext uri="{BB962C8B-B14F-4D97-AF65-F5344CB8AC3E}">
        <p14:creationId xmlns:p14="http://schemas.microsoft.com/office/powerpoint/2010/main" val="31317037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
        <p:nvSpPr>
          <p:cNvPr id="3" name="TextBox 2"/>
          <p:cNvSpPr txBox="1"/>
          <p:nvPr/>
        </p:nvSpPr>
        <p:spPr>
          <a:xfrm>
            <a:off x="696550" y="1320800"/>
            <a:ext cx="7875950" cy="4801315"/>
          </a:xfrm>
          <a:prstGeom prst="rect">
            <a:avLst/>
          </a:prstGeom>
          <a:noFill/>
        </p:spPr>
        <p:txBody>
          <a:bodyPr wrap="square" rtlCol="0">
            <a:spAutoFit/>
          </a:bodyPr>
          <a:lstStyle/>
          <a:p>
            <a:pPr algn="just"/>
            <a:r>
              <a:rPr lang="fr-FR" dirty="0" smtClean="0">
                <a:solidFill>
                  <a:schemeClr val="tx2">
                    <a:lumMod val="60000"/>
                    <a:lumOff val="40000"/>
                  </a:schemeClr>
                </a:solidFill>
                <a:latin typeface="Comic Sans MS"/>
                <a:cs typeface="Comic Sans MS"/>
              </a:rPr>
              <a:t>« GFS </a:t>
            </a:r>
            <a:r>
              <a:rPr lang="fr-FR" dirty="0">
                <a:solidFill>
                  <a:schemeClr val="tx2">
                    <a:lumMod val="60000"/>
                    <a:lumOff val="40000"/>
                  </a:schemeClr>
                </a:solidFill>
                <a:latin typeface="Comic Sans MS"/>
                <a:cs typeface="Comic Sans MS"/>
              </a:rPr>
              <a:t>WMY OG LGDVS MF SFNKYHOSU ESLLMRS, PC WS BFGW POL DMFRQMRS, PL OG CPFU M UPCCSKSFO HDMPFOSXO GC OIS LMES DMFRQMRS DGFR SFGQRI OG CPDD GFS LISSO GK LG, MFU OISF WS NGQFO OIS GNNQKKSFNSL GC SMNI DSOOSK. WS NMDD OIS EGLO CKSJQSFODY GNNQKKPFR DSOOSK OIS 'CPKLO', OIS FSXO EGLO GNNQKKPFR DSOOSK OIS 'LSNGFU' OIS CGDDGWPFR EGLO GNNQKKPFR DSOOSK OIS 'OIPKU', MFU LG GF, QFOPD WS MNNGQFO CGK MDD OIS UPCCSKSFO DSOOSKL PF OIS HDMPFOSXO LMEHDS. OISF WS DGGB MO OIS NPHISK OSXO WS WMFO OG LGDVS MFU WS MDLG NDMLLPCY POL LYEAGDL. WS CPFU OIS EGLO GNNQKKPFR LYEAGD MFU NIMFRS PO OG OIS CGKE GC OIS 'CPKLO' DSOOSK GC OIS HDMPFOSXO LMEHDS, OIS FSXO EGLO NGEEGF LYEAGD PL NIMFRSU OG OIS CGKE GC OIS 'LSNGFU' DSOOSK, MFU OIS CGDDGWPFR EGLO NGEEGF LYEAGD PL NIMFRSU OG OIS CGKE GC OIS 'OIPKU' DSOOSK, MFU LG GF, QFOPD WS MNNGQFO CGK MDD LYEAGDL GC OIS NKYHOGRKME WS WMFO OG </a:t>
            </a:r>
            <a:r>
              <a:rPr lang="fr-FR" dirty="0" smtClean="0">
                <a:solidFill>
                  <a:schemeClr val="tx2">
                    <a:lumMod val="60000"/>
                    <a:lumOff val="40000"/>
                  </a:schemeClr>
                </a:solidFill>
                <a:latin typeface="Comic Sans MS"/>
                <a:cs typeface="Comic Sans MS"/>
              </a:rPr>
              <a:t>LGDVS. »</a:t>
            </a:r>
            <a:endParaRPr lang="en-US" dirty="0">
              <a:solidFill>
                <a:schemeClr val="tx2">
                  <a:lumMod val="60000"/>
                  <a:lumOff val="40000"/>
                </a:schemeClr>
              </a:solidFill>
              <a:latin typeface="Comic Sans MS"/>
              <a:cs typeface="Comic Sans MS"/>
            </a:endParaRPr>
          </a:p>
        </p:txBody>
      </p:sp>
    </p:spTree>
    <p:extLst>
      <p:ext uri="{BB962C8B-B14F-4D97-AF65-F5344CB8AC3E}">
        <p14:creationId xmlns:p14="http://schemas.microsoft.com/office/powerpoint/2010/main" val="21025485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pic>
        <p:nvPicPr>
          <p:cNvPr id="3" name="Picture 2" descr="1199881_orig.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0961" y="1622461"/>
            <a:ext cx="6110688" cy="3663878"/>
          </a:xfrm>
          <a:prstGeom prst="rect">
            <a:avLst/>
          </a:prstGeom>
        </p:spPr>
      </p:pic>
      <p:sp>
        <p:nvSpPr>
          <p:cNvPr id="7" name="Rectangle 6"/>
          <p:cNvSpPr/>
          <p:nvPr/>
        </p:nvSpPr>
        <p:spPr>
          <a:xfrm>
            <a:off x="269416" y="945634"/>
            <a:ext cx="4839786" cy="400110"/>
          </a:xfrm>
          <a:prstGeom prst="rect">
            <a:avLst/>
          </a:prstGeom>
        </p:spPr>
        <p:txBody>
          <a:bodyPr wrap="none">
            <a:spAutoFit/>
          </a:bodyPr>
          <a:lstStyle/>
          <a:p>
            <a:pPr marL="342900" indent="-342900">
              <a:buFont typeface="Arial"/>
              <a:buChar char="•"/>
            </a:pPr>
            <a:r>
              <a:rPr lang="en-US" sz="2000" dirty="0">
                <a:solidFill>
                  <a:srgbClr val="10253F"/>
                </a:solidFill>
                <a:latin typeface="Comic Sans MS"/>
                <a:cs typeface="Comic Sans MS"/>
              </a:rPr>
              <a:t>t</a:t>
            </a:r>
            <a:r>
              <a:rPr lang="en-US" sz="2000" dirty="0" smtClean="0">
                <a:solidFill>
                  <a:srgbClr val="10253F"/>
                </a:solidFill>
                <a:latin typeface="Comic Sans MS"/>
                <a:cs typeface="Comic Sans MS"/>
              </a:rPr>
              <a:t>he frequency analysis of the text :</a:t>
            </a:r>
            <a:endParaRPr lang="en-US" sz="2000" dirty="0">
              <a:solidFill>
                <a:srgbClr val="10253F"/>
              </a:solidFill>
              <a:latin typeface="Comic Sans MS"/>
              <a:cs typeface="Comic Sans MS"/>
            </a:endParaRPr>
          </a:p>
        </p:txBody>
      </p:sp>
    </p:spTree>
    <p:extLst>
      <p:ext uri="{BB962C8B-B14F-4D97-AF65-F5344CB8AC3E}">
        <p14:creationId xmlns:p14="http://schemas.microsoft.com/office/powerpoint/2010/main" val="345092410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pic>
        <p:nvPicPr>
          <p:cNvPr id="3" name="Picture 2" descr="1199881_orig.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0961" y="1622461"/>
            <a:ext cx="6110688" cy="3663878"/>
          </a:xfrm>
          <a:prstGeom prst="rect">
            <a:avLst/>
          </a:prstGeom>
        </p:spPr>
      </p:pic>
      <p:sp>
        <p:nvSpPr>
          <p:cNvPr id="7" name="Rectangle 6"/>
          <p:cNvSpPr/>
          <p:nvPr/>
        </p:nvSpPr>
        <p:spPr>
          <a:xfrm>
            <a:off x="269416" y="945634"/>
            <a:ext cx="4839786" cy="400110"/>
          </a:xfrm>
          <a:prstGeom prst="rect">
            <a:avLst/>
          </a:prstGeom>
        </p:spPr>
        <p:txBody>
          <a:bodyPr wrap="none">
            <a:spAutoFit/>
          </a:bodyPr>
          <a:lstStyle/>
          <a:p>
            <a:pPr marL="342900" indent="-342900">
              <a:buFont typeface="Arial"/>
              <a:buChar char="•"/>
            </a:pPr>
            <a:r>
              <a:rPr lang="en-US" sz="2000" dirty="0">
                <a:solidFill>
                  <a:srgbClr val="10253F"/>
                </a:solidFill>
                <a:latin typeface="Comic Sans MS"/>
                <a:cs typeface="Comic Sans MS"/>
              </a:rPr>
              <a:t>t</a:t>
            </a:r>
            <a:r>
              <a:rPr lang="en-US" sz="2000" dirty="0" smtClean="0">
                <a:solidFill>
                  <a:srgbClr val="10253F"/>
                </a:solidFill>
                <a:latin typeface="Comic Sans MS"/>
                <a:cs typeface="Comic Sans MS"/>
              </a:rPr>
              <a:t>he frequency analysis of the text :</a:t>
            </a:r>
            <a:endParaRPr lang="en-US" sz="2000" dirty="0">
              <a:solidFill>
                <a:srgbClr val="10253F"/>
              </a:solidFill>
              <a:latin typeface="Comic Sans MS"/>
              <a:cs typeface="Comic Sans MS"/>
            </a:endParaRPr>
          </a:p>
        </p:txBody>
      </p:sp>
      <p:sp>
        <p:nvSpPr>
          <p:cNvPr id="8" name="Rectangle 7"/>
          <p:cNvSpPr/>
          <p:nvPr/>
        </p:nvSpPr>
        <p:spPr>
          <a:xfrm>
            <a:off x="269416" y="5270500"/>
            <a:ext cx="5981125" cy="707886"/>
          </a:xfrm>
          <a:prstGeom prst="rect">
            <a:avLst/>
          </a:prstGeom>
        </p:spPr>
        <p:txBody>
          <a:bodyPr wrap="none">
            <a:spAutoFit/>
          </a:bodyPr>
          <a:lstStyle/>
          <a:p>
            <a:pPr marL="342900" indent="-342900">
              <a:buFont typeface="Arial"/>
              <a:buChar char="•"/>
            </a:pPr>
            <a:endParaRPr lang="en-US" sz="2000" dirty="0" smtClean="0">
              <a:solidFill>
                <a:srgbClr val="10253F"/>
              </a:solidFill>
              <a:latin typeface="Comic Sans MS"/>
              <a:cs typeface="Comic Sans MS"/>
            </a:endParaRPr>
          </a:p>
          <a:p>
            <a:pPr marL="342900" indent="-342900">
              <a:buFont typeface="Arial"/>
              <a:buChar char="•"/>
            </a:pPr>
            <a:r>
              <a:rPr lang="en-US" sz="2000" dirty="0" smtClean="0">
                <a:solidFill>
                  <a:srgbClr val="10253F"/>
                </a:solidFill>
                <a:latin typeface="Comic Sans MS"/>
                <a:cs typeface="Comic Sans MS"/>
              </a:rPr>
              <a:t>substitute </a:t>
            </a:r>
            <a:r>
              <a:rPr lang="en-US" sz="2000" dirty="0" smtClean="0">
                <a:solidFill>
                  <a:srgbClr val="FF0000"/>
                </a:solidFill>
                <a:latin typeface="Comic Sans MS"/>
                <a:cs typeface="Comic Sans MS"/>
              </a:rPr>
              <a:t>S</a:t>
            </a:r>
            <a:r>
              <a:rPr lang="en-US" sz="2000" dirty="0" smtClean="0">
                <a:solidFill>
                  <a:srgbClr val="10253F"/>
                </a:solidFill>
                <a:latin typeface="Comic Sans MS"/>
                <a:cs typeface="Comic Sans MS"/>
              </a:rPr>
              <a:t> and </a:t>
            </a:r>
            <a:r>
              <a:rPr lang="en-US" sz="2000" dirty="0" smtClean="0">
                <a:solidFill>
                  <a:srgbClr val="FF0000"/>
                </a:solidFill>
                <a:latin typeface="Comic Sans MS"/>
                <a:cs typeface="Comic Sans MS"/>
              </a:rPr>
              <a:t>O</a:t>
            </a:r>
            <a:r>
              <a:rPr lang="en-US" sz="2000" dirty="0" smtClean="0">
                <a:solidFill>
                  <a:srgbClr val="10253F"/>
                </a:solidFill>
                <a:latin typeface="Comic Sans MS"/>
                <a:cs typeface="Comic Sans MS"/>
              </a:rPr>
              <a:t> with </a:t>
            </a:r>
            <a:r>
              <a:rPr lang="en-US" sz="2000" dirty="0" smtClean="0">
                <a:solidFill>
                  <a:srgbClr val="FF0000"/>
                </a:solidFill>
                <a:latin typeface="Comic Sans MS"/>
                <a:cs typeface="Comic Sans MS"/>
              </a:rPr>
              <a:t>E</a:t>
            </a:r>
            <a:r>
              <a:rPr lang="en-US" sz="2000" dirty="0" smtClean="0">
                <a:solidFill>
                  <a:srgbClr val="10253F"/>
                </a:solidFill>
                <a:latin typeface="Comic Sans MS"/>
                <a:cs typeface="Comic Sans MS"/>
              </a:rPr>
              <a:t> and </a:t>
            </a:r>
            <a:r>
              <a:rPr lang="en-US" sz="2000" dirty="0" smtClean="0">
                <a:solidFill>
                  <a:srgbClr val="FF0000"/>
                </a:solidFill>
                <a:latin typeface="Comic Sans MS"/>
                <a:cs typeface="Comic Sans MS"/>
              </a:rPr>
              <a:t>T</a:t>
            </a:r>
            <a:r>
              <a:rPr lang="en-US" sz="2000" dirty="0" smtClean="0">
                <a:solidFill>
                  <a:srgbClr val="10253F"/>
                </a:solidFill>
                <a:latin typeface="Comic Sans MS"/>
                <a:cs typeface="Comic Sans MS"/>
              </a:rPr>
              <a:t>, respectively  </a:t>
            </a:r>
            <a:endParaRPr lang="en-US" sz="2000" dirty="0">
              <a:solidFill>
                <a:srgbClr val="10253F"/>
              </a:solidFill>
              <a:latin typeface="Comic Sans MS"/>
              <a:cs typeface="Comic Sans MS"/>
            </a:endParaRPr>
          </a:p>
        </p:txBody>
      </p:sp>
    </p:spTree>
    <p:extLst>
      <p:ext uri="{BB962C8B-B14F-4D97-AF65-F5344CB8AC3E}">
        <p14:creationId xmlns:p14="http://schemas.microsoft.com/office/powerpoint/2010/main" val="313170372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
        <p:nvSpPr>
          <p:cNvPr id="2" name="Rectangle 1"/>
          <p:cNvSpPr/>
          <p:nvPr/>
        </p:nvSpPr>
        <p:spPr>
          <a:xfrm>
            <a:off x="838200" y="1289546"/>
            <a:ext cx="7861300" cy="4524316"/>
          </a:xfrm>
          <a:prstGeom prst="rect">
            <a:avLst/>
          </a:prstGeom>
        </p:spPr>
        <p:txBody>
          <a:bodyPr wrap="square">
            <a:spAutoFit/>
          </a:bodyPr>
          <a:lstStyle/>
          <a:p>
            <a:pPr algn="just"/>
            <a:r>
              <a:rPr lang="fr-FR" dirty="0" smtClean="0">
                <a:solidFill>
                  <a:schemeClr val="tx2">
                    <a:lumMod val="60000"/>
                    <a:lumOff val="40000"/>
                  </a:schemeClr>
                </a:solidFill>
                <a:latin typeface="Comic Sans MS"/>
                <a:cs typeface="Comic Sans MS"/>
              </a:rPr>
              <a:t>« </a:t>
            </a:r>
            <a:r>
              <a:rPr lang="fr-FR" dirty="0" err="1" smtClean="0">
                <a:solidFill>
                  <a:schemeClr val="tx2">
                    <a:lumMod val="60000"/>
                    <a:lumOff val="40000"/>
                  </a:schemeClr>
                </a:solidFill>
                <a:latin typeface="Comic Sans MS"/>
                <a:cs typeface="Comic Sans MS"/>
              </a:rPr>
              <a:t>GFe</a:t>
            </a:r>
            <a:r>
              <a:rPr lang="fr-FR" dirty="0" smtClean="0">
                <a:solidFill>
                  <a:schemeClr val="tx2">
                    <a:lumMod val="60000"/>
                    <a:lumOff val="40000"/>
                  </a:schemeClr>
                </a:solidFill>
                <a:latin typeface="Comic Sans MS"/>
                <a:cs typeface="Comic Sans MS"/>
              </a:rPr>
              <a:t> </a:t>
            </a:r>
            <a:r>
              <a:rPr lang="fr-FR" dirty="0">
                <a:solidFill>
                  <a:schemeClr val="tx2">
                    <a:lumMod val="60000"/>
                    <a:lumOff val="40000"/>
                  </a:schemeClr>
                </a:solidFill>
                <a:latin typeface="Comic Sans MS"/>
                <a:cs typeface="Comic Sans MS"/>
              </a:rPr>
              <a:t>WMY </a:t>
            </a:r>
            <a:r>
              <a:rPr lang="fr-FR" dirty="0" err="1">
                <a:solidFill>
                  <a:schemeClr val="tx2">
                    <a:lumMod val="60000"/>
                    <a:lumOff val="40000"/>
                  </a:schemeClr>
                </a:solidFill>
                <a:latin typeface="Comic Sans MS"/>
                <a:cs typeface="Comic Sans MS"/>
              </a:rPr>
              <a:t>tG</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LGDVe</a:t>
            </a:r>
            <a:r>
              <a:rPr lang="fr-FR" dirty="0">
                <a:solidFill>
                  <a:schemeClr val="tx2">
                    <a:lumMod val="60000"/>
                    <a:lumOff val="40000"/>
                  </a:schemeClr>
                </a:solidFill>
                <a:latin typeface="Comic Sans MS"/>
                <a:cs typeface="Comic Sans MS"/>
              </a:rPr>
              <a:t> MF </a:t>
            </a:r>
            <a:r>
              <a:rPr lang="fr-FR" dirty="0" err="1">
                <a:solidFill>
                  <a:schemeClr val="tx2">
                    <a:lumMod val="60000"/>
                    <a:lumOff val="40000"/>
                  </a:schemeClr>
                </a:solidFill>
                <a:latin typeface="Comic Sans MS"/>
                <a:cs typeface="Comic Sans MS"/>
              </a:rPr>
              <a:t>eFNKYHteU</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EeLLMRe</a:t>
            </a:r>
            <a:r>
              <a:rPr lang="fr-FR" dirty="0">
                <a:solidFill>
                  <a:schemeClr val="tx2">
                    <a:lumMod val="60000"/>
                    <a:lumOff val="40000"/>
                  </a:schemeClr>
                </a:solidFill>
                <a:latin typeface="Comic Sans MS"/>
                <a:cs typeface="Comic Sans MS"/>
              </a:rPr>
              <a:t>, PC </a:t>
            </a:r>
            <a:r>
              <a:rPr lang="fr-FR" dirty="0" err="1">
                <a:solidFill>
                  <a:schemeClr val="tx2">
                    <a:lumMod val="60000"/>
                    <a:lumOff val="40000"/>
                  </a:schemeClr>
                </a:solidFill>
                <a:latin typeface="Comic Sans MS"/>
                <a:cs typeface="Comic Sans MS"/>
              </a:rPr>
              <a:t>We</a:t>
            </a:r>
            <a:r>
              <a:rPr lang="fr-FR" dirty="0">
                <a:solidFill>
                  <a:schemeClr val="tx2">
                    <a:lumMod val="60000"/>
                    <a:lumOff val="40000"/>
                  </a:schemeClr>
                </a:solidFill>
                <a:latin typeface="Comic Sans MS"/>
                <a:cs typeface="Comic Sans MS"/>
              </a:rPr>
              <a:t> BFGW </a:t>
            </a:r>
            <a:r>
              <a:rPr lang="fr-FR" dirty="0" err="1">
                <a:solidFill>
                  <a:schemeClr val="tx2">
                    <a:lumMod val="60000"/>
                    <a:lumOff val="40000"/>
                  </a:schemeClr>
                </a:solidFill>
                <a:latin typeface="Comic Sans MS"/>
                <a:cs typeface="Comic Sans MS"/>
              </a:rPr>
              <a:t>PtL</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DMFRQMRe</a:t>
            </a:r>
            <a:r>
              <a:rPr lang="fr-FR" dirty="0">
                <a:solidFill>
                  <a:schemeClr val="tx2">
                    <a:lumMod val="60000"/>
                    <a:lumOff val="40000"/>
                  </a:schemeClr>
                </a:solidFill>
                <a:latin typeface="Comic Sans MS"/>
                <a:cs typeface="Comic Sans MS"/>
              </a:rPr>
              <a:t>, PL </a:t>
            </a:r>
            <a:r>
              <a:rPr lang="fr-FR" dirty="0" err="1">
                <a:solidFill>
                  <a:schemeClr val="tx2">
                    <a:lumMod val="60000"/>
                    <a:lumOff val="40000"/>
                  </a:schemeClr>
                </a:solidFill>
                <a:latin typeface="Comic Sans MS"/>
                <a:cs typeface="Comic Sans MS"/>
              </a:rPr>
              <a:t>tG</a:t>
            </a:r>
            <a:r>
              <a:rPr lang="fr-FR" dirty="0">
                <a:solidFill>
                  <a:schemeClr val="tx2">
                    <a:lumMod val="60000"/>
                    <a:lumOff val="40000"/>
                  </a:schemeClr>
                </a:solidFill>
                <a:latin typeface="Comic Sans MS"/>
                <a:cs typeface="Comic Sans MS"/>
              </a:rPr>
              <a:t> CPFU M </a:t>
            </a:r>
            <a:r>
              <a:rPr lang="fr-FR" dirty="0" err="1">
                <a:solidFill>
                  <a:schemeClr val="tx2">
                    <a:lumMod val="60000"/>
                    <a:lumOff val="40000"/>
                  </a:schemeClr>
                </a:solidFill>
                <a:latin typeface="Comic Sans MS"/>
                <a:cs typeface="Comic Sans MS"/>
              </a:rPr>
              <a:t>UPCCeKeFt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HDMPFteXt</a:t>
            </a:r>
            <a:r>
              <a:rPr lang="fr-FR" dirty="0">
                <a:solidFill>
                  <a:schemeClr val="tx2">
                    <a:lumMod val="60000"/>
                    <a:lumOff val="40000"/>
                  </a:schemeClr>
                </a:solidFill>
                <a:latin typeface="Comic Sans MS"/>
                <a:cs typeface="Comic Sans MS"/>
              </a:rPr>
              <a:t> GC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LMEe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DMFRQMRe</a:t>
            </a:r>
            <a:r>
              <a:rPr lang="fr-FR" dirty="0">
                <a:solidFill>
                  <a:schemeClr val="tx2">
                    <a:lumMod val="60000"/>
                    <a:lumOff val="40000"/>
                  </a:schemeClr>
                </a:solidFill>
                <a:latin typeface="Comic Sans MS"/>
                <a:cs typeface="Comic Sans MS"/>
              </a:rPr>
              <a:t> DGFR </a:t>
            </a:r>
            <a:r>
              <a:rPr lang="fr-FR" dirty="0" err="1">
                <a:solidFill>
                  <a:schemeClr val="tx2">
                    <a:lumMod val="60000"/>
                    <a:lumOff val="40000"/>
                  </a:schemeClr>
                </a:solidFill>
                <a:latin typeface="Comic Sans MS"/>
                <a:cs typeface="Comic Sans MS"/>
              </a:rPr>
              <a:t>eFGQRI</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tG</a:t>
            </a:r>
            <a:r>
              <a:rPr lang="fr-FR" dirty="0">
                <a:solidFill>
                  <a:schemeClr val="tx2">
                    <a:lumMod val="60000"/>
                    <a:lumOff val="40000"/>
                  </a:schemeClr>
                </a:solidFill>
                <a:latin typeface="Comic Sans MS"/>
                <a:cs typeface="Comic Sans MS"/>
              </a:rPr>
              <a:t> CPDD </a:t>
            </a:r>
            <a:r>
              <a:rPr lang="fr-FR" dirty="0" err="1">
                <a:solidFill>
                  <a:schemeClr val="tx2">
                    <a:lumMod val="60000"/>
                    <a:lumOff val="40000"/>
                  </a:schemeClr>
                </a:solidFill>
                <a:latin typeface="Comic Sans MS"/>
                <a:cs typeface="Comic Sans MS"/>
              </a:rPr>
              <a:t>GFe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LIeet</a:t>
            </a:r>
            <a:r>
              <a:rPr lang="fr-FR" dirty="0">
                <a:solidFill>
                  <a:schemeClr val="tx2">
                    <a:lumMod val="60000"/>
                    <a:lumOff val="40000"/>
                  </a:schemeClr>
                </a:solidFill>
                <a:latin typeface="Comic Sans MS"/>
                <a:cs typeface="Comic Sans MS"/>
              </a:rPr>
              <a:t> GK LG, MFU </a:t>
            </a:r>
            <a:r>
              <a:rPr lang="fr-FR" dirty="0" err="1">
                <a:solidFill>
                  <a:schemeClr val="tx2">
                    <a:lumMod val="60000"/>
                    <a:lumOff val="40000"/>
                  </a:schemeClr>
                </a:solidFill>
                <a:latin typeface="Comic Sans MS"/>
                <a:cs typeface="Comic Sans MS"/>
              </a:rPr>
              <a:t>tIeF</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We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NGQFt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GNNQKKeFNeL</a:t>
            </a:r>
            <a:r>
              <a:rPr lang="fr-FR" dirty="0">
                <a:solidFill>
                  <a:schemeClr val="tx2">
                    <a:lumMod val="60000"/>
                    <a:lumOff val="40000"/>
                  </a:schemeClr>
                </a:solidFill>
                <a:latin typeface="Comic Sans MS"/>
                <a:cs typeface="Comic Sans MS"/>
              </a:rPr>
              <a:t> GC </a:t>
            </a:r>
            <a:r>
              <a:rPr lang="fr-FR" dirty="0" err="1">
                <a:solidFill>
                  <a:schemeClr val="tx2">
                    <a:lumMod val="60000"/>
                    <a:lumOff val="40000"/>
                  </a:schemeClr>
                </a:solidFill>
                <a:latin typeface="Comic Sans MS"/>
                <a:cs typeface="Comic Sans MS"/>
              </a:rPr>
              <a:t>eMNI</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DetteK</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We</a:t>
            </a:r>
            <a:r>
              <a:rPr lang="fr-FR" dirty="0">
                <a:solidFill>
                  <a:schemeClr val="tx2">
                    <a:lumMod val="60000"/>
                    <a:lumOff val="40000"/>
                  </a:schemeClr>
                </a:solidFill>
                <a:latin typeface="Comic Sans MS"/>
                <a:cs typeface="Comic Sans MS"/>
              </a:rPr>
              <a:t> NMDD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EGLt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CKeJQeFtDY</a:t>
            </a:r>
            <a:r>
              <a:rPr lang="fr-FR" dirty="0">
                <a:solidFill>
                  <a:schemeClr val="tx2">
                    <a:lumMod val="60000"/>
                    <a:lumOff val="40000"/>
                  </a:schemeClr>
                </a:solidFill>
                <a:latin typeface="Comic Sans MS"/>
                <a:cs typeface="Comic Sans MS"/>
              </a:rPr>
              <a:t> GNNQKKPFR </a:t>
            </a:r>
            <a:r>
              <a:rPr lang="fr-FR" dirty="0" err="1">
                <a:solidFill>
                  <a:schemeClr val="tx2">
                    <a:lumMod val="60000"/>
                    <a:lumOff val="40000"/>
                  </a:schemeClr>
                </a:solidFill>
                <a:latin typeface="Comic Sans MS"/>
                <a:cs typeface="Comic Sans MS"/>
              </a:rPr>
              <a:t>DetteK</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CPKLt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FeXt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EGLt</a:t>
            </a:r>
            <a:r>
              <a:rPr lang="fr-FR" dirty="0">
                <a:solidFill>
                  <a:schemeClr val="tx2">
                    <a:lumMod val="60000"/>
                    <a:lumOff val="40000"/>
                  </a:schemeClr>
                </a:solidFill>
                <a:latin typeface="Comic Sans MS"/>
                <a:cs typeface="Comic Sans MS"/>
              </a:rPr>
              <a:t> GNNQKKPFR </a:t>
            </a:r>
            <a:r>
              <a:rPr lang="fr-FR" dirty="0" err="1">
                <a:solidFill>
                  <a:schemeClr val="tx2">
                    <a:lumMod val="60000"/>
                    <a:lumOff val="40000"/>
                  </a:schemeClr>
                </a:solidFill>
                <a:latin typeface="Comic Sans MS"/>
                <a:cs typeface="Comic Sans MS"/>
              </a:rPr>
              <a:t>DetteK</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LeNGFU</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CGDDGWPFR </a:t>
            </a:r>
            <a:r>
              <a:rPr lang="fr-FR" dirty="0" err="1">
                <a:solidFill>
                  <a:schemeClr val="tx2">
                    <a:lumMod val="60000"/>
                    <a:lumOff val="40000"/>
                  </a:schemeClr>
                </a:solidFill>
                <a:latin typeface="Comic Sans MS"/>
                <a:cs typeface="Comic Sans MS"/>
              </a:rPr>
              <a:t>EGLt</a:t>
            </a:r>
            <a:r>
              <a:rPr lang="fr-FR" dirty="0">
                <a:solidFill>
                  <a:schemeClr val="tx2">
                    <a:lumMod val="60000"/>
                    <a:lumOff val="40000"/>
                  </a:schemeClr>
                </a:solidFill>
                <a:latin typeface="Comic Sans MS"/>
                <a:cs typeface="Comic Sans MS"/>
              </a:rPr>
              <a:t> GNNQKKPFR </a:t>
            </a:r>
            <a:r>
              <a:rPr lang="fr-FR" dirty="0" err="1">
                <a:solidFill>
                  <a:schemeClr val="tx2">
                    <a:lumMod val="60000"/>
                    <a:lumOff val="40000"/>
                  </a:schemeClr>
                </a:solidFill>
                <a:latin typeface="Comic Sans MS"/>
                <a:cs typeface="Comic Sans MS"/>
              </a:rPr>
              <a:t>DetteK</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tIPKU</a:t>
            </a:r>
            <a:r>
              <a:rPr lang="fr-FR" dirty="0">
                <a:solidFill>
                  <a:schemeClr val="tx2">
                    <a:lumMod val="60000"/>
                    <a:lumOff val="40000"/>
                  </a:schemeClr>
                </a:solidFill>
                <a:latin typeface="Comic Sans MS"/>
                <a:cs typeface="Comic Sans MS"/>
              </a:rPr>
              <a:t>', MFU LG GF, </a:t>
            </a:r>
            <a:r>
              <a:rPr lang="fr-FR" dirty="0" err="1">
                <a:solidFill>
                  <a:schemeClr val="tx2">
                    <a:lumMod val="60000"/>
                    <a:lumOff val="40000"/>
                  </a:schemeClr>
                </a:solidFill>
                <a:latin typeface="Comic Sans MS"/>
                <a:cs typeface="Comic Sans MS"/>
              </a:rPr>
              <a:t>QFtPD</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We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MNNGQFt</a:t>
            </a:r>
            <a:r>
              <a:rPr lang="fr-FR" dirty="0">
                <a:solidFill>
                  <a:schemeClr val="tx2">
                    <a:lumMod val="60000"/>
                    <a:lumOff val="40000"/>
                  </a:schemeClr>
                </a:solidFill>
                <a:latin typeface="Comic Sans MS"/>
                <a:cs typeface="Comic Sans MS"/>
              </a:rPr>
              <a:t> CGK MDD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UPCCeKeFt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DetteKL</a:t>
            </a:r>
            <a:r>
              <a:rPr lang="fr-FR" dirty="0">
                <a:solidFill>
                  <a:schemeClr val="tx2">
                    <a:lumMod val="60000"/>
                    <a:lumOff val="40000"/>
                  </a:schemeClr>
                </a:solidFill>
                <a:latin typeface="Comic Sans MS"/>
                <a:cs typeface="Comic Sans MS"/>
              </a:rPr>
              <a:t> PF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HDMPFteXt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LMEHDe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tIeF</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We</a:t>
            </a:r>
            <a:r>
              <a:rPr lang="fr-FR" dirty="0">
                <a:solidFill>
                  <a:schemeClr val="tx2">
                    <a:lumMod val="60000"/>
                    <a:lumOff val="40000"/>
                  </a:schemeClr>
                </a:solidFill>
                <a:latin typeface="Comic Sans MS"/>
                <a:cs typeface="Comic Sans MS"/>
              </a:rPr>
              <a:t> DGGB Mt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NPHIeK</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teXt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We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WMFt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tG</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LGDVe</a:t>
            </a:r>
            <a:r>
              <a:rPr lang="fr-FR" dirty="0">
                <a:solidFill>
                  <a:schemeClr val="tx2">
                    <a:lumMod val="60000"/>
                    <a:lumOff val="40000"/>
                  </a:schemeClr>
                </a:solidFill>
                <a:latin typeface="Comic Sans MS"/>
                <a:cs typeface="Comic Sans MS"/>
              </a:rPr>
              <a:t> MFU </a:t>
            </a:r>
            <a:r>
              <a:rPr lang="fr-FR" dirty="0" err="1">
                <a:solidFill>
                  <a:schemeClr val="tx2">
                    <a:lumMod val="60000"/>
                    <a:lumOff val="40000"/>
                  </a:schemeClr>
                </a:solidFill>
                <a:latin typeface="Comic Sans MS"/>
                <a:cs typeface="Comic Sans MS"/>
              </a:rPr>
              <a:t>We</a:t>
            </a:r>
            <a:r>
              <a:rPr lang="fr-FR" dirty="0">
                <a:solidFill>
                  <a:schemeClr val="tx2">
                    <a:lumMod val="60000"/>
                    <a:lumOff val="40000"/>
                  </a:schemeClr>
                </a:solidFill>
                <a:latin typeface="Comic Sans MS"/>
                <a:cs typeface="Comic Sans MS"/>
              </a:rPr>
              <a:t> MDLG NDMLLPCY </a:t>
            </a:r>
            <a:r>
              <a:rPr lang="fr-FR" dirty="0" err="1">
                <a:solidFill>
                  <a:schemeClr val="tx2">
                    <a:lumMod val="60000"/>
                    <a:lumOff val="40000"/>
                  </a:schemeClr>
                </a:solidFill>
                <a:latin typeface="Comic Sans MS"/>
                <a:cs typeface="Comic Sans MS"/>
              </a:rPr>
              <a:t>PtL</a:t>
            </a:r>
            <a:r>
              <a:rPr lang="fr-FR" dirty="0">
                <a:solidFill>
                  <a:schemeClr val="tx2">
                    <a:lumMod val="60000"/>
                    <a:lumOff val="40000"/>
                  </a:schemeClr>
                </a:solidFill>
                <a:latin typeface="Comic Sans MS"/>
                <a:cs typeface="Comic Sans MS"/>
              </a:rPr>
              <a:t> LYEAGDL. </a:t>
            </a:r>
            <a:r>
              <a:rPr lang="fr-FR" dirty="0" err="1">
                <a:solidFill>
                  <a:schemeClr val="tx2">
                    <a:lumMod val="60000"/>
                    <a:lumOff val="40000"/>
                  </a:schemeClr>
                </a:solidFill>
                <a:latin typeface="Comic Sans MS"/>
                <a:cs typeface="Comic Sans MS"/>
              </a:rPr>
              <a:t>We</a:t>
            </a:r>
            <a:r>
              <a:rPr lang="fr-FR" dirty="0">
                <a:solidFill>
                  <a:schemeClr val="tx2">
                    <a:lumMod val="60000"/>
                    <a:lumOff val="40000"/>
                  </a:schemeClr>
                </a:solidFill>
                <a:latin typeface="Comic Sans MS"/>
                <a:cs typeface="Comic Sans MS"/>
              </a:rPr>
              <a:t> CPFU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EGLt</a:t>
            </a:r>
            <a:r>
              <a:rPr lang="fr-FR" dirty="0">
                <a:solidFill>
                  <a:schemeClr val="tx2">
                    <a:lumMod val="60000"/>
                    <a:lumOff val="40000"/>
                  </a:schemeClr>
                </a:solidFill>
                <a:latin typeface="Comic Sans MS"/>
                <a:cs typeface="Comic Sans MS"/>
              </a:rPr>
              <a:t> GNNQKKPFR LYEAGD MFU </a:t>
            </a:r>
            <a:r>
              <a:rPr lang="fr-FR" dirty="0" err="1">
                <a:solidFill>
                  <a:schemeClr val="tx2">
                    <a:lumMod val="60000"/>
                    <a:lumOff val="40000"/>
                  </a:schemeClr>
                </a:solidFill>
                <a:latin typeface="Comic Sans MS"/>
                <a:cs typeface="Comic Sans MS"/>
              </a:rPr>
              <a:t>NIMFRe</a:t>
            </a:r>
            <a:r>
              <a:rPr lang="fr-FR" dirty="0">
                <a:solidFill>
                  <a:schemeClr val="tx2">
                    <a:lumMod val="60000"/>
                    <a:lumOff val="40000"/>
                  </a:schemeClr>
                </a:solidFill>
                <a:latin typeface="Comic Sans MS"/>
                <a:cs typeface="Comic Sans MS"/>
              </a:rPr>
              <a:t> Pt </a:t>
            </a:r>
            <a:r>
              <a:rPr lang="fr-FR" dirty="0" err="1">
                <a:solidFill>
                  <a:schemeClr val="tx2">
                    <a:lumMod val="60000"/>
                    <a:lumOff val="40000"/>
                  </a:schemeClr>
                </a:solidFill>
                <a:latin typeface="Comic Sans MS"/>
                <a:cs typeface="Comic Sans MS"/>
              </a:rPr>
              <a:t>tG</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CGKE GC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CPKLt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DetteK</a:t>
            </a:r>
            <a:r>
              <a:rPr lang="fr-FR" dirty="0">
                <a:solidFill>
                  <a:schemeClr val="tx2">
                    <a:lumMod val="60000"/>
                    <a:lumOff val="40000"/>
                  </a:schemeClr>
                </a:solidFill>
                <a:latin typeface="Comic Sans MS"/>
                <a:cs typeface="Comic Sans MS"/>
              </a:rPr>
              <a:t> GC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HDMPFteXt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LMEHDe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FeXt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EGLt</a:t>
            </a:r>
            <a:r>
              <a:rPr lang="fr-FR" dirty="0">
                <a:solidFill>
                  <a:schemeClr val="tx2">
                    <a:lumMod val="60000"/>
                    <a:lumOff val="40000"/>
                  </a:schemeClr>
                </a:solidFill>
                <a:latin typeface="Comic Sans MS"/>
                <a:cs typeface="Comic Sans MS"/>
              </a:rPr>
              <a:t> NGEEGF LYEAGD PL </a:t>
            </a:r>
            <a:r>
              <a:rPr lang="fr-FR" dirty="0" err="1">
                <a:solidFill>
                  <a:schemeClr val="tx2">
                    <a:lumMod val="60000"/>
                    <a:lumOff val="40000"/>
                  </a:schemeClr>
                </a:solidFill>
                <a:latin typeface="Comic Sans MS"/>
                <a:cs typeface="Comic Sans MS"/>
              </a:rPr>
              <a:t>NIMFReU</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tG</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CGKE GC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LeNGFU</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DetteK</a:t>
            </a:r>
            <a:r>
              <a:rPr lang="fr-FR" dirty="0">
                <a:solidFill>
                  <a:schemeClr val="tx2">
                    <a:lumMod val="60000"/>
                    <a:lumOff val="40000"/>
                  </a:schemeClr>
                </a:solidFill>
                <a:latin typeface="Comic Sans MS"/>
                <a:cs typeface="Comic Sans MS"/>
              </a:rPr>
              <a:t>, MFU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CGDDGWPFR </a:t>
            </a:r>
            <a:r>
              <a:rPr lang="fr-FR" dirty="0" err="1">
                <a:solidFill>
                  <a:schemeClr val="tx2">
                    <a:lumMod val="60000"/>
                    <a:lumOff val="40000"/>
                  </a:schemeClr>
                </a:solidFill>
                <a:latin typeface="Comic Sans MS"/>
                <a:cs typeface="Comic Sans MS"/>
              </a:rPr>
              <a:t>EGLt</a:t>
            </a:r>
            <a:r>
              <a:rPr lang="fr-FR" dirty="0">
                <a:solidFill>
                  <a:schemeClr val="tx2">
                    <a:lumMod val="60000"/>
                    <a:lumOff val="40000"/>
                  </a:schemeClr>
                </a:solidFill>
                <a:latin typeface="Comic Sans MS"/>
                <a:cs typeface="Comic Sans MS"/>
              </a:rPr>
              <a:t> NGEEGF LYEAGD PL </a:t>
            </a:r>
            <a:r>
              <a:rPr lang="fr-FR" dirty="0" err="1">
                <a:solidFill>
                  <a:schemeClr val="tx2">
                    <a:lumMod val="60000"/>
                    <a:lumOff val="40000"/>
                  </a:schemeClr>
                </a:solidFill>
                <a:latin typeface="Comic Sans MS"/>
                <a:cs typeface="Comic Sans MS"/>
              </a:rPr>
              <a:t>NIMFReU</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tG</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CGKE GC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tIPKU</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DetteK</a:t>
            </a:r>
            <a:r>
              <a:rPr lang="fr-FR" dirty="0">
                <a:solidFill>
                  <a:schemeClr val="tx2">
                    <a:lumMod val="60000"/>
                    <a:lumOff val="40000"/>
                  </a:schemeClr>
                </a:solidFill>
                <a:latin typeface="Comic Sans MS"/>
                <a:cs typeface="Comic Sans MS"/>
              </a:rPr>
              <a:t>, MFU LG GF, </a:t>
            </a:r>
            <a:r>
              <a:rPr lang="fr-FR" dirty="0" err="1">
                <a:solidFill>
                  <a:schemeClr val="tx2">
                    <a:lumMod val="60000"/>
                    <a:lumOff val="40000"/>
                  </a:schemeClr>
                </a:solidFill>
                <a:latin typeface="Comic Sans MS"/>
                <a:cs typeface="Comic Sans MS"/>
              </a:rPr>
              <a:t>QFtPD</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We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MNNGQFt</a:t>
            </a:r>
            <a:r>
              <a:rPr lang="fr-FR" dirty="0">
                <a:solidFill>
                  <a:schemeClr val="tx2">
                    <a:lumMod val="60000"/>
                    <a:lumOff val="40000"/>
                  </a:schemeClr>
                </a:solidFill>
                <a:latin typeface="Comic Sans MS"/>
                <a:cs typeface="Comic Sans MS"/>
              </a:rPr>
              <a:t> CGK MDD LYEAGDL GC </a:t>
            </a:r>
            <a:r>
              <a:rPr lang="fr-FR" dirty="0" err="1">
                <a:solidFill>
                  <a:schemeClr val="tx2">
                    <a:lumMod val="60000"/>
                    <a:lumOff val="40000"/>
                  </a:schemeClr>
                </a:solidFill>
                <a:latin typeface="Comic Sans MS"/>
                <a:cs typeface="Comic Sans MS"/>
              </a:rPr>
              <a:t>tIe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NKYHtGRKME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We</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WMFt</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tG</a:t>
            </a:r>
            <a:r>
              <a:rPr lang="fr-FR" dirty="0">
                <a:solidFill>
                  <a:schemeClr val="tx2">
                    <a:lumMod val="60000"/>
                    <a:lumOff val="40000"/>
                  </a:schemeClr>
                </a:solidFill>
                <a:latin typeface="Comic Sans MS"/>
                <a:cs typeface="Comic Sans MS"/>
              </a:rPr>
              <a:t> </a:t>
            </a:r>
            <a:r>
              <a:rPr lang="fr-FR" dirty="0" err="1">
                <a:solidFill>
                  <a:schemeClr val="tx2">
                    <a:lumMod val="60000"/>
                    <a:lumOff val="40000"/>
                  </a:schemeClr>
                </a:solidFill>
                <a:latin typeface="Comic Sans MS"/>
                <a:cs typeface="Comic Sans MS"/>
              </a:rPr>
              <a:t>LGDVe</a:t>
            </a:r>
            <a:r>
              <a:rPr lang="fr-FR" dirty="0" smtClean="0">
                <a:solidFill>
                  <a:schemeClr val="tx2">
                    <a:lumMod val="60000"/>
                    <a:lumOff val="40000"/>
                  </a:schemeClr>
                </a:solidFill>
                <a:latin typeface="Comic Sans MS"/>
                <a:cs typeface="Comic Sans MS"/>
              </a:rPr>
              <a:t>. »</a:t>
            </a:r>
            <a:endParaRPr lang="en-US" dirty="0">
              <a:solidFill>
                <a:schemeClr val="tx2">
                  <a:lumMod val="60000"/>
                  <a:lumOff val="40000"/>
                </a:schemeClr>
              </a:solidFill>
              <a:latin typeface="Comic Sans MS"/>
              <a:cs typeface="Comic Sans MS"/>
            </a:endParaRPr>
          </a:p>
        </p:txBody>
      </p:sp>
    </p:spTree>
    <p:extLst>
      <p:ext uri="{BB962C8B-B14F-4D97-AF65-F5344CB8AC3E}">
        <p14:creationId xmlns:p14="http://schemas.microsoft.com/office/powerpoint/2010/main" val="333777637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
        <p:nvSpPr>
          <p:cNvPr id="7" name="Rectangle 6"/>
          <p:cNvSpPr/>
          <p:nvPr/>
        </p:nvSpPr>
        <p:spPr>
          <a:xfrm>
            <a:off x="396417" y="1390134"/>
            <a:ext cx="8417384" cy="2308324"/>
          </a:xfrm>
          <a:prstGeom prst="rect">
            <a:avLst/>
          </a:prstGeom>
        </p:spPr>
        <p:txBody>
          <a:bodyPr wrap="square">
            <a:spAutoFit/>
          </a:bodyPr>
          <a:lstStyle/>
          <a:p>
            <a:pPr marL="342900" indent="-342900">
              <a:buFont typeface="Arial"/>
              <a:buChar char="•"/>
            </a:pPr>
            <a:r>
              <a:rPr lang="en-US" sz="2400" dirty="0" smtClean="0">
                <a:solidFill>
                  <a:srgbClr val="10253F"/>
                </a:solidFill>
                <a:latin typeface="Comic Sans MS"/>
                <a:cs typeface="Comic Sans MS"/>
              </a:rPr>
              <a:t>The most common trigram in the text is </a:t>
            </a:r>
            <a:r>
              <a:rPr lang="en-US" sz="2400" dirty="0" smtClean="0">
                <a:solidFill>
                  <a:srgbClr val="FF0000"/>
                </a:solidFill>
                <a:latin typeface="Comic Sans MS"/>
                <a:cs typeface="Comic Sans MS"/>
              </a:rPr>
              <a:t>TLE</a:t>
            </a:r>
            <a:r>
              <a:rPr lang="en-US" sz="2400" dirty="0" smtClean="0">
                <a:solidFill>
                  <a:schemeClr val="tx2">
                    <a:lumMod val="50000"/>
                  </a:schemeClr>
                </a:solidFill>
                <a:latin typeface="Comic Sans MS"/>
                <a:cs typeface="Comic Sans MS"/>
              </a:rPr>
              <a:t>, which can be </a:t>
            </a:r>
            <a:r>
              <a:rPr lang="en-US" sz="2400" dirty="0" smtClean="0">
                <a:solidFill>
                  <a:srgbClr val="FF0000"/>
                </a:solidFill>
                <a:latin typeface="Comic Sans MS"/>
                <a:cs typeface="Comic Sans MS"/>
              </a:rPr>
              <a:t>THE</a:t>
            </a:r>
            <a:r>
              <a:rPr lang="en-US" sz="2400" dirty="0" smtClean="0">
                <a:solidFill>
                  <a:srgbClr val="10253F"/>
                </a:solidFill>
                <a:latin typeface="Comic Sans MS"/>
                <a:cs typeface="Comic Sans MS"/>
              </a:rPr>
              <a:t>.</a:t>
            </a:r>
          </a:p>
          <a:p>
            <a:endParaRPr lang="en-US" sz="2400" dirty="0">
              <a:solidFill>
                <a:srgbClr val="FF0000"/>
              </a:solidFill>
              <a:latin typeface="Comic Sans MS"/>
              <a:cs typeface="Comic Sans MS"/>
            </a:endParaRPr>
          </a:p>
          <a:p>
            <a:r>
              <a:rPr lang="tr-TR" sz="2400" dirty="0" smtClean="0">
                <a:solidFill>
                  <a:srgbClr val="10253F"/>
                </a:solidFill>
                <a:latin typeface="Comic Sans MS"/>
                <a:cs typeface="Comic Sans MS"/>
              </a:rPr>
              <a:t>                          </a:t>
            </a:r>
            <a:r>
              <a:rPr lang="en-US" sz="2400" dirty="0" smtClean="0">
                <a:solidFill>
                  <a:srgbClr val="10253F"/>
                </a:solidFill>
                <a:latin typeface="Comic Sans MS"/>
                <a:cs typeface="Comic Sans MS"/>
              </a:rPr>
              <a:t>So, substitute </a:t>
            </a:r>
            <a:r>
              <a:rPr lang="en-US" sz="2400" dirty="0" smtClean="0">
                <a:solidFill>
                  <a:srgbClr val="FF0000"/>
                </a:solidFill>
                <a:latin typeface="Comic Sans MS"/>
                <a:cs typeface="Comic Sans MS"/>
              </a:rPr>
              <a:t>L </a:t>
            </a:r>
            <a:r>
              <a:rPr lang="en-US" sz="2400" dirty="0" smtClean="0">
                <a:solidFill>
                  <a:srgbClr val="10253F"/>
                </a:solidFill>
                <a:latin typeface="Comic Sans MS"/>
                <a:cs typeface="Comic Sans MS"/>
              </a:rPr>
              <a:t>with</a:t>
            </a:r>
            <a:r>
              <a:rPr lang="en-US" sz="2400" dirty="0" smtClean="0">
                <a:solidFill>
                  <a:srgbClr val="FF0000"/>
                </a:solidFill>
                <a:latin typeface="Comic Sans MS"/>
                <a:cs typeface="Comic Sans MS"/>
              </a:rPr>
              <a:t> H</a:t>
            </a:r>
            <a:r>
              <a:rPr lang="en-US" sz="2400" dirty="0" smtClean="0">
                <a:solidFill>
                  <a:srgbClr val="10253F"/>
                </a:solidFill>
                <a:latin typeface="Comic Sans MS"/>
                <a:cs typeface="Comic Sans MS"/>
              </a:rPr>
              <a:t>. </a:t>
            </a:r>
          </a:p>
          <a:p>
            <a:pPr marL="342900" indent="-342900">
              <a:buFont typeface="Arial"/>
              <a:buChar char="•"/>
            </a:pPr>
            <a:endParaRPr lang="en-US" sz="2400" dirty="0" smtClean="0">
              <a:solidFill>
                <a:srgbClr val="10253F"/>
              </a:solidFill>
              <a:latin typeface="Comic Sans MS"/>
              <a:cs typeface="Comic Sans MS"/>
            </a:endParaRPr>
          </a:p>
          <a:p>
            <a:pPr marL="342900" indent="-342900">
              <a:buFont typeface="Arial"/>
              <a:buChar char="•"/>
            </a:pPr>
            <a:endParaRPr lang="en-US" sz="2400" dirty="0">
              <a:solidFill>
                <a:srgbClr val="10253F"/>
              </a:solidFill>
              <a:latin typeface="Comic Sans MS"/>
              <a:cs typeface="Comic Sans MS"/>
            </a:endParaRPr>
          </a:p>
        </p:txBody>
      </p:sp>
    </p:spTree>
    <p:extLst>
      <p:ext uri="{BB962C8B-B14F-4D97-AF65-F5344CB8AC3E}">
        <p14:creationId xmlns:p14="http://schemas.microsoft.com/office/powerpoint/2010/main" val="346379186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
        <p:nvSpPr>
          <p:cNvPr id="7" name="Rectangle 6"/>
          <p:cNvSpPr/>
          <p:nvPr/>
        </p:nvSpPr>
        <p:spPr>
          <a:xfrm>
            <a:off x="396417" y="1390134"/>
            <a:ext cx="8417384" cy="3785652"/>
          </a:xfrm>
          <a:prstGeom prst="rect">
            <a:avLst/>
          </a:prstGeom>
        </p:spPr>
        <p:txBody>
          <a:bodyPr wrap="square">
            <a:spAutoFit/>
          </a:bodyPr>
          <a:lstStyle/>
          <a:p>
            <a:pPr marL="342900" indent="-342900">
              <a:buFont typeface="Arial"/>
              <a:buChar char="•"/>
            </a:pPr>
            <a:r>
              <a:rPr lang="en-US" sz="2400" dirty="0" smtClean="0">
                <a:solidFill>
                  <a:srgbClr val="10253F"/>
                </a:solidFill>
                <a:latin typeface="Comic Sans MS"/>
                <a:cs typeface="Comic Sans MS"/>
              </a:rPr>
              <a:t>The most common trigram in the text is </a:t>
            </a:r>
            <a:r>
              <a:rPr lang="en-US" sz="2400" dirty="0" smtClean="0">
                <a:solidFill>
                  <a:srgbClr val="FF0000"/>
                </a:solidFill>
                <a:latin typeface="Comic Sans MS"/>
                <a:cs typeface="Comic Sans MS"/>
              </a:rPr>
              <a:t>TLE</a:t>
            </a:r>
            <a:r>
              <a:rPr lang="en-US" sz="2400" dirty="0" smtClean="0">
                <a:solidFill>
                  <a:schemeClr val="tx2">
                    <a:lumMod val="50000"/>
                  </a:schemeClr>
                </a:solidFill>
                <a:latin typeface="Comic Sans MS"/>
                <a:cs typeface="Comic Sans MS"/>
              </a:rPr>
              <a:t>, which can be </a:t>
            </a:r>
            <a:r>
              <a:rPr lang="en-US" sz="2400" dirty="0" smtClean="0">
                <a:solidFill>
                  <a:srgbClr val="FF0000"/>
                </a:solidFill>
                <a:latin typeface="Comic Sans MS"/>
                <a:cs typeface="Comic Sans MS"/>
              </a:rPr>
              <a:t>THE</a:t>
            </a:r>
            <a:r>
              <a:rPr lang="en-US" sz="2400" dirty="0" smtClean="0">
                <a:solidFill>
                  <a:srgbClr val="10253F"/>
                </a:solidFill>
                <a:latin typeface="Comic Sans MS"/>
                <a:cs typeface="Comic Sans MS"/>
              </a:rPr>
              <a:t>.</a:t>
            </a:r>
          </a:p>
          <a:p>
            <a:endParaRPr lang="en-US" sz="2400" dirty="0">
              <a:solidFill>
                <a:srgbClr val="FF0000"/>
              </a:solidFill>
              <a:latin typeface="Comic Sans MS"/>
              <a:cs typeface="Comic Sans MS"/>
            </a:endParaRPr>
          </a:p>
          <a:p>
            <a:r>
              <a:rPr lang="tr-TR" sz="2400" dirty="0" smtClean="0">
                <a:solidFill>
                  <a:srgbClr val="10253F"/>
                </a:solidFill>
                <a:latin typeface="Comic Sans MS"/>
                <a:cs typeface="Comic Sans MS"/>
              </a:rPr>
              <a:t>                          </a:t>
            </a:r>
            <a:r>
              <a:rPr lang="en-US" sz="2400" dirty="0" smtClean="0">
                <a:solidFill>
                  <a:srgbClr val="10253F"/>
                </a:solidFill>
                <a:latin typeface="Comic Sans MS"/>
                <a:cs typeface="Comic Sans MS"/>
              </a:rPr>
              <a:t>So, substitute </a:t>
            </a:r>
            <a:r>
              <a:rPr lang="en-US" sz="2400" dirty="0" smtClean="0">
                <a:solidFill>
                  <a:srgbClr val="FF0000"/>
                </a:solidFill>
                <a:latin typeface="Comic Sans MS"/>
                <a:cs typeface="Comic Sans MS"/>
              </a:rPr>
              <a:t>L </a:t>
            </a:r>
            <a:r>
              <a:rPr lang="en-US" sz="2400" dirty="0" smtClean="0">
                <a:solidFill>
                  <a:srgbClr val="10253F"/>
                </a:solidFill>
                <a:latin typeface="Comic Sans MS"/>
                <a:cs typeface="Comic Sans MS"/>
              </a:rPr>
              <a:t>with</a:t>
            </a:r>
            <a:r>
              <a:rPr lang="en-US" sz="2400" dirty="0" smtClean="0">
                <a:solidFill>
                  <a:srgbClr val="FF0000"/>
                </a:solidFill>
                <a:latin typeface="Comic Sans MS"/>
                <a:cs typeface="Comic Sans MS"/>
              </a:rPr>
              <a:t> H</a:t>
            </a:r>
            <a:r>
              <a:rPr lang="en-US" sz="2400" dirty="0" smtClean="0">
                <a:solidFill>
                  <a:srgbClr val="10253F"/>
                </a:solidFill>
                <a:latin typeface="Comic Sans MS"/>
                <a:cs typeface="Comic Sans MS"/>
              </a:rPr>
              <a:t>. </a:t>
            </a:r>
          </a:p>
          <a:p>
            <a:pPr marL="342900" indent="-342900">
              <a:buFont typeface="Arial"/>
              <a:buChar char="•"/>
            </a:pPr>
            <a:endParaRPr lang="en-US" sz="2400" dirty="0" smtClean="0">
              <a:solidFill>
                <a:srgbClr val="10253F"/>
              </a:solidFill>
              <a:latin typeface="Comic Sans MS"/>
              <a:cs typeface="Comic Sans MS"/>
            </a:endParaRPr>
          </a:p>
          <a:p>
            <a:pPr marL="342900" indent="-342900">
              <a:buFont typeface="Arial"/>
              <a:buChar char="•"/>
            </a:pPr>
            <a:endParaRPr lang="en-US" sz="2400" dirty="0">
              <a:solidFill>
                <a:srgbClr val="10253F"/>
              </a:solidFill>
              <a:latin typeface="Comic Sans MS"/>
              <a:cs typeface="Comic Sans MS"/>
            </a:endParaRPr>
          </a:p>
          <a:p>
            <a:pPr marL="342900" indent="-342900">
              <a:buFont typeface="Arial"/>
              <a:buChar char="•"/>
            </a:pPr>
            <a:r>
              <a:rPr lang="en-US" sz="2400" dirty="0" smtClean="0">
                <a:solidFill>
                  <a:srgbClr val="10253F"/>
                </a:solidFill>
                <a:latin typeface="Comic Sans MS"/>
                <a:cs typeface="Comic Sans MS"/>
              </a:rPr>
              <a:t>The next common in the text is </a:t>
            </a:r>
            <a:r>
              <a:rPr lang="en-US" sz="2400" dirty="0" smtClean="0">
                <a:solidFill>
                  <a:srgbClr val="FF0000"/>
                </a:solidFill>
                <a:latin typeface="Comic Sans MS"/>
                <a:cs typeface="Comic Sans MS"/>
              </a:rPr>
              <a:t>G</a:t>
            </a:r>
            <a:r>
              <a:rPr lang="en-US" sz="2400" dirty="0" smtClean="0">
                <a:solidFill>
                  <a:schemeClr val="tx2">
                    <a:lumMod val="50000"/>
                  </a:schemeClr>
                </a:solidFill>
                <a:latin typeface="Comic Sans MS"/>
                <a:cs typeface="Comic Sans MS"/>
              </a:rPr>
              <a:t> which could be </a:t>
            </a:r>
            <a:r>
              <a:rPr lang="en-US" sz="2400" dirty="0" smtClean="0">
                <a:solidFill>
                  <a:srgbClr val="FF0000"/>
                </a:solidFill>
                <a:latin typeface="Comic Sans MS"/>
                <a:cs typeface="Comic Sans MS"/>
              </a:rPr>
              <a:t>A</a:t>
            </a:r>
            <a:r>
              <a:rPr lang="en-US" sz="2400" dirty="0" smtClean="0">
                <a:solidFill>
                  <a:schemeClr val="tx2">
                    <a:lumMod val="50000"/>
                  </a:schemeClr>
                </a:solidFill>
                <a:latin typeface="Comic Sans MS"/>
                <a:cs typeface="Comic Sans MS"/>
              </a:rPr>
              <a:t>, </a:t>
            </a:r>
            <a:r>
              <a:rPr lang="en-US" sz="2400" dirty="0" smtClean="0">
                <a:solidFill>
                  <a:srgbClr val="FF0000"/>
                </a:solidFill>
                <a:latin typeface="Comic Sans MS"/>
                <a:cs typeface="Comic Sans MS"/>
              </a:rPr>
              <a:t>I</a:t>
            </a:r>
            <a:r>
              <a:rPr lang="en-US" sz="2400" dirty="0" smtClean="0">
                <a:solidFill>
                  <a:schemeClr val="tx2">
                    <a:lumMod val="50000"/>
                  </a:schemeClr>
                </a:solidFill>
                <a:latin typeface="Comic Sans MS"/>
                <a:cs typeface="Comic Sans MS"/>
              </a:rPr>
              <a:t>, or </a:t>
            </a:r>
            <a:r>
              <a:rPr lang="en-US" sz="2400" dirty="0" smtClean="0">
                <a:solidFill>
                  <a:srgbClr val="FF0000"/>
                </a:solidFill>
                <a:latin typeface="Comic Sans MS"/>
                <a:cs typeface="Comic Sans MS"/>
              </a:rPr>
              <a:t>O </a:t>
            </a:r>
          </a:p>
          <a:p>
            <a:pPr marL="342900" indent="-342900">
              <a:buFont typeface="Arial"/>
              <a:buChar char="•"/>
            </a:pPr>
            <a:endParaRPr lang="en-US" sz="2400" dirty="0">
              <a:solidFill>
                <a:srgbClr val="FF0000"/>
              </a:solidFill>
              <a:latin typeface="Comic Sans MS"/>
              <a:cs typeface="Comic Sans MS"/>
            </a:endParaRPr>
          </a:p>
          <a:p>
            <a:pPr lvl="2"/>
            <a:r>
              <a:rPr lang="en-US" sz="2400" dirty="0" smtClean="0">
                <a:solidFill>
                  <a:schemeClr val="tx2">
                    <a:lumMod val="50000"/>
                  </a:schemeClr>
                </a:solidFill>
                <a:latin typeface="Comic Sans MS"/>
                <a:cs typeface="Comic Sans MS"/>
              </a:rPr>
              <a:t>The third word is </a:t>
            </a:r>
            <a:r>
              <a:rPr lang="en-US" sz="2400" dirty="0" err="1" smtClean="0">
                <a:solidFill>
                  <a:srgbClr val="FF0000"/>
                </a:solidFill>
                <a:latin typeface="Comic Sans MS"/>
                <a:cs typeface="Comic Sans MS"/>
              </a:rPr>
              <a:t>tG</a:t>
            </a:r>
            <a:r>
              <a:rPr lang="en-US" sz="2400" dirty="0">
                <a:solidFill>
                  <a:srgbClr val="FF0000"/>
                </a:solidFill>
                <a:latin typeface="Comic Sans MS"/>
                <a:cs typeface="Comic Sans MS"/>
              </a:rPr>
              <a:t> </a:t>
            </a:r>
            <a:r>
              <a:rPr lang="en-US" sz="2400" dirty="0" smtClean="0">
                <a:solidFill>
                  <a:srgbClr val="10253F"/>
                </a:solidFill>
                <a:latin typeface="Comic Sans MS"/>
                <a:cs typeface="Comic Sans MS"/>
              </a:rPr>
              <a:t>- only </a:t>
            </a:r>
            <a:r>
              <a:rPr lang="en-US" sz="2400" dirty="0" smtClean="0">
                <a:solidFill>
                  <a:srgbClr val="FF0000"/>
                </a:solidFill>
                <a:latin typeface="Comic Sans MS"/>
                <a:cs typeface="Comic Sans MS"/>
              </a:rPr>
              <a:t>‘to’ </a:t>
            </a:r>
            <a:r>
              <a:rPr lang="en-US" sz="2400" dirty="0" smtClean="0">
                <a:solidFill>
                  <a:schemeClr val="tx2">
                    <a:lumMod val="50000"/>
                  </a:schemeClr>
                </a:solidFill>
                <a:latin typeface="Comic Sans MS"/>
                <a:cs typeface="Comic Sans MS"/>
              </a:rPr>
              <a:t>makes sense - </a:t>
            </a:r>
            <a:endParaRPr lang="en-US" sz="2400" dirty="0">
              <a:solidFill>
                <a:srgbClr val="FF0000"/>
              </a:solidFill>
              <a:latin typeface="Comic Sans MS"/>
              <a:cs typeface="Comic Sans MS"/>
            </a:endParaRPr>
          </a:p>
        </p:txBody>
      </p:sp>
    </p:spTree>
    <p:extLst>
      <p:ext uri="{BB962C8B-B14F-4D97-AF65-F5344CB8AC3E}">
        <p14:creationId xmlns:p14="http://schemas.microsoft.com/office/powerpoint/2010/main" val="42493869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276846"/>
            <a:ext cx="7427550" cy="4524316"/>
          </a:xfrm>
          <a:prstGeom prst="rect">
            <a:avLst/>
          </a:prstGeom>
        </p:spPr>
        <p:txBody>
          <a:bodyPr wrap="square">
            <a:spAutoFit/>
          </a:bodyPr>
          <a:lstStyle/>
          <a:p>
            <a:pPr algn="just"/>
            <a:r>
              <a:rPr lang="fr-FR" dirty="0">
                <a:solidFill>
                  <a:schemeClr val="tx2">
                    <a:lumMod val="60000"/>
                    <a:lumOff val="40000"/>
                  </a:schemeClr>
                </a:solidFill>
                <a:latin typeface="Comic Sans MS"/>
                <a:cs typeface="Comic Sans MS"/>
              </a:rPr>
              <a:t>« </a:t>
            </a:r>
            <a:r>
              <a:rPr lang="en-US" dirty="0" err="1" smtClean="0">
                <a:solidFill>
                  <a:srgbClr val="558ED5"/>
                </a:solidFill>
                <a:latin typeface="Comic Sans MS"/>
                <a:cs typeface="Comic Sans MS"/>
              </a:rPr>
              <a:t>oFe</a:t>
            </a:r>
            <a:r>
              <a:rPr lang="en-US" dirty="0" smtClean="0">
                <a:solidFill>
                  <a:srgbClr val="558ED5"/>
                </a:solidFill>
                <a:latin typeface="Comic Sans MS"/>
                <a:cs typeface="Comic Sans MS"/>
              </a:rPr>
              <a:t> </a:t>
            </a:r>
            <a:r>
              <a:rPr lang="en-US" dirty="0">
                <a:solidFill>
                  <a:srgbClr val="558ED5"/>
                </a:solidFill>
                <a:latin typeface="Comic Sans MS"/>
                <a:cs typeface="Comic Sans MS"/>
              </a:rPr>
              <a:t>WMY to </a:t>
            </a:r>
            <a:r>
              <a:rPr lang="en-US" dirty="0" err="1">
                <a:solidFill>
                  <a:srgbClr val="558ED5"/>
                </a:solidFill>
                <a:latin typeface="Comic Sans MS"/>
                <a:cs typeface="Comic Sans MS"/>
              </a:rPr>
              <a:t>LoDVe</a:t>
            </a:r>
            <a:r>
              <a:rPr lang="en-US" dirty="0">
                <a:solidFill>
                  <a:srgbClr val="558ED5"/>
                </a:solidFill>
                <a:latin typeface="Comic Sans MS"/>
                <a:cs typeface="Comic Sans MS"/>
              </a:rPr>
              <a:t> MF </a:t>
            </a:r>
            <a:r>
              <a:rPr lang="en-US" dirty="0" err="1">
                <a:solidFill>
                  <a:srgbClr val="558ED5"/>
                </a:solidFill>
                <a:latin typeface="Comic Sans MS"/>
                <a:cs typeface="Comic Sans MS"/>
              </a:rPr>
              <a:t>eFNKYHteU</a:t>
            </a:r>
            <a:r>
              <a:rPr lang="en-US" dirty="0">
                <a:solidFill>
                  <a:srgbClr val="558ED5"/>
                </a:solidFill>
                <a:latin typeface="Comic Sans MS"/>
                <a:cs typeface="Comic Sans MS"/>
              </a:rPr>
              <a:t> </a:t>
            </a:r>
            <a:r>
              <a:rPr lang="en-US" dirty="0" err="1">
                <a:solidFill>
                  <a:srgbClr val="558ED5"/>
                </a:solidFill>
                <a:latin typeface="Comic Sans MS"/>
                <a:cs typeface="Comic Sans MS"/>
              </a:rPr>
              <a:t>EeLLMRe</a:t>
            </a:r>
            <a:r>
              <a:rPr lang="en-US" dirty="0">
                <a:solidFill>
                  <a:srgbClr val="558ED5"/>
                </a:solidFill>
                <a:latin typeface="Comic Sans MS"/>
                <a:cs typeface="Comic Sans MS"/>
              </a:rPr>
              <a:t>, PC We </a:t>
            </a:r>
            <a:r>
              <a:rPr lang="en-US" dirty="0" err="1">
                <a:solidFill>
                  <a:srgbClr val="558ED5"/>
                </a:solidFill>
                <a:latin typeface="Comic Sans MS"/>
                <a:cs typeface="Comic Sans MS"/>
              </a:rPr>
              <a:t>BFoW</a:t>
            </a:r>
            <a:r>
              <a:rPr lang="en-US" dirty="0">
                <a:solidFill>
                  <a:srgbClr val="558ED5"/>
                </a:solidFill>
                <a:latin typeface="Comic Sans MS"/>
                <a:cs typeface="Comic Sans MS"/>
              </a:rPr>
              <a:t> </a:t>
            </a:r>
            <a:r>
              <a:rPr lang="en-US" dirty="0" err="1">
                <a:solidFill>
                  <a:srgbClr val="558ED5"/>
                </a:solidFill>
                <a:latin typeface="Comic Sans MS"/>
                <a:cs typeface="Comic Sans MS"/>
              </a:rPr>
              <a:t>PtL</a:t>
            </a:r>
            <a:r>
              <a:rPr lang="en-US" dirty="0">
                <a:solidFill>
                  <a:srgbClr val="558ED5"/>
                </a:solidFill>
                <a:latin typeface="Comic Sans MS"/>
                <a:cs typeface="Comic Sans MS"/>
              </a:rPr>
              <a:t> </a:t>
            </a:r>
            <a:r>
              <a:rPr lang="en-US" dirty="0" err="1">
                <a:solidFill>
                  <a:srgbClr val="558ED5"/>
                </a:solidFill>
                <a:latin typeface="Comic Sans MS"/>
                <a:cs typeface="Comic Sans MS"/>
              </a:rPr>
              <a:t>DMFRQMRe</a:t>
            </a:r>
            <a:r>
              <a:rPr lang="en-US" dirty="0">
                <a:solidFill>
                  <a:srgbClr val="558ED5"/>
                </a:solidFill>
                <a:latin typeface="Comic Sans MS"/>
                <a:cs typeface="Comic Sans MS"/>
              </a:rPr>
              <a:t>, PL to CPFU M </a:t>
            </a:r>
            <a:r>
              <a:rPr lang="en-US" dirty="0" err="1">
                <a:solidFill>
                  <a:srgbClr val="558ED5"/>
                </a:solidFill>
                <a:latin typeface="Comic Sans MS"/>
                <a:cs typeface="Comic Sans MS"/>
              </a:rPr>
              <a:t>UPCCeKeFt</a:t>
            </a:r>
            <a:r>
              <a:rPr lang="en-US" dirty="0">
                <a:solidFill>
                  <a:srgbClr val="558ED5"/>
                </a:solidFill>
                <a:latin typeface="Comic Sans MS"/>
                <a:cs typeface="Comic Sans MS"/>
              </a:rPr>
              <a:t> </a:t>
            </a:r>
            <a:r>
              <a:rPr lang="en-US" dirty="0" err="1">
                <a:solidFill>
                  <a:srgbClr val="558ED5"/>
                </a:solidFill>
                <a:latin typeface="Comic Sans MS"/>
                <a:cs typeface="Comic Sans MS"/>
              </a:rPr>
              <a:t>HDMPFteXt</a:t>
            </a:r>
            <a:r>
              <a:rPr lang="en-US" dirty="0">
                <a:solidFill>
                  <a:srgbClr val="558ED5"/>
                </a:solidFill>
                <a:latin typeface="Comic Sans MS"/>
                <a:cs typeface="Comic Sans MS"/>
              </a:rPr>
              <a:t> </a:t>
            </a:r>
            <a:r>
              <a:rPr lang="en-US" dirty="0" err="1">
                <a:solidFill>
                  <a:srgbClr val="558ED5"/>
                </a:solidFill>
                <a:latin typeface="Comic Sans MS"/>
                <a:cs typeface="Comic Sans MS"/>
              </a:rPr>
              <a:t>oC</a:t>
            </a:r>
            <a:r>
              <a:rPr lang="en-US" dirty="0">
                <a:solidFill>
                  <a:srgbClr val="558ED5"/>
                </a:solidFill>
                <a:latin typeface="Comic Sans MS"/>
                <a:cs typeface="Comic Sans MS"/>
              </a:rPr>
              <a:t> the </a:t>
            </a:r>
            <a:r>
              <a:rPr lang="en-US" dirty="0" err="1">
                <a:solidFill>
                  <a:srgbClr val="558ED5"/>
                </a:solidFill>
                <a:latin typeface="Comic Sans MS"/>
                <a:cs typeface="Comic Sans MS"/>
              </a:rPr>
              <a:t>LMEe</a:t>
            </a:r>
            <a:r>
              <a:rPr lang="en-US" dirty="0">
                <a:solidFill>
                  <a:srgbClr val="558ED5"/>
                </a:solidFill>
                <a:latin typeface="Comic Sans MS"/>
                <a:cs typeface="Comic Sans MS"/>
              </a:rPr>
              <a:t> </a:t>
            </a:r>
            <a:r>
              <a:rPr lang="en-US" dirty="0" err="1">
                <a:solidFill>
                  <a:srgbClr val="558ED5"/>
                </a:solidFill>
                <a:latin typeface="Comic Sans MS"/>
                <a:cs typeface="Comic Sans MS"/>
              </a:rPr>
              <a:t>DMFRQMRe</a:t>
            </a:r>
            <a:r>
              <a:rPr lang="en-US" dirty="0">
                <a:solidFill>
                  <a:srgbClr val="558ED5"/>
                </a:solidFill>
                <a:latin typeface="Comic Sans MS"/>
                <a:cs typeface="Comic Sans MS"/>
              </a:rPr>
              <a:t> </a:t>
            </a:r>
            <a:r>
              <a:rPr lang="en-US" dirty="0" err="1">
                <a:solidFill>
                  <a:srgbClr val="558ED5"/>
                </a:solidFill>
                <a:latin typeface="Comic Sans MS"/>
                <a:cs typeface="Comic Sans MS"/>
              </a:rPr>
              <a:t>DoFR</a:t>
            </a:r>
            <a:r>
              <a:rPr lang="en-US" dirty="0">
                <a:solidFill>
                  <a:srgbClr val="558ED5"/>
                </a:solidFill>
                <a:latin typeface="Comic Sans MS"/>
                <a:cs typeface="Comic Sans MS"/>
              </a:rPr>
              <a:t> </a:t>
            </a:r>
            <a:r>
              <a:rPr lang="en-US" dirty="0" err="1">
                <a:solidFill>
                  <a:srgbClr val="558ED5"/>
                </a:solidFill>
                <a:latin typeface="Comic Sans MS"/>
                <a:cs typeface="Comic Sans MS"/>
              </a:rPr>
              <a:t>eFoQRh</a:t>
            </a:r>
            <a:r>
              <a:rPr lang="en-US" dirty="0">
                <a:solidFill>
                  <a:srgbClr val="558ED5"/>
                </a:solidFill>
                <a:latin typeface="Comic Sans MS"/>
                <a:cs typeface="Comic Sans MS"/>
              </a:rPr>
              <a:t> to CPDD </a:t>
            </a:r>
            <a:r>
              <a:rPr lang="en-US" dirty="0" err="1">
                <a:solidFill>
                  <a:srgbClr val="558ED5"/>
                </a:solidFill>
                <a:latin typeface="Comic Sans MS"/>
                <a:cs typeface="Comic Sans MS"/>
              </a:rPr>
              <a:t>oFe</a:t>
            </a:r>
            <a:r>
              <a:rPr lang="en-US" dirty="0">
                <a:solidFill>
                  <a:srgbClr val="558ED5"/>
                </a:solidFill>
                <a:latin typeface="Comic Sans MS"/>
                <a:cs typeface="Comic Sans MS"/>
              </a:rPr>
              <a:t> </a:t>
            </a:r>
            <a:r>
              <a:rPr lang="en-US" dirty="0" err="1">
                <a:solidFill>
                  <a:srgbClr val="558ED5"/>
                </a:solidFill>
                <a:latin typeface="Comic Sans MS"/>
                <a:cs typeface="Comic Sans MS"/>
              </a:rPr>
              <a:t>Lheet</a:t>
            </a:r>
            <a:r>
              <a:rPr lang="en-US" dirty="0">
                <a:solidFill>
                  <a:srgbClr val="558ED5"/>
                </a:solidFill>
                <a:latin typeface="Comic Sans MS"/>
                <a:cs typeface="Comic Sans MS"/>
              </a:rPr>
              <a:t> </a:t>
            </a:r>
            <a:r>
              <a:rPr lang="en-US" dirty="0" err="1">
                <a:solidFill>
                  <a:srgbClr val="558ED5"/>
                </a:solidFill>
                <a:latin typeface="Comic Sans MS"/>
                <a:cs typeface="Comic Sans MS"/>
              </a:rPr>
              <a:t>oK</a:t>
            </a:r>
            <a:r>
              <a:rPr lang="en-US" dirty="0">
                <a:solidFill>
                  <a:srgbClr val="558ED5"/>
                </a:solidFill>
                <a:latin typeface="Comic Sans MS"/>
                <a:cs typeface="Comic Sans MS"/>
              </a:rPr>
              <a:t> Lo, MFU </a:t>
            </a:r>
            <a:r>
              <a:rPr lang="en-US" dirty="0" err="1">
                <a:solidFill>
                  <a:srgbClr val="558ED5"/>
                </a:solidFill>
                <a:latin typeface="Comic Sans MS"/>
                <a:cs typeface="Comic Sans MS"/>
              </a:rPr>
              <a:t>theF</a:t>
            </a:r>
            <a:r>
              <a:rPr lang="en-US" dirty="0">
                <a:solidFill>
                  <a:srgbClr val="558ED5"/>
                </a:solidFill>
                <a:latin typeface="Comic Sans MS"/>
                <a:cs typeface="Comic Sans MS"/>
              </a:rPr>
              <a:t> We </a:t>
            </a:r>
            <a:r>
              <a:rPr lang="en-US" dirty="0" err="1">
                <a:solidFill>
                  <a:srgbClr val="558ED5"/>
                </a:solidFill>
                <a:latin typeface="Comic Sans MS"/>
                <a:cs typeface="Comic Sans MS"/>
              </a:rPr>
              <a:t>NoQFt</a:t>
            </a:r>
            <a:r>
              <a:rPr lang="en-US" dirty="0">
                <a:solidFill>
                  <a:srgbClr val="558ED5"/>
                </a:solidFill>
                <a:latin typeface="Comic Sans MS"/>
                <a:cs typeface="Comic Sans MS"/>
              </a:rPr>
              <a:t> the </a:t>
            </a:r>
            <a:r>
              <a:rPr lang="en-US" dirty="0" err="1">
                <a:solidFill>
                  <a:srgbClr val="558ED5"/>
                </a:solidFill>
                <a:latin typeface="Comic Sans MS"/>
                <a:cs typeface="Comic Sans MS"/>
              </a:rPr>
              <a:t>oNNQKKeFNeL</a:t>
            </a:r>
            <a:r>
              <a:rPr lang="en-US" dirty="0">
                <a:solidFill>
                  <a:srgbClr val="558ED5"/>
                </a:solidFill>
                <a:latin typeface="Comic Sans MS"/>
                <a:cs typeface="Comic Sans MS"/>
              </a:rPr>
              <a:t> </a:t>
            </a:r>
            <a:r>
              <a:rPr lang="en-US" dirty="0" err="1">
                <a:solidFill>
                  <a:srgbClr val="558ED5"/>
                </a:solidFill>
                <a:latin typeface="Comic Sans MS"/>
                <a:cs typeface="Comic Sans MS"/>
              </a:rPr>
              <a:t>oC</a:t>
            </a:r>
            <a:r>
              <a:rPr lang="en-US" dirty="0">
                <a:solidFill>
                  <a:srgbClr val="558ED5"/>
                </a:solidFill>
                <a:latin typeface="Comic Sans MS"/>
                <a:cs typeface="Comic Sans MS"/>
              </a:rPr>
              <a:t> </a:t>
            </a:r>
            <a:r>
              <a:rPr lang="en-US" dirty="0" err="1">
                <a:solidFill>
                  <a:srgbClr val="558ED5"/>
                </a:solidFill>
                <a:latin typeface="Comic Sans MS"/>
                <a:cs typeface="Comic Sans MS"/>
              </a:rPr>
              <a:t>eMNh</a:t>
            </a:r>
            <a:r>
              <a:rPr lang="en-US" dirty="0">
                <a:solidFill>
                  <a:srgbClr val="558ED5"/>
                </a:solidFill>
                <a:latin typeface="Comic Sans MS"/>
                <a:cs typeface="Comic Sans MS"/>
              </a:rPr>
              <a:t> </a:t>
            </a:r>
            <a:r>
              <a:rPr lang="en-US" dirty="0" err="1">
                <a:solidFill>
                  <a:srgbClr val="558ED5"/>
                </a:solidFill>
                <a:latin typeface="Comic Sans MS"/>
                <a:cs typeface="Comic Sans MS"/>
              </a:rPr>
              <a:t>DetteK</a:t>
            </a:r>
            <a:r>
              <a:rPr lang="en-US" dirty="0">
                <a:solidFill>
                  <a:srgbClr val="558ED5"/>
                </a:solidFill>
                <a:latin typeface="Comic Sans MS"/>
                <a:cs typeface="Comic Sans MS"/>
              </a:rPr>
              <a:t>. We NMDD the </a:t>
            </a:r>
            <a:r>
              <a:rPr lang="en-US" dirty="0" err="1">
                <a:solidFill>
                  <a:srgbClr val="558ED5"/>
                </a:solidFill>
                <a:latin typeface="Comic Sans MS"/>
                <a:cs typeface="Comic Sans MS"/>
              </a:rPr>
              <a:t>EoLt</a:t>
            </a:r>
            <a:r>
              <a:rPr lang="en-US" dirty="0">
                <a:solidFill>
                  <a:srgbClr val="558ED5"/>
                </a:solidFill>
                <a:latin typeface="Comic Sans MS"/>
                <a:cs typeface="Comic Sans MS"/>
              </a:rPr>
              <a:t> </a:t>
            </a:r>
            <a:r>
              <a:rPr lang="en-US" dirty="0" err="1">
                <a:solidFill>
                  <a:srgbClr val="558ED5"/>
                </a:solidFill>
                <a:latin typeface="Comic Sans MS"/>
                <a:cs typeface="Comic Sans MS"/>
              </a:rPr>
              <a:t>CKeJQeFtDY</a:t>
            </a:r>
            <a:r>
              <a:rPr lang="en-US" dirty="0">
                <a:solidFill>
                  <a:srgbClr val="558ED5"/>
                </a:solidFill>
                <a:latin typeface="Comic Sans MS"/>
                <a:cs typeface="Comic Sans MS"/>
              </a:rPr>
              <a:t> </a:t>
            </a:r>
            <a:r>
              <a:rPr lang="en-US" dirty="0" err="1">
                <a:solidFill>
                  <a:srgbClr val="558ED5"/>
                </a:solidFill>
                <a:latin typeface="Comic Sans MS"/>
                <a:cs typeface="Comic Sans MS"/>
              </a:rPr>
              <a:t>oNNQKKPFR</a:t>
            </a:r>
            <a:r>
              <a:rPr lang="en-US" dirty="0">
                <a:solidFill>
                  <a:srgbClr val="558ED5"/>
                </a:solidFill>
                <a:latin typeface="Comic Sans MS"/>
                <a:cs typeface="Comic Sans MS"/>
              </a:rPr>
              <a:t> </a:t>
            </a:r>
            <a:r>
              <a:rPr lang="en-US" dirty="0" err="1">
                <a:solidFill>
                  <a:srgbClr val="558ED5"/>
                </a:solidFill>
                <a:latin typeface="Comic Sans MS"/>
                <a:cs typeface="Comic Sans MS"/>
              </a:rPr>
              <a:t>DetteK</a:t>
            </a:r>
            <a:r>
              <a:rPr lang="en-US" dirty="0">
                <a:solidFill>
                  <a:srgbClr val="558ED5"/>
                </a:solidFill>
                <a:latin typeface="Comic Sans MS"/>
                <a:cs typeface="Comic Sans MS"/>
              </a:rPr>
              <a:t> the '</a:t>
            </a:r>
            <a:r>
              <a:rPr lang="en-US" dirty="0" err="1">
                <a:solidFill>
                  <a:srgbClr val="558ED5"/>
                </a:solidFill>
                <a:latin typeface="Comic Sans MS"/>
                <a:cs typeface="Comic Sans MS"/>
              </a:rPr>
              <a:t>CPKLt</a:t>
            </a:r>
            <a:r>
              <a:rPr lang="en-US" dirty="0">
                <a:solidFill>
                  <a:srgbClr val="558ED5"/>
                </a:solidFill>
                <a:latin typeface="Comic Sans MS"/>
                <a:cs typeface="Comic Sans MS"/>
              </a:rPr>
              <a:t>', the </a:t>
            </a:r>
            <a:r>
              <a:rPr lang="en-US" dirty="0" err="1">
                <a:solidFill>
                  <a:srgbClr val="558ED5"/>
                </a:solidFill>
                <a:latin typeface="Comic Sans MS"/>
                <a:cs typeface="Comic Sans MS"/>
              </a:rPr>
              <a:t>FeXt</a:t>
            </a:r>
            <a:r>
              <a:rPr lang="en-US" dirty="0">
                <a:solidFill>
                  <a:srgbClr val="558ED5"/>
                </a:solidFill>
                <a:latin typeface="Comic Sans MS"/>
                <a:cs typeface="Comic Sans MS"/>
              </a:rPr>
              <a:t> </a:t>
            </a:r>
            <a:r>
              <a:rPr lang="en-US" dirty="0" err="1">
                <a:solidFill>
                  <a:srgbClr val="558ED5"/>
                </a:solidFill>
                <a:latin typeface="Comic Sans MS"/>
                <a:cs typeface="Comic Sans MS"/>
              </a:rPr>
              <a:t>EoLt</a:t>
            </a:r>
            <a:r>
              <a:rPr lang="en-US" dirty="0">
                <a:solidFill>
                  <a:srgbClr val="558ED5"/>
                </a:solidFill>
                <a:latin typeface="Comic Sans MS"/>
                <a:cs typeface="Comic Sans MS"/>
              </a:rPr>
              <a:t> </a:t>
            </a:r>
            <a:r>
              <a:rPr lang="en-US" dirty="0" err="1">
                <a:solidFill>
                  <a:srgbClr val="558ED5"/>
                </a:solidFill>
                <a:latin typeface="Comic Sans MS"/>
                <a:cs typeface="Comic Sans MS"/>
              </a:rPr>
              <a:t>oNNQKKPFR</a:t>
            </a:r>
            <a:r>
              <a:rPr lang="en-US" dirty="0">
                <a:solidFill>
                  <a:srgbClr val="558ED5"/>
                </a:solidFill>
                <a:latin typeface="Comic Sans MS"/>
                <a:cs typeface="Comic Sans MS"/>
              </a:rPr>
              <a:t> </a:t>
            </a:r>
            <a:r>
              <a:rPr lang="en-US" dirty="0" err="1">
                <a:solidFill>
                  <a:srgbClr val="558ED5"/>
                </a:solidFill>
                <a:latin typeface="Comic Sans MS"/>
                <a:cs typeface="Comic Sans MS"/>
              </a:rPr>
              <a:t>DetteK</a:t>
            </a:r>
            <a:r>
              <a:rPr lang="en-US" dirty="0">
                <a:solidFill>
                  <a:srgbClr val="558ED5"/>
                </a:solidFill>
                <a:latin typeface="Comic Sans MS"/>
                <a:cs typeface="Comic Sans MS"/>
              </a:rPr>
              <a:t> the '</a:t>
            </a:r>
            <a:r>
              <a:rPr lang="en-US" dirty="0" err="1">
                <a:solidFill>
                  <a:srgbClr val="558ED5"/>
                </a:solidFill>
                <a:latin typeface="Comic Sans MS"/>
                <a:cs typeface="Comic Sans MS"/>
              </a:rPr>
              <a:t>LeNoFU</a:t>
            </a:r>
            <a:r>
              <a:rPr lang="en-US" dirty="0">
                <a:solidFill>
                  <a:srgbClr val="558ED5"/>
                </a:solidFill>
                <a:latin typeface="Comic Sans MS"/>
                <a:cs typeface="Comic Sans MS"/>
              </a:rPr>
              <a:t>' the </a:t>
            </a:r>
            <a:r>
              <a:rPr lang="en-US" dirty="0" err="1">
                <a:solidFill>
                  <a:srgbClr val="558ED5"/>
                </a:solidFill>
                <a:latin typeface="Comic Sans MS"/>
                <a:cs typeface="Comic Sans MS"/>
              </a:rPr>
              <a:t>CoDDoWPFR</a:t>
            </a:r>
            <a:r>
              <a:rPr lang="en-US" dirty="0">
                <a:solidFill>
                  <a:srgbClr val="558ED5"/>
                </a:solidFill>
                <a:latin typeface="Comic Sans MS"/>
                <a:cs typeface="Comic Sans MS"/>
              </a:rPr>
              <a:t> </a:t>
            </a:r>
            <a:r>
              <a:rPr lang="en-US" dirty="0" err="1">
                <a:solidFill>
                  <a:srgbClr val="558ED5"/>
                </a:solidFill>
                <a:latin typeface="Comic Sans MS"/>
                <a:cs typeface="Comic Sans MS"/>
              </a:rPr>
              <a:t>EoLt</a:t>
            </a:r>
            <a:r>
              <a:rPr lang="en-US" dirty="0">
                <a:solidFill>
                  <a:srgbClr val="558ED5"/>
                </a:solidFill>
                <a:latin typeface="Comic Sans MS"/>
                <a:cs typeface="Comic Sans MS"/>
              </a:rPr>
              <a:t> </a:t>
            </a:r>
            <a:r>
              <a:rPr lang="en-US" dirty="0" err="1">
                <a:solidFill>
                  <a:srgbClr val="558ED5"/>
                </a:solidFill>
                <a:latin typeface="Comic Sans MS"/>
                <a:cs typeface="Comic Sans MS"/>
              </a:rPr>
              <a:t>oNNQKKPFR</a:t>
            </a:r>
            <a:r>
              <a:rPr lang="en-US" dirty="0">
                <a:solidFill>
                  <a:srgbClr val="558ED5"/>
                </a:solidFill>
                <a:latin typeface="Comic Sans MS"/>
                <a:cs typeface="Comic Sans MS"/>
              </a:rPr>
              <a:t> </a:t>
            </a:r>
            <a:r>
              <a:rPr lang="en-US" dirty="0" err="1">
                <a:solidFill>
                  <a:srgbClr val="558ED5"/>
                </a:solidFill>
                <a:latin typeface="Comic Sans MS"/>
                <a:cs typeface="Comic Sans MS"/>
              </a:rPr>
              <a:t>DetteK</a:t>
            </a:r>
            <a:r>
              <a:rPr lang="en-US" dirty="0">
                <a:solidFill>
                  <a:srgbClr val="558ED5"/>
                </a:solidFill>
                <a:latin typeface="Comic Sans MS"/>
                <a:cs typeface="Comic Sans MS"/>
              </a:rPr>
              <a:t> the '</a:t>
            </a:r>
            <a:r>
              <a:rPr lang="en-US" dirty="0" err="1">
                <a:solidFill>
                  <a:srgbClr val="558ED5"/>
                </a:solidFill>
                <a:latin typeface="Comic Sans MS"/>
                <a:cs typeface="Comic Sans MS"/>
              </a:rPr>
              <a:t>thPKU</a:t>
            </a:r>
            <a:r>
              <a:rPr lang="en-US" dirty="0">
                <a:solidFill>
                  <a:srgbClr val="558ED5"/>
                </a:solidFill>
                <a:latin typeface="Comic Sans MS"/>
                <a:cs typeface="Comic Sans MS"/>
              </a:rPr>
              <a:t>', MFU Lo </a:t>
            </a:r>
            <a:r>
              <a:rPr lang="en-US" dirty="0" err="1">
                <a:solidFill>
                  <a:srgbClr val="558ED5"/>
                </a:solidFill>
                <a:latin typeface="Comic Sans MS"/>
                <a:cs typeface="Comic Sans MS"/>
              </a:rPr>
              <a:t>oF</a:t>
            </a:r>
            <a:r>
              <a:rPr lang="en-US" dirty="0">
                <a:solidFill>
                  <a:srgbClr val="558ED5"/>
                </a:solidFill>
                <a:latin typeface="Comic Sans MS"/>
                <a:cs typeface="Comic Sans MS"/>
              </a:rPr>
              <a:t>, </a:t>
            </a:r>
            <a:r>
              <a:rPr lang="en-US" dirty="0" err="1">
                <a:solidFill>
                  <a:srgbClr val="558ED5"/>
                </a:solidFill>
                <a:latin typeface="Comic Sans MS"/>
                <a:cs typeface="Comic Sans MS"/>
              </a:rPr>
              <a:t>QFtPD</a:t>
            </a:r>
            <a:r>
              <a:rPr lang="en-US" dirty="0">
                <a:solidFill>
                  <a:srgbClr val="558ED5"/>
                </a:solidFill>
                <a:latin typeface="Comic Sans MS"/>
                <a:cs typeface="Comic Sans MS"/>
              </a:rPr>
              <a:t> We </a:t>
            </a:r>
            <a:r>
              <a:rPr lang="en-US" dirty="0" err="1">
                <a:solidFill>
                  <a:srgbClr val="558ED5"/>
                </a:solidFill>
                <a:latin typeface="Comic Sans MS"/>
                <a:cs typeface="Comic Sans MS"/>
              </a:rPr>
              <a:t>MNNoQFt</a:t>
            </a:r>
            <a:r>
              <a:rPr lang="en-US" dirty="0">
                <a:solidFill>
                  <a:srgbClr val="558ED5"/>
                </a:solidFill>
                <a:latin typeface="Comic Sans MS"/>
                <a:cs typeface="Comic Sans MS"/>
              </a:rPr>
              <a:t> </a:t>
            </a:r>
            <a:r>
              <a:rPr lang="en-US" dirty="0" err="1">
                <a:solidFill>
                  <a:srgbClr val="558ED5"/>
                </a:solidFill>
                <a:latin typeface="Comic Sans MS"/>
                <a:cs typeface="Comic Sans MS"/>
              </a:rPr>
              <a:t>CoK</a:t>
            </a:r>
            <a:r>
              <a:rPr lang="en-US" dirty="0">
                <a:solidFill>
                  <a:srgbClr val="558ED5"/>
                </a:solidFill>
                <a:latin typeface="Comic Sans MS"/>
                <a:cs typeface="Comic Sans MS"/>
              </a:rPr>
              <a:t> MDD the </a:t>
            </a:r>
            <a:r>
              <a:rPr lang="en-US" dirty="0" err="1">
                <a:solidFill>
                  <a:srgbClr val="558ED5"/>
                </a:solidFill>
                <a:latin typeface="Comic Sans MS"/>
                <a:cs typeface="Comic Sans MS"/>
              </a:rPr>
              <a:t>UPCCeKeFt</a:t>
            </a:r>
            <a:r>
              <a:rPr lang="en-US" dirty="0">
                <a:solidFill>
                  <a:srgbClr val="558ED5"/>
                </a:solidFill>
                <a:latin typeface="Comic Sans MS"/>
                <a:cs typeface="Comic Sans MS"/>
              </a:rPr>
              <a:t> </a:t>
            </a:r>
            <a:r>
              <a:rPr lang="en-US" dirty="0" err="1">
                <a:solidFill>
                  <a:srgbClr val="558ED5"/>
                </a:solidFill>
                <a:latin typeface="Comic Sans MS"/>
                <a:cs typeface="Comic Sans MS"/>
              </a:rPr>
              <a:t>DetteKL</a:t>
            </a:r>
            <a:r>
              <a:rPr lang="en-US" dirty="0">
                <a:solidFill>
                  <a:srgbClr val="558ED5"/>
                </a:solidFill>
                <a:latin typeface="Comic Sans MS"/>
                <a:cs typeface="Comic Sans MS"/>
              </a:rPr>
              <a:t> PF the </a:t>
            </a:r>
            <a:r>
              <a:rPr lang="en-US" dirty="0" err="1">
                <a:solidFill>
                  <a:srgbClr val="558ED5"/>
                </a:solidFill>
                <a:latin typeface="Comic Sans MS"/>
                <a:cs typeface="Comic Sans MS"/>
              </a:rPr>
              <a:t>HDMPFteXt</a:t>
            </a:r>
            <a:r>
              <a:rPr lang="en-US" dirty="0">
                <a:solidFill>
                  <a:srgbClr val="558ED5"/>
                </a:solidFill>
                <a:latin typeface="Comic Sans MS"/>
                <a:cs typeface="Comic Sans MS"/>
              </a:rPr>
              <a:t> </a:t>
            </a:r>
            <a:r>
              <a:rPr lang="en-US" dirty="0" err="1">
                <a:solidFill>
                  <a:srgbClr val="558ED5"/>
                </a:solidFill>
                <a:latin typeface="Comic Sans MS"/>
                <a:cs typeface="Comic Sans MS"/>
              </a:rPr>
              <a:t>LMEHDe</a:t>
            </a:r>
            <a:r>
              <a:rPr lang="en-US" dirty="0">
                <a:solidFill>
                  <a:srgbClr val="558ED5"/>
                </a:solidFill>
                <a:latin typeface="Comic Sans MS"/>
                <a:cs typeface="Comic Sans MS"/>
              </a:rPr>
              <a:t>. </a:t>
            </a:r>
            <a:r>
              <a:rPr lang="en-US" dirty="0" err="1">
                <a:solidFill>
                  <a:srgbClr val="558ED5"/>
                </a:solidFill>
                <a:latin typeface="Comic Sans MS"/>
                <a:cs typeface="Comic Sans MS"/>
              </a:rPr>
              <a:t>theF</a:t>
            </a:r>
            <a:r>
              <a:rPr lang="en-US" dirty="0">
                <a:solidFill>
                  <a:srgbClr val="558ED5"/>
                </a:solidFill>
                <a:latin typeface="Comic Sans MS"/>
                <a:cs typeface="Comic Sans MS"/>
              </a:rPr>
              <a:t> We </a:t>
            </a:r>
            <a:r>
              <a:rPr lang="en-US" dirty="0" err="1">
                <a:solidFill>
                  <a:srgbClr val="558ED5"/>
                </a:solidFill>
                <a:latin typeface="Comic Sans MS"/>
                <a:cs typeface="Comic Sans MS"/>
              </a:rPr>
              <a:t>DooB</a:t>
            </a:r>
            <a:r>
              <a:rPr lang="en-US" dirty="0">
                <a:solidFill>
                  <a:srgbClr val="558ED5"/>
                </a:solidFill>
                <a:latin typeface="Comic Sans MS"/>
                <a:cs typeface="Comic Sans MS"/>
              </a:rPr>
              <a:t> Mt the </a:t>
            </a:r>
            <a:r>
              <a:rPr lang="en-US" dirty="0" err="1">
                <a:solidFill>
                  <a:srgbClr val="558ED5"/>
                </a:solidFill>
                <a:latin typeface="Comic Sans MS"/>
                <a:cs typeface="Comic Sans MS"/>
              </a:rPr>
              <a:t>NPHheK</a:t>
            </a:r>
            <a:r>
              <a:rPr lang="en-US" dirty="0">
                <a:solidFill>
                  <a:srgbClr val="558ED5"/>
                </a:solidFill>
                <a:latin typeface="Comic Sans MS"/>
                <a:cs typeface="Comic Sans MS"/>
              </a:rPr>
              <a:t> </a:t>
            </a:r>
            <a:r>
              <a:rPr lang="en-US" dirty="0" err="1">
                <a:solidFill>
                  <a:srgbClr val="558ED5"/>
                </a:solidFill>
                <a:latin typeface="Comic Sans MS"/>
                <a:cs typeface="Comic Sans MS"/>
              </a:rPr>
              <a:t>teXt</a:t>
            </a:r>
            <a:r>
              <a:rPr lang="en-US" dirty="0">
                <a:solidFill>
                  <a:srgbClr val="558ED5"/>
                </a:solidFill>
                <a:latin typeface="Comic Sans MS"/>
                <a:cs typeface="Comic Sans MS"/>
              </a:rPr>
              <a:t> We </a:t>
            </a:r>
            <a:r>
              <a:rPr lang="en-US" dirty="0" err="1">
                <a:solidFill>
                  <a:srgbClr val="558ED5"/>
                </a:solidFill>
                <a:latin typeface="Comic Sans MS"/>
                <a:cs typeface="Comic Sans MS"/>
              </a:rPr>
              <a:t>WMFt</a:t>
            </a:r>
            <a:r>
              <a:rPr lang="en-US" dirty="0">
                <a:solidFill>
                  <a:srgbClr val="558ED5"/>
                </a:solidFill>
                <a:latin typeface="Comic Sans MS"/>
                <a:cs typeface="Comic Sans MS"/>
              </a:rPr>
              <a:t> to </a:t>
            </a:r>
            <a:r>
              <a:rPr lang="en-US" dirty="0" err="1">
                <a:solidFill>
                  <a:srgbClr val="558ED5"/>
                </a:solidFill>
                <a:latin typeface="Comic Sans MS"/>
                <a:cs typeface="Comic Sans MS"/>
              </a:rPr>
              <a:t>LoDVe</a:t>
            </a:r>
            <a:r>
              <a:rPr lang="en-US" dirty="0">
                <a:solidFill>
                  <a:srgbClr val="558ED5"/>
                </a:solidFill>
                <a:latin typeface="Comic Sans MS"/>
                <a:cs typeface="Comic Sans MS"/>
              </a:rPr>
              <a:t> MFU We </a:t>
            </a:r>
            <a:r>
              <a:rPr lang="en-US" dirty="0" err="1">
                <a:solidFill>
                  <a:srgbClr val="558ED5"/>
                </a:solidFill>
                <a:latin typeface="Comic Sans MS"/>
                <a:cs typeface="Comic Sans MS"/>
              </a:rPr>
              <a:t>MDLo</a:t>
            </a:r>
            <a:r>
              <a:rPr lang="en-US" dirty="0">
                <a:solidFill>
                  <a:srgbClr val="558ED5"/>
                </a:solidFill>
                <a:latin typeface="Comic Sans MS"/>
                <a:cs typeface="Comic Sans MS"/>
              </a:rPr>
              <a:t> NDMLLPCY </a:t>
            </a:r>
            <a:r>
              <a:rPr lang="en-US" dirty="0" err="1">
                <a:solidFill>
                  <a:srgbClr val="558ED5"/>
                </a:solidFill>
                <a:latin typeface="Comic Sans MS"/>
                <a:cs typeface="Comic Sans MS"/>
              </a:rPr>
              <a:t>PtL</a:t>
            </a:r>
            <a:r>
              <a:rPr lang="en-US" dirty="0">
                <a:solidFill>
                  <a:srgbClr val="558ED5"/>
                </a:solidFill>
                <a:latin typeface="Comic Sans MS"/>
                <a:cs typeface="Comic Sans MS"/>
              </a:rPr>
              <a:t> </a:t>
            </a:r>
            <a:r>
              <a:rPr lang="en-US" dirty="0" err="1">
                <a:solidFill>
                  <a:srgbClr val="558ED5"/>
                </a:solidFill>
                <a:latin typeface="Comic Sans MS"/>
                <a:cs typeface="Comic Sans MS"/>
              </a:rPr>
              <a:t>LYEAoDL</a:t>
            </a:r>
            <a:r>
              <a:rPr lang="en-US" dirty="0">
                <a:solidFill>
                  <a:srgbClr val="558ED5"/>
                </a:solidFill>
                <a:latin typeface="Comic Sans MS"/>
                <a:cs typeface="Comic Sans MS"/>
              </a:rPr>
              <a:t>. We CPFU the </a:t>
            </a:r>
            <a:r>
              <a:rPr lang="en-US" dirty="0" err="1">
                <a:solidFill>
                  <a:srgbClr val="558ED5"/>
                </a:solidFill>
                <a:latin typeface="Comic Sans MS"/>
                <a:cs typeface="Comic Sans MS"/>
              </a:rPr>
              <a:t>EoLt</a:t>
            </a:r>
            <a:r>
              <a:rPr lang="en-US" dirty="0">
                <a:solidFill>
                  <a:srgbClr val="558ED5"/>
                </a:solidFill>
                <a:latin typeface="Comic Sans MS"/>
                <a:cs typeface="Comic Sans MS"/>
              </a:rPr>
              <a:t> </a:t>
            </a:r>
            <a:r>
              <a:rPr lang="en-US" dirty="0" err="1">
                <a:solidFill>
                  <a:srgbClr val="558ED5"/>
                </a:solidFill>
                <a:latin typeface="Comic Sans MS"/>
                <a:cs typeface="Comic Sans MS"/>
              </a:rPr>
              <a:t>oNNQKKPFR</a:t>
            </a:r>
            <a:r>
              <a:rPr lang="en-US" dirty="0">
                <a:solidFill>
                  <a:srgbClr val="558ED5"/>
                </a:solidFill>
                <a:latin typeface="Comic Sans MS"/>
                <a:cs typeface="Comic Sans MS"/>
              </a:rPr>
              <a:t> </a:t>
            </a:r>
            <a:r>
              <a:rPr lang="en-US" dirty="0" err="1">
                <a:solidFill>
                  <a:srgbClr val="558ED5"/>
                </a:solidFill>
                <a:latin typeface="Comic Sans MS"/>
                <a:cs typeface="Comic Sans MS"/>
              </a:rPr>
              <a:t>LYEAoD</a:t>
            </a:r>
            <a:r>
              <a:rPr lang="en-US" dirty="0">
                <a:solidFill>
                  <a:srgbClr val="558ED5"/>
                </a:solidFill>
                <a:latin typeface="Comic Sans MS"/>
                <a:cs typeface="Comic Sans MS"/>
              </a:rPr>
              <a:t> MFU </a:t>
            </a:r>
            <a:r>
              <a:rPr lang="en-US" dirty="0" err="1">
                <a:solidFill>
                  <a:srgbClr val="558ED5"/>
                </a:solidFill>
                <a:latin typeface="Comic Sans MS"/>
                <a:cs typeface="Comic Sans MS"/>
              </a:rPr>
              <a:t>NhMFRe</a:t>
            </a:r>
            <a:r>
              <a:rPr lang="en-US" dirty="0">
                <a:solidFill>
                  <a:srgbClr val="558ED5"/>
                </a:solidFill>
                <a:latin typeface="Comic Sans MS"/>
                <a:cs typeface="Comic Sans MS"/>
              </a:rPr>
              <a:t> </a:t>
            </a:r>
            <a:r>
              <a:rPr lang="en-US" dirty="0" err="1">
                <a:solidFill>
                  <a:srgbClr val="558ED5"/>
                </a:solidFill>
                <a:latin typeface="Comic Sans MS"/>
                <a:cs typeface="Comic Sans MS"/>
              </a:rPr>
              <a:t>Pt</a:t>
            </a:r>
            <a:r>
              <a:rPr lang="en-US" dirty="0">
                <a:solidFill>
                  <a:srgbClr val="558ED5"/>
                </a:solidFill>
                <a:latin typeface="Comic Sans MS"/>
                <a:cs typeface="Comic Sans MS"/>
              </a:rPr>
              <a:t> to the </a:t>
            </a:r>
            <a:r>
              <a:rPr lang="en-US" dirty="0" err="1">
                <a:solidFill>
                  <a:srgbClr val="558ED5"/>
                </a:solidFill>
                <a:latin typeface="Comic Sans MS"/>
                <a:cs typeface="Comic Sans MS"/>
              </a:rPr>
              <a:t>CoKE</a:t>
            </a:r>
            <a:r>
              <a:rPr lang="en-US" dirty="0">
                <a:solidFill>
                  <a:srgbClr val="558ED5"/>
                </a:solidFill>
                <a:latin typeface="Comic Sans MS"/>
                <a:cs typeface="Comic Sans MS"/>
              </a:rPr>
              <a:t> </a:t>
            </a:r>
            <a:r>
              <a:rPr lang="en-US" dirty="0" err="1">
                <a:solidFill>
                  <a:srgbClr val="558ED5"/>
                </a:solidFill>
                <a:latin typeface="Comic Sans MS"/>
                <a:cs typeface="Comic Sans MS"/>
              </a:rPr>
              <a:t>oC</a:t>
            </a:r>
            <a:r>
              <a:rPr lang="en-US" dirty="0">
                <a:solidFill>
                  <a:srgbClr val="558ED5"/>
                </a:solidFill>
                <a:latin typeface="Comic Sans MS"/>
                <a:cs typeface="Comic Sans MS"/>
              </a:rPr>
              <a:t> the '</a:t>
            </a:r>
            <a:r>
              <a:rPr lang="en-US" dirty="0" err="1">
                <a:solidFill>
                  <a:srgbClr val="558ED5"/>
                </a:solidFill>
                <a:latin typeface="Comic Sans MS"/>
                <a:cs typeface="Comic Sans MS"/>
              </a:rPr>
              <a:t>CPKLt</a:t>
            </a:r>
            <a:r>
              <a:rPr lang="en-US" dirty="0">
                <a:solidFill>
                  <a:srgbClr val="558ED5"/>
                </a:solidFill>
                <a:latin typeface="Comic Sans MS"/>
                <a:cs typeface="Comic Sans MS"/>
              </a:rPr>
              <a:t>' </a:t>
            </a:r>
            <a:r>
              <a:rPr lang="en-US" dirty="0" err="1">
                <a:solidFill>
                  <a:srgbClr val="558ED5"/>
                </a:solidFill>
                <a:latin typeface="Comic Sans MS"/>
                <a:cs typeface="Comic Sans MS"/>
              </a:rPr>
              <a:t>DetteK</a:t>
            </a:r>
            <a:r>
              <a:rPr lang="en-US" dirty="0">
                <a:solidFill>
                  <a:srgbClr val="558ED5"/>
                </a:solidFill>
                <a:latin typeface="Comic Sans MS"/>
                <a:cs typeface="Comic Sans MS"/>
              </a:rPr>
              <a:t> </a:t>
            </a:r>
            <a:r>
              <a:rPr lang="en-US" dirty="0" err="1">
                <a:solidFill>
                  <a:srgbClr val="558ED5"/>
                </a:solidFill>
                <a:latin typeface="Comic Sans MS"/>
                <a:cs typeface="Comic Sans MS"/>
              </a:rPr>
              <a:t>oC</a:t>
            </a:r>
            <a:r>
              <a:rPr lang="en-US" dirty="0">
                <a:solidFill>
                  <a:srgbClr val="558ED5"/>
                </a:solidFill>
                <a:latin typeface="Comic Sans MS"/>
                <a:cs typeface="Comic Sans MS"/>
              </a:rPr>
              <a:t> the </a:t>
            </a:r>
            <a:r>
              <a:rPr lang="en-US" dirty="0" err="1">
                <a:solidFill>
                  <a:srgbClr val="558ED5"/>
                </a:solidFill>
                <a:latin typeface="Comic Sans MS"/>
                <a:cs typeface="Comic Sans MS"/>
              </a:rPr>
              <a:t>HDMPFteXt</a:t>
            </a:r>
            <a:r>
              <a:rPr lang="en-US" dirty="0">
                <a:solidFill>
                  <a:srgbClr val="558ED5"/>
                </a:solidFill>
                <a:latin typeface="Comic Sans MS"/>
                <a:cs typeface="Comic Sans MS"/>
              </a:rPr>
              <a:t> </a:t>
            </a:r>
            <a:r>
              <a:rPr lang="en-US" dirty="0" err="1">
                <a:solidFill>
                  <a:srgbClr val="558ED5"/>
                </a:solidFill>
                <a:latin typeface="Comic Sans MS"/>
                <a:cs typeface="Comic Sans MS"/>
              </a:rPr>
              <a:t>LMEHDe</a:t>
            </a:r>
            <a:r>
              <a:rPr lang="en-US" dirty="0">
                <a:solidFill>
                  <a:srgbClr val="558ED5"/>
                </a:solidFill>
                <a:latin typeface="Comic Sans MS"/>
                <a:cs typeface="Comic Sans MS"/>
              </a:rPr>
              <a:t>, the </a:t>
            </a:r>
            <a:r>
              <a:rPr lang="en-US" dirty="0" err="1">
                <a:solidFill>
                  <a:srgbClr val="558ED5"/>
                </a:solidFill>
                <a:latin typeface="Comic Sans MS"/>
                <a:cs typeface="Comic Sans MS"/>
              </a:rPr>
              <a:t>FeXt</a:t>
            </a:r>
            <a:r>
              <a:rPr lang="en-US" dirty="0">
                <a:solidFill>
                  <a:srgbClr val="558ED5"/>
                </a:solidFill>
                <a:latin typeface="Comic Sans MS"/>
                <a:cs typeface="Comic Sans MS"/>
              </a:rPr>
              <a:t> </a:t>
            </a:r>
            <a:r>
              <a:rPr lang="en-US" dirty="0" err="1">
                <a:solidFill>
                  <a:srgbClr val="558ED5"/>
                </a:solidFill>
                <a:latin typeface="Comic Sans MS"/>
                <a:cs typeface="Comic Sans MS"/>
              </a:rPr>
              <a:t>EoLt</a:t>
            </a:r>
            <a:r>
              <a:rPr lang="en-US" dirty="0">
                <a:solidFill>
                  <a:srgbClr val="558ED5"/>
                </a:solidFill>
                <a:latin typeface="Comic Sans MS"/>
                <a:cs typeface="Comic Sans MS"/>
              </a:rPr>
              <a:t> </a:t>
            </a:r>
            <a:r>
              <a:rPr lang="en-US" dirty="0" err="1">
                <a:solidFill>
                  <a:srgbClr val="558ED5"/>
                </a:solidFill>
                <a:latin typeface="Comic Sans MS"/>
                <a:cs typeface="Comic Sans MS"/>
              </a:rPr>
              <a:t>NoEEoF</a:t>
            </a:r>
            <a:r>
              <a:rPr lang="en-US" dirty="0">
                <a:solidFill>
                  <a:srgbClr val="558ED5"/>
                </a:solidFill>
                <a:latin typeface="Comic Sans MS"/>
                <a:cs typeface="Comic Sans MS"/>
              </a:rPr>
              <a:t> </a:t>
            </a:r>
            <a:r>
              <a:rPr lang="en-US" dirty="0" err="1">
                <a:solidFill>
                  <a:srgbClr val="558ED5"/>
                </a:solidFill>
                <a:latin typeface="Comic Sans MS"/>
                <a:cs typeface="Comic Sans MS"/>
              </a:rPr>
              <a:t>LYEAoD</a:t>
            </a:r>
            <a:r>
              <a:rPr lang="en-US" dirty="0">
                <a:solidFill>
                  <a:srgbClr val="558ED5"/>
                </a:solidFill>
                <a:latin typeface="Comic Sans MS"/>
                <a:cs typeface="Comic Sans MS"/>
              </a:rPr>
              <a:t> PL </a:t>
            </a:r>
            <a:r>
              <a:rPr lang="en-US" dirty="0" err="1">
                <a:solidFill>
                  <a:srgbClr val="558ED5"/>
                </a:solidFill>
                <a:latin typeface="Comic Sans MS"/>
                <a:cs typeface="Comic Sans MS"/>
              </a:rPr>
              <a:t>NhMFReU</a:t>
            </a:r>
            <a:r>
              <a:rPr lang="en-US" dirty="0">
                <a:solidFill>
                  <a:srgbClr val="558ED5"/>
                </a:solidFill>
                <a:latin typeface="Comic Sans MS"/>
                <a:cs typeface="Comic Sans MS"/>
              </a:rPr>
              <a:t> to the </a:t>
            </a:r>
            <a:r>
              <a:rPr lang="en-US" dirty="0" err="1">
                <a:solidFill>
                  <a:srgbClr val="558ED5"/>
                </a:solidFill>
                <a:latin typeface="Comic Sans MS"/>
                <a:cs typeface="Comic Sans MS"/>
              </a:rPr>
              <a:t>CoKE</a:t>
            </a:r>
            <a:r>
              <a:rPr lang="en-US" dirty="0">
                <a:solidFill>
                  <a:srgbClr val="558ED5"/>
                </a:solidFill>
                <a:latin typeface="Comic Sans MS"/>
                <a:cs typeface="Comic Sans MS"/>
              </a:rPr>
              <a:t> </a:t>
            </a:r>
            <a:r>
              <a:rPr lang="en-US" dirty="0" err="1">
                <a:solidFill>
                  <a:srgbClr val="558ED5"/>
                </a:solidFill>
                <a:latin typeface="Comic Sans MS"/>
                <a:cs typeface="Comic Sans MS"/>
              </a:rPr>
              <a:t>oC</a:t>
            </a:r>
            <a:r>
              <a:rPr lang="en-US" dirty="0">
                <a:solidFill>
                  <a:srgbClr val="558ED5"/>
                </a:solidFill>
                <a:latin typeface="Comic Sans MS"/>
                <a:cs typeface="Comic Sans MS"/>
              </a:rPr>
              <a:t> the '</a:t>
            </a:r>
            <a:r>
              <a:rPr lang="en-US" dirty="0" err="1">
                <a:solidFill>
                  <a:srgbClr val="558ED5"/>
                </a:solidFill>
                <a:latin typeface="Comic Sans MS"/>
                <a:cs typeface="Comic Sans MS"/>
              </a:rPr>
              <a:t>LeNoFU</a:t>
            </a:r>
            <a:r>
              <a:rPr lang="en-US" dirty="0">
                <a:solidFill>
                  <a:srgbClr val="558ED5"/>
                </a:solidFill>
                <a:latin typeface="Comic Sans MS"/>
                <a:cs typeface="Comic Sans MS"/>
              </a:rPr>
              <a:t>' </a:t>
            </a:r>
            <a:r>
              <a:rPr lang="en-US" dirty="0" err="1">
                <a:solidFill>
                  <a:srgbClr val="558ED5"/>
                </a:solidFill>
                <a:latin typeface="Comic Sans MS"/>
                <a:cs typeface="Comic Sans MS"/>
              </a:rPr>
              <a:t>DetteK</a:t>
            </a:r>
            <a:r>
              <a:rPr lang="en-US" dirty="0">
                <a:solidFill>
                  <a:srgbClr val="558ED5"/>
                </a:solidFill>
                <a:latin typeface="Comic Sans MS"/>
                <a:cs typeface="Comic Sans MS"/>
              </a:rPr>
              <a:t>, MFU the </a:t>
            </a:r>
            <a:r>
              <a:rPr lang="en-US" dirty="0" err="1">
                <a:solidFill>
                  <a:srgbClr val="558ED5"/>
                </a:solidFill>
                <a:latin typeface="Comic Sans MS"/>
                <a:cs typeface="Comic Sans MS"/>
              </a:rPr>
              <a:t>CoDDoWPFR</a:t>
            </a:r>
            <a:r>
              <a:rPr lang="en-US" dirty="0">
                <a:solidFill>
                  <a:srgbClr val="558ED5"/>
                </a:solidFill>
                <a:latin typeface="Comic Sans MS"/>
                <a:cs typeface="Comic Sans MS"/>
              </a:rPr>
              <a:t> </a:t>
            </a:r>
            <a:r>
              <a:rPr lang="en-US" dirty="0" err="1">
                <a:solidFill>
                  <a:srgbClr val="558ED5"/>
                </a:solidFill>
                <a:latin typeface="Comic Sans MS"/>
                <a:cs typeface="Comic Sans MS"/>
              </a:rPr>
              <a:t>EoLt</a:t>
            </a:r>
            <a:r>
              <a:rPr lang="en-US" dirty="0">
                <a:solidFill>
                  <a:srgbClr val="558ED5"/>
                </a:solidFill>
                <a:latin typeface="Comic Sans MS"/>
                <a:cs typeface="Comic Sans MS"/>
              </a:rPr>
              <a:t> </a:t>
            </a:r>
            <a:r>
              <a:rPr lang="en-US" dirty="0" err="1">
                <a:solidFill>
                  <a:srgbClr val="558ED5"/>
                </a:solidFill>
                <a:latin typeface="Comic Sans MS"/>
                <a:cs typeface="Comic Sans MS"/>
              </a:rPr>
              <a:t>NoEEoF</a:t>
            </a:r>
            <a:r>
              <a:rPr lang="en-US" dirty="0">
                <a:solidFill>
                  <a:srgbClr val="558ED5"/>
                </a:solidFill>
                <a:latin typeface="Comic Sans MS"/>
                <a:cs typeface="Comic Sans MS"/>
              </a:rPr>
              <a:t> </a:t>
            </a:r>
            <a:r>
              <a:rPr lang="en-US" dirty="0" err="1">
                <a:solidFill>
                  <a:srgbClr val="558ED5"/>
                </a:solidFill>
                <a:latin typeface="Comic Sans MS"/>
                <a:cs typeface="Comic Sans MS"/>
              </a:rPr>
              <a:t>LYEAoD</a:t>
            </a:r>
            <a:r>
              <a:rPr lang="en-US" dirty="0">
                <a:solidFill>
                  <a:srgbClr val="558ED5"/>
                </a:solidFill>
                <a:latin typeface="Comic Sans MS"/>
                <a:cs typeface="Comic Sans MS"/>
              </a:rPr>
              <a:t> PL </a:t>
            </a:r>
            <a:r>
              <a:rPr lang="en-US" dirty="0" err="1">
                <a:solidFill>
                  <a:srgbClr val="558ED5"/>
                </a:solidFill>
                <a:latin typeface="Comic Sans MS"/>
                <a:cs typeface="Comic Sans MS"/>
              </a:rPr>
              <a:t>NhMFReU</a:t>
            </a:r>
            <a:r>
              <a:rPr lang="en-US" dirty="0">
                <a:solidFill>
                  <a:srgbClr val="558ED5"/>
                </a:solidFill>
                <a:latin typeface="Comic Sans MS"/>
                <a:cs typeface="Comic Sans MS"/>
              </a:rPr>
              <a:t> to the </a:t>
            </a:r>
            <a:r>
              <a:rPr lang="en-US" dirty="0" err="1">
                <a:solidFill>
                  <a:srgbClr val="558ED5"/>
                </a:solidFill>
                <a:latin typeface="Comic Sans MS"/>
                <a:cs typeface="Comic Sans MS"/>
              </a:rPr>
              <a:t>CoKE</a:t>
            </a:r>
            <a:r>
              <a:rPr lang="en-US" dirty="0">
                <a:solidFill>
                  <a:srgbClr val="558ED5"/>
                </a:solidFill>
                <a:latin typeface="Comic Sans MS"/>
                <a:cs typeface="Comic Sans MS"/>
              </a:rPr>
              <a:t> </a:t>
            </a:r>
            <a:r>
              <a:rPr lang="en-US" dirty="0" err="1">
                <a:solidFill>
                  <a:srgbClr val="558ED5"/>
                </a:solidFill>
                <a:latin typeface="Comic Sans MS"/>
                <a:cs typeface="Comic Sans MS"/>
              </a:rPr>
              <a:t>oC</a:t>
            </a:r>
            <a:r>
              <a:rPr lang="en-US" dirty="0">
                <a:solidFill>
                  <a:srgbClr val="558ED5"/>
                </a:solidFill>
                <a:latin typeface="Comic Sans MS"/>
                <a:cs typeface="Comic Sans MS"/>
              </a:rPr>
              <a:t> the '</a:t>
            </a:r>
            <a:r>
              <a:rPr lang="en-US" dirty="0" err="1">
                <a:solidFill>
                  <a:srgbClr val="558ED5"/>
                </a:solidFill>
                <a:latin typeface="Comic Sans MS"/>
                <a:cs typeface="Comic Sans MS"/>
              </a:rPr>
              <a:t>thPKU</a:t>
            </a:r>
            <a:r>
              <a:rPr lang="en-US" dirty="0">
                <a:solidFill>
                  <a:srgbClr val="558ED5"/>
                </a:solidFill>
                <a:latin typeface="Comic Sans MS"/>
                <a:cs typeface="Comic Sans MS"/>
              </a:rPr>
              <a:t>' </a:t>
            </a:r>
            <a:r>
              <a:rPr lang="en-US" dirty="0" err="1">
                <a:solidFill>
                  <a:srgbClr val="558ED5"/>
                </a:solidFill>
                <a:latin typeface="Comic Sans MS"/>
                <a:cs typeface="Comic Sans MS"/>
              </a:rPr>
              <a:t>DetteK</a:t>
            </a:r>
            <a:r>
              <a:rPr lang="en-US" dirty="0">
                <a:solidFill>
                  <a:srgbClr val="558ED5"/>
                </a:solidFill>
                <a:latin typeface="Comic Sans MS"/>
                <a:cs typeface="Comic Sans MS"/>
              </a:rPr>
              <a:t>, MFU Lo </a:t>
            </a:r>
            <a:r>
              <a:rPr lang="en-US" dirty="0" err="1">
                <a:solidFill>
                  <a:srgbClr val="558ED5"/>
                </a:solidFill>
                <a:latin typeface="Comic Sans MS"/>
                <a:cs typeface="Comic Sans MS"/>
              </a:rPr>
              <a:t>oF</a:t>
            </a:r>
            <a:r>
              <a:rPr lang="en-US" dirty="0">
                <a:solidFill>
                  <a:srgbClr val="558ED5"/>
                </a:solidFill>
                <a:latin typeface="Comic Sans MS"/>
                <a:cs typeface="Comic Sans MS"/>
              </a:rPr>
              <a:t>, </a:t>
            </a:r>
            <a:r>
              <a:rPr lang="en-US" dirty="0" err="1">
                <a:solidFill>
                  <a:srgbClr val="558ED5"/>
                </a:solidFill>
                <a:latin typeface="Comic Sans MS"/>
                <a:cs typeface="Comic Sans MS"/>
              </a:rPr>
              <a:t>QFtPD</a:t>
            </a:r>
            <a:r>
              <a:rPr lang="en-US" dirty="0">
                <a:solidFill>
                  <a:srgbClr val="558ED5"/>
                </a:solidFill>
                <a:latin typeface="Comic Sans MS"/>
                <a:cs typeface="Comic Sans MS"/>
              </a:rPr>
              <a:t> We </a:t>
            </a:r>
            <a:r>
              <a:rPr lang="en-US" dirty="0" err="1">
                <a:solidFill>
                  <a:srgbClr val="558ED5"/>
                </a:solidFill>
                <a:latin typeface="Comic Sans MS"/>
                <a:cs typeface="Comic Sans MS"/>
              </a:rPr>
              <a:t>MNNoQFt</a:t>
            </a:r>
            <a:r>
              <a:rPr lang="en-US" dirty="0">
                <a:solidFill>
                  <a:srgbClr val="558ED5"/>
                </a:solidFill>
                <a:latin typeface="Comic Sans MS"/>
                <a:cs typeface="Comic Sans MS"/>
              </a:rPr>
              <a:t> </a:t>
            </a:r>
            <a:r>
              <a:rPr lang="en-US" dirty="0" err="1">
                <a:solidFill>
                  <a:srgbClr val="558ED5"/>
                </a:solidFill>
                <a:latin typeface="Comic Sans MS"/>
                <a:cs typeface="Comic Sans MS"/>
              </a:rPr>
              <a:t>CoK</a:t>
            </a:r>
            <a:r>
              <a:rPr lang="en-US" dirty="0">
                <a:solidFill>
                  <a:srgbClr val="558ED5"/>
                </a:solidFill>
                <a:latin typeface="Comic Sans MS"/>
                <a:cs typeface="Comic Sans MS"/>
              </a:rPr>
              <a:t> MDD </a:t>
            </a:r>
            <a:r>
              <a:rPr lang="en-US" dirty="0" err="1">
                <a:solidFill>
                  <a:srgbClr val="558ED5"/>
                </a:solidFill>
                <a:latin typeface="Comic Sans MS"/>
                <a:cs typeface="Comic Sans MS"/>
              </a:rPr>
              <a:t>LYEAoDL</a:t>
            </a:r>
            <a:r>
              <a:rPr lang="en-US" dirty="0">
                <a:solidFill>
                  <a:srgbClr val="558ED5"/>
                </a:solidFill>
                <a:latin typeface="Comic Sans MS"/>
                <a:cs typeface="Comic Sans MS"/>
              </a:rPr>
              <a:t> </a:t>
            </a:r>
            <a:r>
              <a:rPr lang="en-US" dirty="0" err="1">
                <a:solidFill>
                  <a:srgbClr val="558ED5"/>
                </a:solidFill>
                <a:latin typeface="Comic Sans MS"/>
                <a:cs typeface="Comic Sans MS"/>
              </a:rPr>
              <a:t>oC</a:t>
            </a:r>
            <a:r>
              <a:rPr lang="en-US" dirty="0">
                <a:solidFill>
                  <a:srgbClr val="558ED5"/>
                </a:solidFill>
                <a:latin typeface="Comic Sans MS"/>
                <a:cs typeface="Comic Sans MS"/>
              </a:rPr>
              <a:t> the </a:t>
            </a:r>
            <a:r>
              <a:rPr lang="en-US" dirty="0" err="1">
                <a:solidFill>
                  <a:srgbClr val="558ED5"/>
                </a:solidFill>
                <a:latin typeface="Comic Sans MS"/>
                <a:cs typeface="Comic Sans MS"/>
              </a:rPr>
              <a:t>NKYHtoRKME</a:t>
            </a:r>
            <a:r>
              <a:rPr lang="en-US" dirty="0">
                <a:solidFill>
                  <a:srgbClr val="558ED5"/>
                </a:solidFill>
                <a:latin typeface="Comic Sans MS"/>
                <a:cs typeface="Comic Sans MS"/>
              </a:rPr>
              <a:t> We </a:t>
            </a:r>
            <a:r>
              <a:rPr lang="en-US" dirty="0" err="1">
                <a:solidFill>
                  <a:srgbClr val="558ED5"/>
                </a:solidFill>
                <a:latin typeface="Comic Sans MS"/>
                <a:cs typeface="Comic Sans MS"/>
              </a:rPr>
              <a:t>WMFt</a:t>
            </a:r>
            <a:r>
              <a:rPr lang="en-US" dirty="0">
                <a:solidFill>
                  <a:srgbClr val="558ED5"/>
                </a:solidFill>
                <a:latin typeface="Comic Sans MS"/>
                <a:cs typeface="Comic Sans MS"/>
              </a:rPr>
              <a:t> to </a:t>
            </a:r>
            <a:r>
              <a:rPr lang="en-US" dirty="0" err="1">
                <a:solidFill>
                  <a:srgbClr val="558ED5"/>
                </a:solidFill>
                <a:latin typeface="Comic Sans MS"/>
                <a:cs typeface="Comic Sans MS"/>
              </a:rPr>
              <a:t>LoDVe</a:t>
            </a:r>
            <a:r>
              <a:rPr lang="en-US" dirty="0" smtClean="0">
                <a:solidFill>
                  <a:srgbClr val="558ED5"/>
                </a:solidFill>
                <a:latin typeface="Comic Sans MS"/>
                <a:cs typeface="Comic Sans MS"/>
              </a:rPr>
              <a:t>.</a:t>
            </a:r>
            <a:r>
              <a:rPr lang="fr-FR" dirty="0">
                <a:solidFill>
                  <a:schemeClr val="tx2">
                    <a:lumMod val="60000"/>
                    <a:lumOff val="40000"/>
                  </a:schemeClr>
                </a:solidFill>
                <a:latin typeface="Comic Sans MS"/>
                <a:cs typeface="Comic Sans MS"/>
              </a:rPr>
              <a:t> »</a:t>
            </a:r>
            <a:endParaRPr lang="en-US" dirty="0">
              <a:solidFill>
                <a:srgbClr val="558ED5"/>
              </a:solidFill>
              <a:latin typeface="Comic Sans MS"/>
              <a:cs typeface="Comic Sans MS"/>
            </a:endParaRPr>
          </a:p>
        </p:txBody>
      </p:sp>
      <p:sp>
        <p:nvSpPr>
          <p:cNvPr id="9" name="TextBox 8"/>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91320488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90961" y="187584"/>
            <a:ext cx="6571589"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Substitution Cipher</a:t>
            </a:r>
            <a:endParaRPr lang="en-US" sz="4000" u="sng" dirty="0">
              <a:solidFill>
                <a:schemeClr val="accent6">
                  <a:lumMod val="50000"/>
                </a:schemeClr>
              </a:solidFill>
              <a:latin typeface="Comic Sans MS"/>
              <a:cs typeface="Comic Sans MS"/>
            </a:endParaRPr>
          </a:p>
        </p:txBody>
      </p:sp>
      <p:sp>
        <p:nvSpPr>
          <p:cNvPr id="2" name="Rectangle 1"/>
          <p:cNvSpPr/>
          <p:nvPr/>
        </p:nvSpPr>
        <p:spPr>
          <a:xfrm>
            <a:off x="1041400" y="1297444"/>
            <a:ext cx="7021150" cy="4247317"/>
          </a:xfrm>
          <a:prstGeom prst="rect">
            <a:avLst/>
          </a:prstGeom>
        </p:spPr>
        <p:txBody>
          <a:bodyPr wrap="square">
            <a:spAutoFit/>
          </a:bodyPr>
          <a:lstStyle/>
          <a:p>
            <a:pPr algn="just"/>
            <a:r>
              <a:rPr lang="fr-FR" dirty="0">
                <a:solidFill>
                  <a:schemeClr val="tx2">
                    <a:lumMod val="60000"/>
                    <a:lumOff val="40000"/>
                  </a:schemeClr>
                </a:solidFill>
                <a:latin typeface="Comic Sans MS"/>
                <a:cs typeface="Comic Sans MS"/>
              </a:rPr>
              <a:t>« </a:t>
            </a:r>
            <a:r>
              <a:rPr lang="en-US" dirty="0" smtClean="0">
                <a:solidFill>
                  <a:srgbClr val="558ED5"/>
                </a:solidFill>
                <a:latin typeface="Comic Sans MS"/>
                <a:cs typeface="Comic Sans MS"/>
              </a:rPr>
              <a:t>one </a:t>
            </a:r>
            <a:r>
              <a:rPr lang="en-US" dirty="0">
                <a:solidFill>
                  <a:srgbClr val="558ED5"/>
                </a:solidFill>
                <a:latin typeface="Comic Sans MS"/>
                <a:cs typeface="Comic Sans MS"/>
              </a:rPr>
              <a:t>way to solve an encrypted message, if we know its language, is to find a different plaintext of the same language long enough to fill one sheet or so, and then we count the occurrences of each letter. we call the most frequently occurring letter the 'first', the next most occurring letter the 'second' the following most occurring letter the 'third', and so on, until we account for all the different letters in the plaintext sample. then we look at the cipher text we want to solve and we also classify its symbols. we find the most occurring symbol and change it to the form of the 'first' letter of the plaintext sample, the next most common symbol is changed to the form of the 'second' letter, and the following most common symbol is changed to the form of the 'third' letter, and so on, until we account for all symbols of the cryptogram we want to solve</a:t>
            </a:r>
            <a:r>
              <a:rPr lang="en-US" dirty="0" smtClean="0">
                <a:solidFill>
                  <a:srgbClr val="558ED5"/>
                </a:solidFill>
                <a:latin typeface="Comic Sans MS"/>
                <a:cs typeface="Comic Sans MS"/>
              </a:rPr>
              <a:t>.</a:t>
            </a:r>
            <a:r>
              <a:rPr lang="fr-FR" dirty="0">
                <a:solidFill>
                  <a:schemeClr val="tx2">
                    <a:lumMod val="60000"/>
                    <a:lumOff val="40000"/>
                  </a:schemeClr>
                </a:solidFill>
                <a:latin typeface="Comic Sans MS"/>
                <a:cs typeface="Comic Sans MS"/>
              </a:rPr>
              <a:t> »</a:t>
            </a:r>
            <a:endParaRPr lang="en-US" dirty="0">
              <a:solidFill>
                <a:srgbClr val="558ED5"/>
              </a:solidFill>
              <a:latin typeface="Comic Sans MS"/>
              <a:cs typeface="Comic Sans MS"/>
            </a:endParaRPr>
          </a:p>
        </p:txBody>
      </p:sp>
    </p:spTree>
    <p:extLst>
      <p:ext uri="{BB962C8B-B14F-4D97-AF65-F5344CB8AC3E}">
        <p14:creationId xmlns:p14="http://schemas.microsoft.com/office/powerpoint/2010/main" val="2812731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10" name="Picture 9" descr="do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375" y="4100039"/>
            <a:ext cx="666116" cy="666116"/>
          </a:xfrm>
          <a:prstGeom prst="rect">
            <a:avLst/>
          </a:prstGeom>
        </p:spPr>
      </p:pic>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16" name="Picture 15" descr="do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70406" y="2493711"/>
            <a:ext cx="666116" cy="666116"/>
          </a:xfrm>
          <a:prstGeom prst="rect">
            <a:avLst/>
          </a:prstGeom>
        </p:spPr>
      </p:pic>
      <p:pic>
        <p:nvPicPr>
          <p:cNvPr id="11" name="Picture 10" descr="devil.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cxnSp>
        <p:nvCxnSpPr>
          <p:cNvPr id="14" name="Straight Arrow Connector 13"/>
          <p:cNvCxnSpPr/>
          <p:nvPr/>
        </p:nvCxnSpPr>
        <p:spPr>
          <a:xfrm flipV="1">
            <a:off x="4315523" y="1895149"/>
            <a:ext cx="154530" cy="573658"/>
          </a:xfrm>
          <a:prstGeom prst="straightConnector1">
            <a:avLst/>
          </a:prstGeom>
          <a:ln w="44450">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13" name="Picture 12" descr="do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7061" y="4100039"/>
            <a:ext cx="666116" cy="666116"/>
          </a:xfrm>
          <a:prstGeom prst="rect">
            <a:avLst/>
          </a:prstGeom>
        </p:spPr>
      </p:pic>
      <p:sp>
        <p:nvSpPr>
          <p:cNvPr id="18" name="TextBox 17"/>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18676651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10" name="Picture 9" descr="do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375" y="3987971"/>
            <a:ext cx="666116" cy="666116"/>
          </a:xfrm>
          <a:prstGeom prst="rect">
            <a:avLst/>
          </a:prstGeom>
        </p:spPr>
      </p:pic>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16" name="Picture 15" descr="do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70406" y="2493711"/>
            <a:ext cx="666116" cy="666116"/>
          </a:xfrm>
          <a:prstGeom prst="rect">
            <a:avLst/>
          </a:prstGeom>
        </p:spPr>
      </p:pic>
      <p:pic>
        <p:nvPicPr>
          <p:cNvPr id="9" name="Picture 8" descr="docc.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44499" y="2495250"/>
            <a:ext cx="687236" cy="687236"/>
          </a:xfrm>
          <a:prstGeom prst="rect">
            <a:avLst/>
          </a:prstGeom>
        </p:spPr>
      </p:pic>
      <p:pic>
        <p:nvPicPr>
          <p:cNvPr id="11" name="Picture 10" descr="devil.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cxnSp>
        <p:nvCxnSpPr>
          <p:cNvPr id="14" name="Straight Arrow Connector 13"/>
          <p:cNvCxnSpPr/>
          <p:nvPr/>
        </p:nvCxnSpPr>
        <p:spPr>
          <a:xfrm flipV="1">
            <a:off x="4315523" y="1895149"/>
            <a:ext cx="154530" cy="573658"/>
          </a:xfrm>
          <a:prstGeom prst="straightConnector1">
            <a:avLst/>
          </a:prstGeom>
          <a:ln w="44450">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a:off x="4634239" y="1933244"/>
            <a:ext cx="154530" cy="560467"/>
          </a:xfrm>
          <a:prstGeom prst="straightConnector1">
            <a:avLst/>
          </a:prstGeom>
          <a:ln w="44450">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24" name="Picture 23" descr="docc.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33481" y="3966851"/>
            <a:ext cx="687236" cy="687236"/>
          </a:xfrm>
          <a:prstGeom prst="rect">
            <a:avLst/>
          </a:prstGeom>
        </p:spPr>
      </p:pic>
      <p:sp>
        <p:nvSpPr>
          <p:cNvPr id="18" name="TextBox 17"/>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4086350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n 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912" y="2254571"/>
            <a:ext cx="1955781" cy="1955781"/>
          </a:xfrm>
          <a:prstGeom prst="rect">
            <a:avLst/>
          </a:prstGeom>
        </p:spPr>
      </p:pic>
      <p:pic>
        <p:nvPicPr>
          <p:cNvPr id="15" name="Picture 14" descr="farmer.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285" y="2418999"/>
            <a:ext cx="1407400" cy="1488595"/>
          </a:xfrm>
          <a:prstGeom prst="rect">
            <a:avLst/>
          </a:prstGeom>
        </p:spPr>
      </p:pic>
      <p:pic>
        <p:nvPicPr>
          <p:cNvPr id="10" name="Picture 9" descr="do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375" y="4757808"/>
            <a:ext cx="666116" cy="666116"/>
          </a:xfrm>
          <a:prstGeom prst="rect">
            <a:avLst/>
          </a:prstGeom>
        </p:spPr>
      </p:pic>
      <p:cxnSp>
        <p:nvCxnSpPr>
          <p:cNvPr id="17" name="Straight Arrow Connector 16"/>
          <p:cNvCxnSpPr/>
          <p:nvPr/>
        </p:nvCxnSpPr>
        <p:spPr>
          <a:xfrm>
            <a:off x="2266195" y="3250001"/>
            <a:ext cx="44862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22" name="Picture 21" descr="devil.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01798" y="1129261"/>
            <a:ext cx="836123" cy="765888"/>
          </a:xfrm>
          <a:prstGeom prst="rect">
            <a:avLst/>
          </a:prstGeom>
        </p:spPr>
      </p:pic>
      <p:sp>
        <p:nvSpPr>
          <p:cNvPr id="8" name="TextBox 7"/>
          <p:cNvSpPr txBox="1"/>
          <p:nvPr/>
        </p:nvSpPr>
        <p:spPr>
          <a:xfrm>
            <a:off x="1884657" y="187584"/>
            <a:ext cx="5332177" cy="707886"/>
          </a:xfrm>
          <a:prstGeom prst="rect">
            <a:avLst/>
          </a:prstGeom>
          <a:noFill/>
          <a:ln>
            <a:noFill/>
          </a:ln>
        </p:spPr>
        <p:txBody>
          <a:bodyPr wrap="square" rtlCol="0">
            <a:spAutoFit/>
          </a:bodyPr>
          <a:lstStyle/>
          <a:p>
            <a:pPr algn="ctr"/>
            <a:r>
              <a:rPr lang="en-US" sz="4000" u="sng" dirty="0" smtClean="0">
                <a:solidFill>
                  <a:schemeClr val="accent6">
                    <a:lumMod val="50000"/>
                  </a:schemeClr>
                </a:solidFill>
                <a:latin typeface="Comic Sans MS"/>
                <a:cs typeface="Comic Sans MS"/>
              </a:rPr>
              <a:t>CRYPTOGRAPHY</a:t>
            </a:r>
            <a:endParaRPr lang="en-US" sz="4000" u="sng" dirty="0">
              <a:solidFill>
                <a:schemeClr val="accent6">
                  <a:lumMod val="50000"/>
                </a:schemeClr>
              </a:solidFill>
              <a:latin typeface="Comic Sans MS"/>
              <a:cs typeface="Comic Sans MS"/>
            </a:endParaRPr>
          </a:p>
        </p:txBody>
      </p:sp>
    </p:spTree>
    <p:extLst>
      <p:ext uri="{BB962C8B-B14F-4D97-AF65-F5344CB8AC3E}">
        <p14:creationId xmlns:p14="http://schemas.microsoft.com/office/powerpoint/2010/main" val="16170103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9763</TotalTime>
  <Words>3289</Words>
  <Application>Microsoft Office PowerPoint</Application>
  <PresentationFormat>Ekran Gösterisi (4:3)</PresentationFormat>
  <Paragraphs>536</Paragraphs>
  <Slides>69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69</vt:i4>
      </vt:variant>
    </vt:vector>
  </HeadingPairs>
  <TitlesOfParts>
    <vt:vector size="74" baseType="lpstr">
      <vt:lpstr>맑은 고딕</vt:lpstr>
      <vt:lpstr>Arial</vt:lpstr>
      <vt:lpstr>Calibri</vt:lpstr>
      <vt:lpstr>Comic Sans MS</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Osmanoglu</dc:creator>
  <cp:lastModifiedBy>Murat</cp:lastModifiedBy>
  <cp:revision>220</cp:revision>
  <dcterms:created xsi:type="dcterms:W3CDTF">2016-11-19T12:27:10Z</dcterms:created>
  <dcterms:modified xsi:type="dcterms:W3CDTF">2018-09-10T06:49:17Z</dcterms:modified>
</cp:coreProperties>
</file>