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8" r:id="rId3"/>
    <p:sldId id="259" r:id="rId4"/>
    <p:sldId id="267" r:id="rId5"/>
    <p:sldId id="257" r:id="rId6"/>
    <p:sldId id="260" r:id="rId7"/>
    <p:sldId id="261" r:id="rId8"/>
    <p:sldId id="262" r:id="rId9"/>
    <p:sldId id="263" r:id="rId10"/>
    <p:sldId id="264" r:id="rId11"/>
    <p:sldId id="265" r:id="rId12"/>
    <p:sldId id="266" r:id="rId13"/>
    <p:sldId id="268" r:id="rId14"/>
    <p:sldId id="269" r:id="rId15"/>
    <p:sldId id="272" r:id="rId16"/>
    <p:sldId id="273" r:id="rId17"/>
    <p:sldId id="270" r:id="rId18"/>
    <p:sldId id="271" r:id="rId19"/>
    <p:sldId id="274" r:id="rId20"/>
    <p:sldId id="275" r:id="rId21"/>
    <p:sldId id="281" r:id="rId22"/>
    <p:sldId id="296" r:id="rId23"/>
    <p:sldId id="276" r:id="rId24"/>
    <p:sldId id="277" r:id="rId25"/>
    <p:sldId id="280" r:id="rId26"/>
    <p:sldId id="278" r:id="rId27"/>
    <p:sldId id="279" r:id="rId28"/>
    <p:sldId id="282" r:id="rId29"/>
    <p:sldId id="283" r:id="rId30"/>
    <p:sldId id="284" r:id="rId31"/>
    <p:sldId id="285" r:id="rId32"/>
    <p:sldId id="286" r:id="rId33"/>
    <p:sldId id="287" r:id="rId34"/>
    <p:sldId id="288" r:id="rId35"/>
    <p:sldId id="290" r:id="rId36"/>
    <p:sldId id="291" r:id="rId37"/>
    <p:sldId id="293" r:id="rId38"/>
    <p:sldId id="294" r:id="rId39"/>
    <p:sldId id="295"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3" autoAdjust="0"/>
  </p:normalViewPr>
  <p:slideViewPr>
    <p:cSldViewPr>
      <p:cViewPr varScale="1">
        <p:scale>
          <a:sx n="70" d="100"/>
          <a:sy n="70" d="100"/>
        </p:scale>
        <p:origin x="-1530" y="-102"/>
      </p:cViewPr>
      <p:guideLst>
        <p:guide orient="horz" pos="2160"/>
        <p:guide pos="2880"/>
      </p:guideLst>
    </p:cSldViewPr>
  </p:slideViewPr>
  <p:notesTextViewPr>
    <p:cViewPr>
      <p:scale>
        <a:sx n="1" d="1"/>
        <a:sy n="1" d="1"/>
      </p:scale>
      <p:origin x="0" y="0"/>
    </p:cViewPr>
  </p:notesTextViewPr>
  <p:sorterViewPr>
    <p:cViewPr>
      <p:scale>
        <a:sx n="100" d="100"/>
        <a:sy n="100" d="100"/>
      </p:scale>
      <p:origin x="0" y="64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836C1F-8B2C-437B-B185-AB15C4F18CA6}" type="doc">
      <dgm:prSet loTypeId="urn:microsoft.com/office/officeart/2005/8/layout/vList5" loCatId="list" qsTypeId="urn:microsoft.com/office/officeart/2005/8/quickstyle/simple1" qsCatId="simple" csTypeId="urn:microsoft.com/office/officeart/2005/8/colors/colorful1#1" csCatId="colorful" phldr="1"/>
      <dgm:spPr/>
      <dgm:t>
        <a:bodyPr/>
        <a:lstStyle/>
        <a:p>
          <a:endParaRPr lang="tr-TR"/>
        </a:p>
      </dgm:t>
    </dgm:pt>
    <dgm:pt modelId="{D5C69F14-5745-49F0-A963-4952BFA1C6CB}">
      <dgm:prSet phldrT="[Metin]" custT="1"/>
      <dgm:spPr/>
      <dgm:t>
        <a:bodyPr/>
        <a:lstStyle/>
        <a:p>
          <a:r>
            <a:rPr lang="tr-TR" sz="3200" b="1" dirty="0" smtClean="0"/>
            <a:t>Hareket</a:t>
          </a:r>
          <a:endParaRPr lang="tr-TR" sz="3200" b="1" dirty="0"/>
        </a:p>
      </dgm:t>
    </dgm:pt>
    <dgm:pt modelId="{BBAFFD60-577E-4469-8286-FCF65C59EE24}" type="parTrans" cxnId="{E23BC170-D971-49F7-91AE-4264453E941D}">
      <dgm:prSet/>
      <dgm:spPr/>
      <dgm:t>
        <a:bodyPr/>
        <a:lstStyle/>
        <a:p>
          <a:endParaRPr lang="tr-TR" b="1"/>
        </a:p>
      </dgm:t>
    </dgm:pt>
    <dgm:pt modelId="{35BCD178-C2A4-4654-863D-D746D163722A}" type="sibTrans" cxnId="{E23BC170-D971-49F7-91AE-4264453E941D}">
      <dgm:prSet/>
      <dgm:spPr/>
      <dgm:t>
        <a:bodyPr/>
        <a:lstStyle/>
        <a:p>
          <a:endParaRPr lang="tr-TR" b="1"/>
        </a:p>
      </dgm:t>
    </dgm:pt>
    <dgm:pt modelId="{CC051A6F-25D2-461E-940B-E4DA55AC8B00}">
      <dgm:prSet phldrT="[Metin]" custT="1"/>
      <dgm:spPr/>
      <dgm:t>
        <a:bodyPr/>
        <a:lstStyle/>
        <a:p>
          <a:r>
            <a:rPr lang="tr-TR" sz="2200" b="1" dirty="0" smtClean="0"/>
            <a:t>Pili</a:t>
          </a:r>
          <a:r>
            <a:rPr lang="tr-TR" sz="2200" b="1" dirty="0" smtClean="0">
              <a:sym typeface="Symbol"/>
            </a:rPr>
            <a:t></a:t>
          </a:r>
          <a:r>
            <a:rPr lang="tr-TR" sz="2200" b="1" dirty="0" err="1" smtClean="0">
              <a:sym typeface="Symbol"/>
            </a:rPr>
            <a:t>Flagella</a:t>
          </a:r>
          <a:endParaRPr lang="tr-TR" sz="2200" b="1" i="1" dirty="0"/>
        </a:p>
      </dgm:t>
    </dgm:pt>
    <dgm:pt modelId="{E7470CB5-D929-4751-9A06-FD4CCCA0C3DB}" type="parTrans" cxnId="{FEA7875D-5713-42C1-8BDD-A613D308857E}">
      <dgm:prSet/>
      <dgm:spPr/>
      <dgm:t>
        <a:bodyPr/>
        <a:lstStyle/>
        <a:p>
          <a:endParaRPr lang="tr-TR" b="1"/>
        </a:p>
      </dgm:t>
    </dgm:pt>
    <dgm:pt modelId="{F0B4900D-B862-42E2-B66C-AD9981E83991}" type="sibTrans" cxnId="{FEA7875D-5713-42C1-8BDD-A613D308857E}">
      <dgm:prSet/>
      <dgm:spPr/>
      <dgm:t>
        <a:bodyPr/>
        <a:lstStyle/>
        <a:p>
          <a:endParaRPr lang="tr-TR" b="1"/>
        </a:p>
      </dgm:t>
    </dgm:pt>
    <dgm:pt modelId="{E18942C9-7288-442F-9B05-0B035216B187}">
      <dgm:prSet phldrT="[Metin]" custT="1"/>
      <dgm:spPr/>
      <dgm:t>
        <a:bodyPr/>
        <a:lstStyle/>
        <a:p>
          <a:r>
            <a:rPr lang="tr-TR" sz="3200" b="1" dirty="0" smtClean="0"/>
            <a:t>Toksinler</a:t>
          </a:r>
          <a:endParaRPr lang="tr-TR" sz="3200" b="1" dirty="0"/>
        </a:p>
      </dgm:t>
    </dgm:pt>
    <dgm:pt modelId="{BF18A695-6FC2-48E4-BB65-BDC8852C2B47}" type="parTrans" cxnId="{5B9D1D89-4680-4B44-B7F3-C935FA2BEE15}">
      <dgm:prSet/>
      <dgm:spPr/>
      <dgm:t>
        <a:bodyPr/>
        <a:lstStyle/>
        <a:p>
          <a:endParaRPr lang="tr-TR" b="1"/>
        </a:p>
      </dgm:t>
    </dgm:pt>
    <dgm:pt modelId="{7C7BCADB-1A32-488E-9395-98A1E8679D74}" type="sibTrans" cxnId="{5B9D1D89-4680-4B44-B7F3-C935FA2BEE15}">
      <dgm:prSet/>
      <dgm:spPr/>
      <dgm:t>
        <a:bodyPr/>
        <a:lstStyle/>
        <a:p>
          <a:endParaRPr lang="tr-TR" b="1"/>
        </a:p>
      </dgm:t>
    </dgm:pt>
    <dgm:pt modelId="{259ED7D5-CA6B-4924-9648-D6B7D55B61A0}">
      <dgm:prSet phldrT="[Metin]" custT="1"/>
      <dgm:spPr/>
      <dgm:t>
        <a:bodyPr/>
        <a:lstStyle/>
        <a:p>
          <a:r>
            <a:rPr lang="tr-TR" sz="2200" b="1" dirty="0" smtClean="0">
              <a:solidFill>
                <a:srgbClr val="FF0000"/>
              </a:solidFill>
            </a:rPr>
            <a:t>ETA*</a:t>
          </a:r>
          <a:r>
            <a:rPr lang="tr-TR" sz="2200" b="1" dirty="0" smtClean="0">
              <a:sym typeface="Symbol"/>
            </a:rPr>
            <a:t></a:t>
          </a:r>
          <a:r>
            <a:rPr lang="tr-TR" sz="2200" b="1" dirty="0" smtClean="0"/>
            <a:t>LPS-lipit A</a:t>
          </a:r>
          <a:endParaRPr lang="tr-TR" sz="2200" b="1" dirty="0"/>
        </a:p>
      </dgm:t>
    </dgm:pt>
    <dgm:pt modelId="{995D7B34-BB5E-4D79-806A-8D522189B92A}" type="parTrans" cxnId="{BC23793E-422E-4A52-8C62-CAC714EBDF6F}">
      <dgm:prSet/>
      <dgm:spPr/>
      <dgm:t>
        <a:bodyPr/>
        <a:lstStyle/>
        <a:p>
          <a:endParaRPr lang="tr-TR" b="1"/>
        </a:p>
      </dgm:t>
    </dgm:pt>
    <dgm:pt modelId="{D6FAA9C5-A674-41DD-AA30-AEBBCC28D0BF}" type="sibTrans" cxnId="{BC23793E-422E-4A52-8C62-CAC714EBDF6F}">
      <dgm:prSet/>
      <dgm:spPr/>
      <dgm:t>
        <a:bodyPr/>
        <a:lstStyle/>
        <a:p>
          <a:endParaRPr lang="tr-TR" b="1"/>
        </a:p>
      </dgm:t>
    </dgm:pt>
    <dgm:pt modelId="{EE3A5819-11B2-42AD-B057-CB46EF0BEF79}">
      <dgm:prSet phldrT="[Metin]" custT="1"/>
      <dgm:spPr/>
      <dgm:t>
        <a:bodyPr/>
        <a:lstStyle/>
        <a:p>
          <a:r>
            <a:rPr lang="tr-TR" sz="3200" b="1" dirty="0" smtClean="0"/>
            <a:t>Enzimler</a:t>
          </a:r>
          <a:endParaRPr lang="tr-TR" sz="3200" b="1" dirty="0"/>
        </a:p>
      </dgm:t>
    </dgm:pt>
    <dgm:pt modelId="{388A715E-2B8A-454E-89AF-07AE62A3AED4}" type="parTrans" cxnId="{77756547-9F9D-41CE-A65B-832E477A71EC}">
      <dgm:prSet/>
      <dgm:spPr/>
      <dgm:t>
        <a:bodyPr/>
        <a:lstStyle/>
        <a:p>
          <a:endParaRPr lang="tr-TR" b="1"/>
        </a:p>
      </dgm:t>
    </dgm:pt>
    <dgm:pt modelId="{68C30C08-ED06-42A0-8EB7-0850146ACA82}" type="sibTrans" cxnId="{77756547-9F9D-41CE-A65B-832E477A71EC}">
      <dgm:prSet/>
      <dgm:spPr/>
      <dgm:t>
        <a:bodyPr/>
        <a:lstStyle/>
        <a:p>
          <a:endParaRPr lang="tr-TR" b="1"/>
        </a:p>
      </dgm:t>
    </dgm:pt>
    <dgm:pt modelId="{5612A534-1C1B-4127-9912-F1D9953D373F}">
      <dgm:prSet phldrT="[Metin]" custT="1"/>
      <dgm:spPr/>
      <dgm:t>
        <a:bodyPr/>
        <a:lstStyle/>
        <a:p>
          <a:r>
            <a:rPr lang="tr-TR" sz="2200" b="1" dirty="0" smtClean="0"/>
            <a:t>Elastazlar</a:t>
          </a:r>
          <a:r>
            <a:rPr lang="tr-TR" sz="2200" b="1" dirty="0" smtClean="0">
              <a:sym typeface="Symbol"/>
            </a:rPr>
            <a:t> Fosfolipaz C</a:t>
          </a:r>
          <a:endParaRPr lang="tr-TR" sz="2200" b="1" dirty="0"/>
        </a:p>
      </dgm:t>
    </dgm:pt>
    <dgm:pt modelId="{9C455A16-6CEB-4CAC-BCB0-DA97D673A879}" type="parTrans" cxnId="{997461AA-DF99-467C-B235-C3A2DEB9AA04}">
      <dgm:prSet/>
      <dgm:spPr/>
      <dgm:t>
        <a:bodyPr/>
        <a:lstStyle/>
        <a:p>
          <a:endParaRPr lang="tr-TR" b="1"/>
        </a:p>
      </dgm:t>
    </dgm:pt>
    <dgm:pt modelId="{C36EE380-86B3-4AE9-9383-191FC3487132}" type="sibTrans" cxnId="{997461AA-DF99-467C-B235-C3A2DEB9AA04}">
      <dgm:prSet/>
      <dgm:spPr/>
      <dgm:t>
        <a:bodyPr/>
        <a:lstStyle/>
        <a:p>
          <a:endParaRPr lang="tr-TR" b="1"/>
        </a:p>
      </dgm:t>
    </dgm:pt>
    <dgm:pt modelId="{201BCC24-6867-46D1-B363-1A4629824556}">
      <dgm:prSet phldrT="[Metin]" custT="1"/>
      <dgm:spPr/>
      <dgm:t>
        <a:bodyPr/>
        <a:lstStyle/>
        <a:p>
          <a:r>
            <a:rPr lang="tr-TR" sz="2200" b="1" dirty="0" err="1" smtClean="0"/>
            <a:t>Alkalen</a:t>
          </a:r>
          <a:r>
            <a:rPr lang="tr-TR" sz="2200" b="1" dirty="0" smtClean="0"/>
            <a:t> </a:t>
          </a:r>
          <a:r>
            <a:rPr lang="tr-TR" sz="2200" b="1" dirty="0" err="1" smtClean="0"/>
            <a:t>proteaz</a:t>
          </a:r>
          <a:r>
            <a:rPr lang="tr-TR" sz="2200" b="1" dirty="0" smtClean="0">
              <a:sym typeface="Symbol"/>
            </a:rPr>
            <a:t></a:t>
          </a:r>
          <a:r>
            <a:rPr lang="tr-TR" sz="2200" b="1" dirty="0" err="1" smtClean="0">
              <a:sym typeface="Symbol"/>
            </a:rPr>
            <a:t>EkzoenzimS</a:t>
          </a:r>
          <a:r>
            <a:rPr lang="tr-TR" sz="2200" b="1" dirty="0" smtClean="0">
              <a:sym typeface="Symbol"/>
            </a:rPr>
            <a:t>-T</a:t>
          </a:r>
          <a:endParaRPr lang="tr-TR" sz="2200" b="1" dirty="0"/>
        </a:p>
      </dgm:t>
    </dgm:pt>
    <dgm:pt modelId="{A84A643B-1E85-4ED0-99F6-4A6A6CBF6DE5}" type="parTrans" cxnId="{A1CD50EF-E78F-4791-BB56-275A9B803C2E}">
      <dgm:prSet/>
      <dgm:spPr/>
      <dgm:t>
        <a:bodyPr/>
        <a:lstStyle/>
        <a:p>
          <a:endParaRPr lang="tr-TR" b="1"/>
        </a:p>
      </dgm:t>
    </dgm:pt>
    <dgm:pt modelId="{0883A6DC-D0BD-4A88-9646-E5787A5148D2}" type="sibTrans" cxnId="{A1CD50EF-E78F-4791-BB56-275A9B803C2E}">
      <dgm:prSet/>
      <dgm:spPr/>
      <dgm:t>
        <a:bodyPr/>
        <a:lstStyle/>
        <a:p>
          <a:endParaRPr lang="tr-TR" b="1"/>
        </a:p>
      </dgm:t>
    </dgm:pt>
    <dgm:pt modelId="{AC9D4582-5FEB-4F9C-B9F1-A3A2D930ECEF}">
      <dgm:prSet phldrT="[Metin]" custT="1"/>
      <dgm:spPr/>
      <dgm:t>
        <a:bodyPr/>
        <a:lstStyle/>
        <a:p>
          <a:r>
            <a:rPr lang="tr-TR" sz="3200" b="1" dirty="0" smtClean="0"/>
            <a:t>Pigmentler</a:t>
          </a:r>
          <a:endParaRPr lang="tr-TR" sz="3200" b="1" dirty="0"/>
        </a:p>
      </dgm:t>
    </dgm:pt>
    <dgm:pt modelId="{3EEFDEB2-1789-48C0-90D2-E7BF279A5782}" type="parTrans" cxnId="{F47C2E82-BC29-4A33-ACDF-C9C6421F3DF1}">
      <dgm:prSet/>
      <dgm:spPr/>
      <dgm:t>
        <a:bodyPr/>
        <a:lstStyle/>
        <a:p>
          <a:endParaRPr lang="tr-TR" b="1"/>
        </a:p>
      </dgm:t>
    </dgm:pt>
    <dgm:pt modelId="{7A313651-1048-4947-878D-DEC529B8D5FE}" type="sibTrans" cxnId="{F47C2E82-BC29-4A33-ACDF-C9C6421F3DF1}">
      <dgm:prSet/>
      <dgm:spPr/>
      <dgm:t>
        <a:bodyPr/>
        <a:lstStyle/>
        <a:p>
          <a:endParaRPr lang="tr-TR" b="1"/>
        </a:p>
      </dgm:t>
    </dgm:pt>
    <dgm:pt modelId="{29E23301-580E-41BE-87D3-0F83F2B0306D}">
      <dgm:prSet phldrT="[Metin]" custT="1"/>
      <dgm:spPr/>
      <dgm:t>
        <a:bodyPr/>
        <a:lstStyle/>
        <a:p>
          <a:r>
            <a:rPr lang="tr-TR" sz="2200" b="1" dirty="0" err="1" smtClean="0"/>
            <a:t>Piyosiyanin</a:t>
          </a:r>
          <a:r>
            <a:rPr lang="tr-TR" sz="2200" b="1" dirty="0" smtClean="0">
              <a:sym typeface="Symbol"/>
            </a:rPr>
            <a:t></a:t>
          </a:r>
          <a:r>
            <a:rPr lang="tr-TR" sz="2200" b="1" dirty="0" err="1" smtClean="0">
              <a:sym typeface="Symbol"/>
            </a:rPr>
            <a:t>Piyoverdin</a:t>
          </a:r>
          <a:endParaRPr lang="tr-TR" sz="2200" b="1" dirty="0"/>
        </a:p>
      </dgm:t>
    </dgm:pt>
    <dgm:pt modelId="{A9EB7066-CCB2-4B25-A234-492CD9517A0D}" type="parTrans" cxnId="{23D8BAF4-57B5-41A4-B339-321DF2D0DEE9}">
      <dgm:prSet/>
      <dgm:spPr/>
      <dgm:t>
        <a:bodyPr/>
        <a:lstStyle/>
        <a:p>
          <a:endParaRPr lang="tr-TR" b="1"/>
        </a:p>
      </dgm:t>
    </dgm:pt>
    <dgm:pt modelId="{ED83F397-A85B-4F57-AF11-FD87D3BDAD3A}" type="sibTrans" cxnId="{23D8BAF4-57B5-41A4-B339-321DF2D0DEE9}">
      <dgm:prSet/>
      <dgm:spPr/>
      <dgm:t>
        <a:bodyPr/>
        <a:lstStyle/>
        <a:p>
          <a:endParaRPr lang="tr-TR" b="1"/>
        </a:p>
      </dgm:t>
    </dgm:pt>
    <dgm:pt modelId="{FDE20673-072D-420E-84B3-B1EE0FFD2E0E}">
      <dgm:prSet phldrT="[Metin]" custT="1"/>
      <dgm:spPr/>
      <dgm:t>
        <a:bodyPr/>
        <a:lstStyle/>
        <a:p>
          <a:r>
            <a:rPr lang="tr-TR" sz="3200" b="1" dirty="0" err="1" smtClean="0"/>
            <a:t>Adezinler</a:t>
          </a:r>
          <a:endParaRPr lang="tr-TR" sz="3200" b="1" dirty="0"/>
        </a:p>
      </dgm:t>
    </dgm:pt>
    <dgm:pt modelId="{B66A1AB8-D3F4-4320-A6FC-E32107876B59}" type="parTrans" cxnId="{7028FA16-1CBE-4E78-9A40-8AAB681FF0B1}">
      <dgm:prSet/>
      <dgm:spPr/>
      <dgm:t>
        <a:bodyPr/>
        <a:lstStyle/>
        <a:p>
          <a:endParaRPr lang="tr-TR"/>
        </a:p>
      </dgm:t>
    </dgm:pt>
    <dgm:pt modelId="{68036200-F387-4C3D-B4FC-2A5CDCB4C88F}" type="sibTrans" cxnId="{7028FA16-1CBE-4E78-9A40-8AAB681FF0B1}">
      <dgm:prSet/>
      <dgm:spPr/>
      <dgm:t>
        <a:bodyPr/>
        <a:lstStyle/>
        <a:p>
          <a:endParaRPr lang="tr-TR"/>
        </a:p>
      </dgm:t>
    </dgm:pt>
    <dgm:pt modelId="{2DC91141-3AFE-4E75-AC4E-8874BD802CD9}">
      <dgm:prSet phldrT="[Metin]" custT="1"/>
      <dgm:spPr/>
      <dgm:t>
        <a:bodyPr/>
        <a:lstStyle/>
        <a:p>
          <a:r>
            <a:rPr lang="tr-TR" sz="2200" b="1" dirty="0" smtClean="0"/>
            <a:t>LPS</a:t>
          </a:r>
          <a:r>
            <a:rPr lang="tr-TR" sz="2200" b="1" dirty="0" smtClean="0">
              <a:sym typeface="Symbol"/>
            </a:rPr>
            <a:t></a:t>
          </a:r>
          <a:r>
            <a:rPr lang="tr-TR" sz="2200" b="1" dirty="0" err="1" smtClean="0">
              <a:sym typeface="Symbol"/>
            </a:rPr>
            <a:t>Alginat</a:t>
          </a:r>
          <a:endParaRPr lang="tr-TR" sz="2200" b="1" dirty="0"/>
        </a:p>
      </dgm:t>
    </dgm:pt>
    <dgm:pt modelId="{00AE10C5-E4A5-4BA8-833F-DBFAA460AB08}" type="sibTrans" cxnId="{03A4A6B5-75A2-4C0C-82C0-CD2B34F1F119}">
      <dgm:prSet/>
      <dgm:spPr/>
      <dgm:t>
        <a:bodyPr/>
        <a:lstStyle/>
        <a:p>
          <a:endParaRPr lang="tr-TR" b="1"/>
        </a:p>
      </dgm:t>
    </dgm:pt>
    <dgm:pt modelId="{B1644FC1-8113-40D5-8A50-0AAC6B7F10AA}" type="parTrans" cxnId="{03A4A6B5-75A2-4C0C-82C0-CD2B34F1F119}">
      <dgm:prSet/>
      <dgm:spPr/>
      <dgm:t>
        <a:bodyPr/>
        <a:lstStyle/>
        <a:p>
          <a:endParaRPr lang="tr-TR" b="1"/>
        </a:p>
      </dgm:t>
    </dgm:pt>
    <dgm:pt modelId="{B47AA663-1CA6-4DD0-966A-F972AC8111B6}">
      <dgm:prSet phldrT="[Metin]" custT="1"/>
      <dgm:spPr/>
      <dgm:t>
        <a:bodyPr/>
        <a:lstStyle/>
        <a:p>
          <a:r>
            <a:rPr lang="tr-TR" sz="2200" b="1" dirty="0" err="1" smtClean="0"/>
            <a:t>Flagella</a:t>
          </a:r>
          <a:endParaRPr lang="tr-TR" sz="2200" b="1" dirty="0"/>
        </a:p>
      </dgm:t>
    </dgm:pt>
    <dgm:pt modelId="{54C70FF4-DC5D-41FC-89C9-85E3BB3D2989}" type="parTrans" cxnId="{CB3F61A8-BC55-4235-AF47-689F5889EFF8}">
      <dgm:prSet/>
      <dgm:spPr/>
      <dgm:t>
        <a:bodyPr/>
        <a:lstStyle/>
        <a:p>
          <a:endParaRPr lang="tr-TR"/>
        </a:p>
      </dgm:t>
    </dgm:pt>
    <dgm:pt modelId="{A74C26E8-582E-4965-8A37-D241933077F6}" type="sibTrans" cxnId="{CB3F61A8-BC55-4235-AF47-689F5889EFF8}">
      <dgm:prSet/>
      <dgm:spPr/>
      <dgm:t>
        <a:bodyPr/>
        <a:lstStyle/>
        <a:p>
          <a:endParaRPr lang="tr-TR"/>
        </a:p>
      </dgm:t>
    </dgm:pt>
    <dgm:pt modelId="{A27CE6EE-C3EA-43EE-8C83-3DE98000700B}" type="pres">
      <dgm:prSet presAssocID="{C9836C1F-8B2C-437B-B185-AB15C4F18CA6}" presName="Name0" presStyleCnt="0">
        <dgm:presLayoutVars>
          <dgm:dir/>
          <dgm:animLvl val="lvl"/>
          <dgm:resizeHandles val="exact"/>
        </dgm:presLayoutVars>
      </dgm:prSet>
      <dgm:spPr/>
      <dgm:t>
        <a:bodyPr/>
        <a:lstStyle/>
        <a:p>
          <a:endParaRPr lang="tr-TR"/>
        </a:p>
      </dgm:t>
    </dgm:pt>
    <dgm:pt modelId="{F55951FF-5D92-4A57-BBB4-4251DC115670}" type="pres">
      <dgm:prSet presAssocID="{D5C69F14-5745-49F0-A963-4952BFA1C6CB}" presName="linNode" presStyleCnt="0"/>
      <dgm:spPr/>
    </dgm:pt>
    <dgm:pt modelId="{C3036148-1F65-43FE-A15A-17E32D132A1E}" type="pres">
      <dgm:prSet presAssocID="{D5C69F14-5745-49F0-A963-4952BFA1C6CB}" presName="parentText" presStyleLbl="node1" presStyleIdx="0" presStyleCnt="5">
        <dgm:presLayoutVars>
          <dgm:chMax val="1"/>
          <dgm:bulletEnabled val="1"/>
        </dgm:presLayoutVars>
      </dgm:prSet>
      <dgm:spPr/>
      <dgm:t>
        <a:bodyPr/>
        <a:lstStyle/>
        <a:p>
          <a:endParaRPr lang="tr-TR"/>
        </a:p>
      </dgm:t>
    </dgm:pt>
    <dgm:pt modelId="{6E66FCC7-3721-40F1-802C-BA8FF398A479}" type="pres">
      <dgm:prSet presAssocID="{D5C69F14-5745-49F0-A963-4952BFA1C6CB}" presName="descendantText" presStyleLbl="alignAccFollowNode1" presStyleIdx="0" presStyleCnt="5">
        <dgm:presLayoutVars>
          <dgm:bulletEnabled val="1"/>
        </dgm:presLayoutVars>
      </dgm:prSet>
      <dgm:spPr/>
      <dgm:t>
        <a:bodyPr/>
        <a:lstStyle/>
        <a:p>
          <a:endParaRPr lang="tr-TR"/>
        </a:p>
      </dgm:t>
    </dgm:pt>
    <dgm:pt modelId="{5F71ADFE-7BBF-4BFA-931E-719B8BE93DEC}" type="pres">
      <dgm:prSet presAssocID="{35BCD178-C2A4-4654-863D-D746D163722A}" presName="sp" presStyleCnt="0"/>
      <dgm:spPr/>
    </dgm:pt>
    <dgm:pt modelId="{C2BE3900-7691-45F7-8C7A-A12252180BF5}" type="pres">
      <dgm:prSet presAssocID="{FDE20673-072D-420E-84B3-B1EE0FFD2E0E}" presName="linNode" presStyleCnt="0"/>
      <dgm:spPr/>
    </dgm:pt>
    <dgm:pt modelId="{E26D365E-6A8A-45C9-96FC-C9C035E15FCF}" type="pres">
      <dgm:prSet presAssocID="{FDE20673-072D-420E-84B3-B1EE0FFD2E0E}" presName="parentText" presStyleLbl="node1" presStyleIdx="1" presStyleCnt="5">
        <dgm:presLayoutVars>
          <dgm:chMax val="1"/>
          <dgm:bulletEnabled val="1"/>
        </dgm:presLayoutVars>
      </dgm:prSet>
      <dgm:spPr/>
      <dgm:t>
        <a:bodyPr/>
        <a:lstStyle/>
        <a:p>
          <a:endParaRPr lang="tr-TR"/>
        </a:p>
      </dgm:t>
    </dgm:pt>
    <dgm:pt modelId="{BA246DB0-CC9F-4221-91A0-F4B3FF0637AB}" type="pres">
      <dgm:prSet presAssocID="{FDE20673-072D-420E-84B3-B1EE0FFD2E0E}" presName="descendantText" presStyleLbl="alignAccFollowNode1" presStyleIdx="1" presStyleCnt="5">
        <dgm:presLayoutVars>
          <dgm:bulletEnabled val="1"/>
        </dgm:presLayoutVars>
      </dgm:prSet>
      <dgm:spPr/>
      <dgm:t>
        <a:bodyPr/>
        <a:lstStyle/>
        <a:p>
          <a:endParaRPr lang="tr-TR"/>
        </a:p>
      </dgm:t>
    </dgm:pt>
    <dgm:pt modelId="{A0C8AE19-9CF5-4373-9042-B256BCE7AB84}" type="pres">
      <dgm:prSet presAssocID="{68036200-F387-4C3D-B4FC-2A5CDCB4C88F}" presName="sp" presStyleCnt="0"/>
      <dgm:spPr/>
    </dgm:pt>
    <dgm:pt modelId="{678C73AE-0415-4BCB-A049-F80BE03BD63E}" type="pres">
      <dgm:prSet presAssocID="{E18942C9-7288-442F-9B05-0B035216B187}" presName="linNode" presStyleCnt="0"/>
      <dgm:spPr/>
    </dgm:pt>
    <dgm:pt modelId="{0029CB33-FC43-4338-8131-FA52A39336AF}" type="pres">
      <dgm:prSet presAssocID="{E18942C9-7288-442F-9B05-0B035216B187}" presName="parentText" presStyleLbl="node1" presStyleIdx="2" presStyleCnt="5">
        <dgm:presLayoutVars>
          <dgm:chMax val="1"/>
          <dgm:bulletEnabled val="1"/>
        </dgm:presLayoutVars>
      </dgm:prSet>
      <dgm:spPr/>
      <dgm:t>
        <a:bodyPr/>
        <a:lstStyle/>
        <a:p>
          <a:endParaRPr lang="tr-TR"/>
        </a:p>
      </dgm:t>
    </dgm:pt>
    <dgm:pt modelId="{3E797586-BD7D-47B6-AB47-9DC6865AB453}" type="pres">
      <dgm:prSet presAssocID="{E18942C9-7288-442F-9B05-0B035216B187}" presName="descendantText" presStyleLbl="alignAccFollowNode1" presStyleIdx="2" presStyleCnt="5">
        <dgm:presLayoutVars>
          <dgm:bulletEnabled val="1"/>
        </dgm:presLayoutVars>
      </dgm:prSet>
      <dgm:spPr/>
      <dgm:t>
        <a:bodyPr/>
        <a:lstStyle/>
        <a:p>
          <a:endParaRPr lang="tr-TR"/>
        </a:p>
      </dgm:t>
    </dgm:pt>
    <dgm:pt modelId="{23B1A5C9-9D2C-46F2-A2EB-001632339A89}" type="pres">
      <dgm:prSet presAssocID="{7C7BCADB-1A32-488E-9395-98A1E8679D74}" presName="sp" presStyleCnt="0"/>
      <dgm:spPr/>
    </dgm:pt>
    <dgm:pt modelId="{FFD51C5F-1B12-43C5-891B-403A39476BB7}" type="pres">
      <dgm:prSet presAssocID="{EE3A5819-11B2-42AD-B057-CB46EF0BEF79}" presName="linNode" presStyleCnt="0"/>
      <dgm:spPr/>
    </dgm:pt>
    <dgm:pt modelId="{D7FB7B0F-D7D0-4555-90BB-7F737ED0A93D}" type="pres">
      <dgm:prSet presAssocID="{EE3A5819-11B2-42AD-B057-CB46EF0BEF79}" presName="parentText" presStyleLbl="node1" presStyleIdx="3" presStyleCnt="5">
        <dgm:presLayoutVars>
          <dgm:chMax val="1"/>
          <dgm:bulletEnabled val="1"/>
        </dgm:presLayoutVars>
      </dgm:prSet>
      <dgm:spPr/>
      <dgm:t>
        <a:bodyPr/>
        <a:lstStyle/>
        <a:p>
          <a:endParaRPr lang="tr-TR"/>
        </a:p>
      </dgm:t>
    </dgm:pt>
    <dgm:pt modelId="{57B04CCC-43DF-45DD-806F-1E90CC783A3C}" type="pres">
      <dgm:prSet presAssocID="{EE3A5819-11B2-42AD-B057-CB46EF0BEF79}" presName="descendantText" presStyleLbl="alignAccFollowNode1" presStyleIdx="3" presStyleCnt="5">
        <dgm:presLayoutVars>
          <dgm:bulletEnabled val="1"/>
        </dgm:presLayoutVars>
      </dgm:prSet>
      <dgm:spPr/>
      <dgm:t>
        <a:bodyPr/>
        <a:lstStyle/>
        <a:p>
          <a:endParaRPr lang="tr-TR"/>
        </a:p>
      </dgm:t>
    </dgm:pt>
    <dgm:pt modelId="{5BEC20AF-1141-487B-8450-D4CC2D3C3F2C}" type="pres">
      <dgm:prSet presAssocID="{68C30C08-ED06-42A0-8EB7-0850146ACA82}" presName="sp" presStyleCnt="0"/>
      <dgm:spPr/>
    </dgm:pt>
    <dgm:pt modelId="{A3055101-E424-4B84-98D5-89A951F47475}" type="pres">
      <dgm:prSet presAssocID="{AC9D4582-5FEB-4F9C-B9F1-A3A2D930ECEF}" presName="linNode" presStyleCnt="0"/>
      <dgm:spPr/>
    </dgm:pt>
    <dgm:pt modelId="{881BB1D0-291E-473D-81FB-D38FCCD0927C}" type="pres">
      <dgm:prSet presAssocID="{AC9D4582-5FEB-4F9C-B9F1-A3A2D930ECEF}" presName="parentText" presStyleLbl="node1" presStyleIdx="4" presStyleCnt="5">
        <dgm:presLayoutVars>
          <dgm:chMax val="1"/>
          <dgm:bulletEnabled val="1"/>
        </dgm:presLayoutVars>
      </dgm:prSet>
      <dgm:spPr/>
      <dgm:t>
        <a:bodyPr/>
        <a:lstStyle/>
        <a:p>
          <a:endParaRPr lang="tr-TR"/>
        </a:p>
      </dgm:t>
    </dgm:pt>
    <dgm:pt modelId="{7571EC5E-AE4C-4F50-827F-09649CAF6A43}" type="pres">
      <dgm:prSet presAssocID="{AC9D4582-5FEB-4F9C-B9F1-A3A2D930ECEF}" presName="descendantText" presStyleLbl="alignAccFollowNode1" presStyleIdx="4" presStyleCnt="5">
        <dgm:presLayoutVars>
          <dgm:bulletEnabled val="1"/>
        </dgm:presLayoutVars>
      </dgm:prSet>
      <dgm:spPr/>
      <dgm:t>
        <a:bodyPr/>
        <a:lstStyle/>
        <a:p>
          <a:endParaRPr lang="tr-TR"/>
        </a:p>
      </dgm:t>
    </dgm:pt>
  </dgm:ptLst>
  <dgm:cxnLst>
    <dgm:cxn modelId="{5ADC74A6-FECD-487A-AA02-F50F2AE38419}" type="presOf" srcId="{E18942C9-7288-442F-9B05-0B035216B187}" destId="{0029CB33-FC43-4338-8131-FA52A39336AF}" srcOrd="0" destOrd="0" presId="urn:microsoft.com/office/officeart/2005/8/layout/vList5"/>
    <dgm:cxn modelId="{F47C2E82-BC29-4A33-ACDF-C9C6421F3DF1}" srcId="{C9836C1F-8B2C-437B-B185-AB15C4F18CA6}" destId="{AC9D4582-5FEB-4F9C-B9F1-A3A2D930ECEF}" srcOrd="4" destOrd="0" parTransId="{3EEFDEB2-1789-48C0-90D2-E7BF279A5782}" sibTransId="{7A313651-1048-4947-878D-DEC529B8D5FE}"/>
    <dgm:cxn modelId="{03A4A6B5-75A2-4C0C-82C0-CD2B34F1F119}" srcId="{FDE20673-072D-420E-84B3-B1EE0FFD2E0E}" destId="{2DC91141-3AFE-4E75-AC4E-8874BD802CD9}" srcOrd="1" destOrd="0" parTransId="{B1644FC1-8113-40D5-8A50-0AAC6B7F10AA}" sibTransId="{00AE10C5-E4A5-4BA8-833F-DBFAA460AB08}"/>
    <dgm:cxn modelId="{AE061726-46F6-41CB-94BD-F80B040F1A92}" type="presOf" srcId="{D5C69F14-5745-49F0-A963-4952BFA1C6CB}" destId="{C3036148-1F65-43FE-A15A-17E32D132A1E}" srcOrd="0" destOrd="0" presId="urn:microsoft.com/office/officeart/2005/8/layout/vList5"/>
    <dgm:cxn modelId="{37255851-AAF5-490E-9BD1-0CD027E72489}" type="presOf" srcId="{FDE20673-072D-420E-84B3-B1EE0FFD2E0E}" destId="{E26D365E-6A8A-45C9-96FC-C9C035E15FCF}" srcOrd="0" destOrd="0" presId="urn:microsoft.com/office/officeart/2005/8/layout/vList5"/>
    <dgm:cxn modelId="{A1CD50EF-E78F-4791-BB56-275A9B803C2E}" srcId="{EE3A5819-11B2-42AD-B057-CB46EF0BEF79}" destId="{201BCC24-6867-46D1-B363-1A4629824556}" srcOrd="1" destOrd="0" parTransId="{A84A643B-1E85-4ED0-99F6-4A6A6CBF6DE5}" sibTransId="{0883A6DC-D0BD-4A88-9646-E5787A5148D2}"/>
    <dgm:cxn modelId="{77756547-9F9D-41CE-A65B-832E477A71EC}" srcId="{C9836C1F-8B2C-437B-B185-AB15C4F18CA6}" destId="{EE3A5819-11B2-42AD-B057-CB46EF0BEF79}" srcOrd="3" destOrd="0" parTransId="{388A715E-2B8A-454E-89AF-07AE62A3AED4}" sibTransId="{68C30C08-ED06-42A0-8EB7-0850146ACA82}"/>
    <dgm:cxn modelId="{C60EBA12-53B2-4277-8ADD-082E079D51EC}" type="presOf" srcId="{EE3A5819-11B2-42AD-B057-CB46EF0BEF79}" destId="{D7FB7B0F-D7D0-4555-90BB-7F737ED0A93D}" srcOrd="0" destOrd="0" presId="urn:microsoft.com/office/officeart/2005/8/layout/vList5"/>
    <dgm:cxn modelId="{88F09DE8-981C-41F1-B2B7-B3C245DFF5F4}" type="presOf" srcId="{259ED7D5-CA6B-4924-9648-D6B7D55B61A0}" destId="{3E797586-BD7D-47B6-AB47-9DC6865AB453}" srcOrd="0" destOrd="0" presId="urn:microsoft.com/office/officeart/2005/8/layout/vList5"/>
    <dgm:cxn modelId="{997461AA-DF99-467C-B235-C3A2DEB9AA04}" srcId="{EE3A5819-11B2-42AD-B057-CB46EF0BEF79}" destId="{5612A534-1C1B-4127-9912-F1D9953D373F}" srcOrd="0" destOrd="0" parTransId="{9C455A16-6CEB-4CAC-BCB0-DA97D673A879}" sibTransId="{C36EE380-86B3-4AE9-9383-191FC3487132}"/>
    <dgm:cxn modelId="{C051CF3D-72CF-44A7-BA6E-593F150573E7}" type="presOf" srcId="{C9836C1F-8B2C-437B-B185-AB15C4F18CA6}" destId="{A27CE6EE-C3EA-43EE-8C83-3DE98000700B}" srcOrd="0" destOrd="0" presId="urn:microsoft.com/office/officeart/2005/8/layout/vList5"/>
    <dgm:cxn modelId="{DCE66F98-1D11-4A34-BA14-2C5921B85593}" type="presOf" srcId="{29E23301-580E-41BE-87D3-0F83F2B0306D}" destId="{7571EC5E-AE4C-4F50-827F-09649CAF6A43}" srcOrd="0" destOrd="0" presId="urn:microsoft.com/office/officeart/2005/8/layout/vList5"/>
    <dgm:cxn modelId="{D3A4DD61-A7E7-4616-AEDA-31FCE71C8B56}" type="presOf" srcId="{201BCC24-6867-46D1-B363-1A4629824556}" destId="{57B04CCC-43DF-45DD-806F-1E90CC783A3C}" srcOrd="0" destOrd="1" presId="urn:microsoft.com/office/officeart/2005/8/layout/vList5"/>
    <dgm:cxn modelId="{18C116AB-6091-4606-8280-3545C75D81F7}" type="presOf" srcId="{5612A534-1C1B-4127-9912-F1D9953D373F}" destId="{57B04CCC-43DF-45DD-806F-1E90CC783A3C}" srcOrd="0" destOrd="0" presId="urn:microsoft.com/office/officeart/2005/8/layout/vList5"/>
    <dgm:cxn modelId="{CB3F61A8-BC55-4235-AF47-689F5889EFF8}" srcId="{D5C69F14-5745-49F0-A963-4952BFA1C6CB}" destId="{B47AA663-1CA6-4DD0-966A-F972AC8111B6}" srcOrd="0" destOrd="0" parTransId="{54C70FF4-DC5D-41FC-89C9-85E3BB3D2989}" sibTransId="{A74C26E8-582E-4965-8A37-D241933077F6}"/>
    <dgm:cxn modelId="{FEA7875D-5713-42C1-8BDD-A613D308857E}" srcId="{FDE20673-072D-420E-84B3-B1EE0FFD2E0E}" destId="{CC051A6F-25D2-461E-940B-E4DA55AC8B00}" srcOrd="0" destOrd="0" parTransId="{E7470CB5-D929-4751-9A06-FD4CCCA0C3DB}" sibTransId="{F0B4900D-B862-42E2-B66C-AD9981E83991}"/>
    <dgm:cxn modelId="{5C08F514-007D-40F0-BB86-BF90767297DB}" type="presOf" srcId="{AC9D4582-5FEB-4F9C-B9F1-A3A2D930ECEF}" destId="{881BB1D0-291E-473D-81FB-D38FCCD0927C}" srcOrd="0" destOrd="0" presId="urn:microsoft.com/office/officeart/2005/8/layout/vList5"/>
    <dgm:cxn modelId="{BC23793E-422E-4A52-8C62-CAC714EBDF6F}" srcId="{E18942C9-7288-442F-9B05-0B035216B187}" destId="{259ED7D5-CA6B-4924-9648-D6B7D55B61A0}" srcOrd="0" destOrd="0" parTransId="{995D7B34-BB5E-4D79-806A-8D522189B92A}" sibTransId="{D6FAA9C5-A674-41DD-AA30-AEBBCC28D0BF}"/>
    <dgm:cxn modelId="{7028FA16-1CBE-4E78-9A40-8AAB681FF0B1}" srcId="{C9836C1F-8B2C-437B-B185-AB15C4F18CA6}" destId="{FDE20673-072D-420E-84B3-B1EE0FFD2E0E}" srcOrd="1" destOrd="0" parTransId="{B66A1AB8-D3F4-4320-A6FC-E32107876B59}" sibTransId="{68036200-F387-4C3D-B4FC-2A5CDCB4C88F}"/>
    <dgm:cxn modelId="{23D8BAF4-57B5-41A4-B339-321DF2D0DEE9}" srcId="{AC9D4582-5FEB-4F9C-B9F1-A3A2D930ECEF}" destId="{29E23301-580E-41BE-87D3-0F83F2B0306D}" srcOrd="0" destOrd="0" parTransId="{A9EB7066-CCB2-4B25-A234-492CD9517A0D}" sibTransId="{ED83F397-A85B-4F57-AF11-FD87D3BDAD3A}"/>
    <dgm:cxn modelId="{5B9D1D89-4680-4B44-B7F3-C935FA2BEE15}" srcId="{C9836C1F-8B2C-437B-B185-AB15C4F18CA6}" destId="{E18942C9-7288-442F-9B05-0B035216B187}" srcOrd="2" destOrd="0" parTransId="{BF18A695-6FC2-48E4-BB65-BDC8852C2B47}" sibTransId="{7C7BCADB-1A32-488E-9395-98A1E8679D74}"/>
    <dgm:cxn modelId="{8300E311-7DE5-4BFD-B962-C8D770C2D60F}" type="presOf" srcId="{CC051A6F-25D2-461E-940B-E4DA55AC8B00}" destId="{BA246DB0-CC9F-4221-91A0-F4B3FF0637AB}" srcOrd="0" destOrd="0" presId="urn:microsoft.com/office/officeart/2005/8/layout/vList5"/>
    <dgm:cxn modelId="{E23BC170-D971-49F7-91AE-4264453E941D}" srcId="{C9836C1F-8B2C-437B-B185-AB15C4F18CA6}" destId="{D5C69F14-5745-49F0-A963-4952BFA1C6CB}" srcOrd="0" destOrd="0" parTransId="{BBAFFD60-577E-4469-8286-FCF65C59EE24}" sibTransId="{35BCD178-C2A4-4654-863D-D746D163722A}"/>
    <dgm:cxn modelId="{79E1BDC6-8B5B-4130-9341-666A42A373B6}" type="presOf" srcId="{2DC91141-3AFE-4E75-AC4E-8874BD802CD9}" destId="{BA246DB0-CC9F-4221-91A0-F4B3FF0637AB}" srcOrd="0" destOrd="1" presId="urn:microsoft.com/office/officeart/2005/8/layout/vList5"/>
    <dgm:cxn modelId="{F5443AB2-B277-4E9A-8DE4-813CA1FB6FB6}" type="presOf" srcId="{B47AA663-1CA6-4DD0-966A-F972AC8111B6}" destId="{6E66FCC7-3721-40F1-802C-BA8FF398A479}" srcOrd="0" destOrd="0" presId="urn:microsoft.com/office/officeart/2005/8/layout/vList5"/>
    <dgm:cxn modelId="{83C40027-7A73-4B33-8317-62928E60EC5D}" type="presParOf" srcId="{A27CE6EE-C3EA-43EE-8C83-3DE98000700B}" destId="{F55951FF-5D92-4A57-BBB4-4251DC115670}" srcOrd="0" destOrd="0" presId="urn:microsoft.com/office/officeart/2005/8/layout/vList5"/>
    <dgm:cxn modelId="{E73A3740-87F7-4F29-9DF6-267F1132F583}" type="presParOf" srcId="{F55951FF-5D92-4A57-BBB4-4251DC115670}" destId="{C3036148-1F65-43FE-A15A-17E32D132A1E}" srcOrd="0" destOrd="0" presId="urn:microsoft.com/office/officeart/2005/8/layout/vList5"/>
    <dgm:cxn modelId="{D810390D-3BDD-49F7-B11D-67FA0603480A}" type="presParOf" srcId="{F55951FF-5D92-4A57-BBB4-4251DC115670}" destId="{6E66FCC7-3721-40F1-802C-BA8FF398A479}" srcOrd="1" destOrd="0" presId="urn:microsoft.com/office/officeart/2005/8/layout/vList5"/>
    <dgm:cxn modelId="{B471DE0E-13E6-4ABD-B867-866398CB0632}" type="presParOf" srcId="{A27CE6EE-C3EA-43EE-8C83-3DE98000700B}" destId="{5F71ADFE-7BBF-4BFA-931E-719B8BE93DEC}" srcOrd="1" destOrd="0" presId="urn:microsoft.com/office/officeart/2005/8/layout/vList5"/>
    <dgm:cxn modelId="{7DA6FC14-049D-4918-A949-F817E961582E}" type="presParOf" srcId="{A27CE6EE-C3EA-43EE-8C83-3DE98000700B}" destId="{C2BE3900-7691-45F7-8C7A-A12252180BF5}" srcOrd="2" destOrd="0" presId="urn:microsoft.com/office/officeart/2005/8/layout/vList5"/>
    <dgm:cxn modelId="{B4A673F0-3B76-40E8-9CEE-6CE9B2BC07FB}" type="presParOf" srcId="{C2BE3900-7691-45F7-8C7A-A12252180BF5}" destId="{E26D365E-6A8A-45C9-96FC-C9C035E15FCF}" srcOrd="0" destOrd="0" presId="urn:microsoft.com/office/officeart/2005/8/layout/vList5"/>
    <dgm:cxn modelId="{507202C5-0FB6-4EBB-800E-1B08CDCCA187}" type="presParOf" srcId="{C2BE3900-7691-45F7-8C7A-A12252180BF5}" destId="{BA246DB0-CC9F-4221-91A0-F4B3FF0637AB}" srcOrd="1" destOrd="0" presId="urn:microsoft.com/office/officeart/2005/8/layout/vList5"/>
    <dgm:cxn modelId="{77563F47-AF7C-45B8-8C55-B56D106F7FD5}" type="presParOf" srcId="{A27CE6EE-C3EA-43EE-8C83-3DE98000700B}" destId="{A0C8AE19-9CF5-4373-9042-B256BCE7AB84}" srcOrd="3" destOrd="0" presId="urn:microsoft.com/office/officeart/2005/8/layout/vList5"/>
    <dgm:cxn modelId="{3C9F4745-1D9A-4FB6-96F4-3CC1F645C682}" type="presParOf" srcId="{A27CE6EE-C3EA-43EE-8C83-3DE98000700B}" destId="{678C73AE-0415-4BCB-A049-F80BE03BD63E}" srcOrd="4" destOrd="0" presId="urn:microsoft.com/office/officeart/2005/8/layout/vList5"/>
    <dgm:cxn modelId="{E7F094D6-A160-4658-BEE1-5A06A85B076B}" type="presParOf" srcId="{678C73AE-0415-4BCB-A049-F80BE03BD63E}" destId="{0029CB33-FC43-4338-8131-FA52A39336AF}" srcOrd="0" destOrd="0" presId="urn:microsoft.com/office/officeart/2005/8/layout/vList5"/>
    <dgm:cxn modelId="{422A4426-4B1D-4BB1-B009-D6021ED85C86}" type="presParOf" srcId="{678C73AE-0415-4BCB-A049-F80BE03BD63E}" destId="{3E797586-BD7D-47B6-AB47-9DC6865AB453}" srcOrd="1" destOrd="0" presId="urn:microsoft.com/office/officeart/2005/8/layout/vList5"/>
    <dgm:cxn modelId="{539A9CE2-657B-486E-AF23-1F2F851C2D8F}" type="presParOf" srcId="{A27CE6EE-C3EA-43EE-8C83-3DE98000700B}" destId="{23B1A5C9-9D2C-46F2-A2EB-001632339A89}" srcOrd="5" destOrd="0" presId="urn:microsoft.com/office/officeart/2005/8/layout/vList5"/>
    <dgm:cxn modelId="{EF118965-C6D1-4039-B559-BD1DBCD8D3D6}" type="presParOf" srcId="{A27CE6EE-C3EA-43EE-8C83-3DE98000700B}" destId="{FFD51C5F-1B12-43C5-891B-403A39476BB7}" srcOrd="6" destOrd="0" presId="urn:microsoft.com/office/officeart/2005/8/layout/vList5"/>
    <dgm:cxn modelId="{B57B06F3-3DF9-4DF8-B971-643511FEA5F2}" type="presParOf" srcId="{FFD51C5F-1B12-43C5-891B-403A39476BB7}" destId="{D7FB7B0F-D7D0-4555-90BB-7F737ED0A93D}" srcOrd="0" destOrd="0" presId="urn:microsoft.com/office/officeart/2005/8/layout/vList5"/>
    <dgm:cxn modelId="{B22EF2FB-EC6A-408A-8449-ACFC90F3D8EF}" type="presParOf" srcId="{FFD51C5F-1B12-43C5-891B-403A39476BB7}" destId="{57B04CCC-43DF-45DD-806F-1E90CC783A3C}" srcOrd="1" destOrd="0" presId="urn:microsoft.com/office/officeart/2005/8/layout/vList5"/>
    <dgm:cxn modelId="{B152396C-48DD-4776-8CFC-905282BD095F}" type="presParOf" srcId="{A27CE6EE-C3EA-43EE-8C83-3DE98000700B}" destId="{5BEC20AF-1141-487B-8450-D4CC2D3C3F2C}" srcOrd="7" destOrd="0" presId="urn:microsoft.com/office/officeart/2005/8/layout/vList5"/>
    <dgm:cxn modelId="{BFF2CCEB-BE68-4DAF-AD58-3F225EE7A6A2}" type="presParOf" srcId="{A27CE6EE-C3EA-43EE-8C83-3DE98000700B}" destId="{A3055101-E424-4B84-98D5-89A951F47475}" srcOrd="8" destOrd="0" presId="urn:microsoft.com/office/officeart/2005/8/layout/vList5"/>
    <dgm:cxn modelId="{8E8045DB-F52C-4493-BB61-F0A9E3756246}" type="presParOf" srcId="{A3055101-E424-4B84-98D5-89A951F47475}" destId="{881BB1D0-291E-473D-81FB-D38FCCD0927C}" srcOrd="0" destOrd="0" presId="urn:microsoft.com/office/officeart/2005/8/layout/vList5"/>
    <dgm:cxn modelId="{05F2061D-CCCD-4AEF-B5BB-BBE0CA1FE959}" type="presParOf" srcId="{A3055101-E424-4B84-98D5-89A951F47475}" destId="{7571EC5E-AE4C-4F50-827F-09649CAF6A43}"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66FCC7-3721-40F1-802C-BA8FF398A479}">
      <dsp:nvSpPr>
        <dsp:cNvPr id="0" name=""/>
        <dsp:cNvSpPr/>
      </dsp:nvSpPr>
      <dsp:spPr>
        <a:xfrm rot="5400000">
          <a:off x="5332959" y="-2275607"/>
          <a:ext cx="596131" cy="5299788"/>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tr-TR" sz="2200" b="1" kern="1200" dirty="0" err="1" smtClean="0"/>
            <a:t>Flagella</a:t>
          </a:r>
          <a:endParaRPr lang="tr-TR" sz="2200" b="1" kern="1200" dirty="0"/>
        </a:p>
      </dsp:txBody>
      <dsp:txXfrm rot="5400000">
        <a:off x="5332959" y="-2275607"/>
        <a:ext cx="596131" cy="5299788"/>
      </dsp:txXfrm>
    </dsp:sp>
    <dsp:sp modelId="{C3036148-1F65-43FE-A15A-17E32D132A1E}">
      <dsp:nvSpPr>
        <dsp:cNvPr id="0" name=""/>
        <dsp:cNvSpPr/>
      </dsp:nvSpPr>
      <dsp:spPr>
        <a:xfrm>
          <a:off x="0" y="1704"/>
          <a:ext cx="2981131" cy="74516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tr-TR" sz="3200" b="1" kern="1200" dirty="0" smtClean="0"/>
            <a:t>Hareket</a:t>
          </a:r>
          <a:endParaRPr lang="tr-TR" sz="3200" b="1" kern="1200" dirty="0"/>
        </a:p>
      </dsp:txBody>
      <dsp:txXfrm>
        <a:off x="0" y="1704"/>
        <a:ext cx="2981131" cy="745164"/>
      </dsp:txXfrm>
    </dsp:sp>
    <dsp:sp modelId="{BA246DB0-CC9F-4221-91A0-F4B3FF0637AB}">
      <dsp:nvSpPr>
        <dsp:cNvPr id="0" name=""/>
        <dsp:cNvSpPr/>
      </dsp:nvSpPr>
      <dsp:spPr>
        <a:xfrm rot="5400000">
          <a:off x="5332959" y="-1493185"/>
          <a:ext cx="596131" cy="5299788"/>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tr-TR" sz="2200" b="1" kern="1200" dirty="0" smtClean="0"/>
            <a:t>Pili</a:t>
          </a:r>
          <a:r>
            <a:rPr lang="tr-TR" sz="2200" b="1" kern="1200" dirty="0" smtClean="0">
              <a:sym typeface="Symbol"/>
            </a:rPr>
            <a:t></a:t>
          </a:r>
          <a:r>
            <a:rPr lang="tr-TR" sz="2200" b="1" kern="1200" dirty="0" err="1" smtClean="0">
              <a:sym typeface="Symbol"/>
            </a:rPr>
            <a:t>Flagella</a:t>
          </a:r>
          <a:endParaRPr lang="tr-TR" sz="2200" b="1" i="1" kern="1200" dirty="0"/>
        </a:p>
        <a:p>
          <a:pPr marL="228600" lvl="1" indent="-228600" algn="l" defTabSz="977900">
            <a:lnSpc>
              <a:spcPct val="90000"/>
            </a:lnSpc>
            <a:spcBef>
              <a:spcPct val="0"/>
            </a:spcBef>
            <a:spcAft>
              <a:spcPct val="15000"/>
            </a:spcAft>
            <a:buChar char="••"/>
          </a:pPr>
          <a:r>
            <a:rPr lang="tr-TR" sz="2200" b="1" kern="1200" dirty="0" smtClean="0"/>
            <a:t>LPS</a:t>
          </a:r>
          <a:r>
            <a:rPr lang="tr-TR" sz="2200" b="1" kern="1200" dirty="0" smtClean="0">
              <a:sym typeface="Symbol"/>
            </a:rPr>
            <a:t></a:t>
          </a:r>
          <a:r>
            <a:rPr lang="tr-TR" sz="2200" b="1" kern="1200" dirty="0" err="1" smtClean="0">
              <a:sym typeface="Symbol"/>
            </a:rPr>
            <a:t>Alginat</a:t>
          </a:r>
          <a:endParaRPr lang="tr-TR" sz="2200" b="1" kern="1200" dirty="0"/>
        </a:p>
      </dsp:txBody>
      <dsp:txXfrm rot="5400000">
        <a:off x="5332959" y="-1493185"/>
        <a:ext cx="596131" cy="5299788"/>
      </dsp:txXfrm>
    </dsp:sp>
    <dsp:sp modelId="{E26D365E-6A8A-45C9-96FC-C9C035E15FCF}">
      <dsp:nvSpPr>
        <dsp:cNvPr id="0" name=""/>
        <dsp:cNvSpPr/>
      </dsp:nvSpPr>
      <dsp:spPr>
        <a:xfrm>
          <a:off x="0" y="784126"/>
          <a:ext cx="2981131" cy="74516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tr-TR" sz="3200" b="1" kern="1200" dirty="0" err="1" smtClean="0"/>
            <a:t>Adezinler</a:t>
          </a:r>
          <a:endParaRPr lang="tr-TR" sz="3200" b="1" kern="1200" dirty="0"/>
        </a:p>
      </dsp:txBody>
      <dsp:txXfrm>
        <a:off x="0" y="784126"/>
        <a:ext cx="2981131" cy="745164"/>
      </dsp:txXfrm>
    </dsp:sp>
    <dsp:sp modelId="{3E797586-BD7D-47B6-AB47-9DC6865AB453}">
      <dsp:nvSpPr>
        <dsp:cNvPr id="0" name=""/>
        <dsp:cNvSpPr/>
      </dsp:nvSpPr>
      <dsp:spPr>
        <a:xfrm rot="5400000">
          <a:off x="5332959" y="-710762"/>
          <a:ext cx="596131" cy="5299788"/>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tr-TR" sz="2200" b="1" kern="1200" dirty="0" smtClean="0">
              <a:solidFill>
                <a:srgbClr val="FF0000"/>
              </a:solidFill>
            </a:rPr>
            <a:t>ETA*</a:t>
          </a:r>
          <a:r>
            <a:rPr lang="tr-TR" sz="2200" b="1" kern="1200" dirty="0" smtClean="0">
              <a:sym typeface="Symbol"/>
            </a:rPr>
            <a:t></a:t>
          </a:r>
          <a:r>
            <a:rPr lang="tr-TR" sz="2200" b="1" kern="1200" dirty="0" smtClean="0"/>
            <a:t>LPS-lipit A</a:t>
          </a:r>
          <a:endParaRPr lang="tr-TR" sz="2200" b="1" kern="1200" dirty="0"/>
        </a:p>
      </dsp:txBody>
      <dsp:txXfrm rot="5400000">
        <a:off x="5332959" y="-710762"/>
        <a:ext cx="596131" cy="5299788"/>
      </dsp:txXfrm>
    </dsp:sp>
    <dsp:sp modelId="{0029CB33-FC43-4338-8131-FA52A39336AF}">
      <dsp:nvSpPr>
        <dsp:cNvPr id="0" name=""/>
        <dsp:cNvSpPr/>
      </dsp:nvSpPr>
      <dsp:spPr>
        <a:xfrm>
          <a:off x="0" y="1566549"/>
          <a:ext cx="2981131" cy="74516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tr-TR" sz="3200" b="1" kern="1200" dirty="0" smtClean="0"/>
            <a:t>Toksinler</a:t>
          </a:r>
          <a:endParaRPr lang="tr-TR" sz="3200" b="1" kern="1200" dirty="0"/>
        </a:p>
      </dsp:txBody>
      <dsp:txXfrm>
        <a:off x="0" y="1566549"/>
        <a:ext cx="2981131" cy="745164"/>
      </dsp:txXfrm>
    </dsp:sp>
    <dsp:sp modelId="{57B04CCC-43DF-45DD-806F-1E90CC783A3C}">
      <dsp:nvSpPr>
        <dsp:cNvPr id="0" name=""/>
        <dsp:cNvSpPr/>
      </dsp:nvSpPr>
      <dsp:spPr>
        <a:xfrm rot="5400000">
          <a:off x="5332959" y="71659"/>
          <a:ext cx="596131" cy="5299788"/>
        </a:xfrm>
        <a:prstGeom prst="round2Same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tr-TR" sz="2200" b="1" kern="1200" dirty="0" smtClean="0"/>
            <a:t>Elastazlar</a:t>
          </a:r>
          <a:r>
            <a:rPr lang="tr-TR" sz="2200" b="1" kern="1200" dirty="0" smtClean="0">
              <a:sym typeface="Symbol"/>
            </a:rPr>
            <a:t> Fosfolipaz C</a:t>
          </a:r>
          <a:endParaRPr lang="tr-TR" sz="2200" b="1" kern="1200" dirty="0"/>
        </a:p>
        <a:p>
          <a:pPr marL="228600" lvl="1" indent="-228600" algn="l" defTabSz="977900">
            <a:lnSpc>
              <a:spcPct val="90000"/>
            </a:lnSpc>
            <a:spcBef>
              <a:spcPct val="0"/>
            </a:spcBef>
            <a:spcAft>
              <a:spcPct val="15000"/>
            </a:spcAft>
            <a:buChar char="••"/>
          </a:pPr>
          <a:r>
            <a:rPr lang="tr-TR" sz="2200" b="1" kern="1200" dirty="0" err="1" smtClean="0"/>
            <a:t>Alkalen</a:t>
          </a:r>
          <a:r>
            <a:rPr lang="tr-TR" sz="2200" b="1" kern="1200" dirty="0" smtClean="0"/>
            <a:t> </a:t>
          </a:r>
          <a:r>
            <a:rPr lang="tr-TR" sz="2200" b="1" kern="1200" dirty="0" err="1" smtClean="0"/>
            <a:t>proteaz</a:t>
          </a:r>
          <a:r>
            <a:rPr lang="tr-TR" sz="2200" b="1" kern="1200" dirty="0" smtClean="0">
              <a:sym typeface="Symbol"/>
            </a:rPr>
            <a:t></a:t>
          </a:r>
          <a:r>
            <a:rPr lang="tr-TR" sz="2200" b="1" kern="1200" dirty="0" err="1" smtClean="0">
              <a:sym typeface="Symbol"/>
            </a:rPr>
            <a:t>EkzoenzimS</a:t>
          </a:r>
          <a:r>
            <a:rPr lang="tr-TR" sz="2200" b="1" kern="1200" dirty="0" smtClean="0">
              <a:sym typeface="Symbol"/>
            </a:rPr>
            <a:t>-T</a:t>
          </a:r>
          <a:endParaRPr lang="tr-TR" sz="2200" b="1" kern="1200" dirty="0"/>
        </a:p>
      </dsp:txBody>
      <dsp:txXfrm rot="5400000">
        <a:off x="5332959" y="71659"/>
        <a:ext cx="596131" cy="5299788"/>
      </dsp:txXfrm>
    </dsp:sp>
    <dsp:sp modelId="{D7FB7B0F-D7D0-4555-90BB-7F737ED0A93D}">
      <dsp:nvSpPr>
        <dsp:cNvPr id="0" name=""/>
        <dsp:cNvSpPr/>
      </dsp:nvSpPr>
      <dsp:spPr>
        <a:xfrm>
          <a:off x="0" y="2348971"/>
          <a:ext cx="2981131" cy="745164"/>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tr-TR" sz="3200" b="1" kern="1200" dirty="0" smtClean="0"/>
            <a:t>Enzimler</a:t>
          </a:r>
          <a:endParaRPr lang="tr-TR" sz="3200" b="1" kern="1200" dirty="0"/>
        </a:p>
      </dsp:txBody>
      <dsp:txXfrm>
        <a:off x="0" y="2348971"/>
        <a:ext cx="2981131" cy="745164"/>
      </dsp:txXfrm>
    </dsp:sp>
    <dsp:sp modelId="{7571EC5E-AE4C-4F50-827F-09649CAF6A43}">
      <dsp:nvSpPr>
        <dsp:cNvPr id="0" name=""/>
        <dsp:cNvSpPr/>
      </dsp:nvSpPr>
      <dsp:spPr>
        <a:xfrm rot="5400000">
          <a:off x="5332959" y="854082"/>
          <a:ext cx="596131" cy="5299788"/>
        </a:xfrm>
        <a:prstGeom prst="round2SameRect">
          <a:avLst/>
        </a:prstGeom>
        <a:solidFill>
          <a:schemeClr val="accent6">
            <a:tint val="40000"/>
            <a:alpha val="90000"/>
            <a:hueOff val="0"/>
            <a:satOff val="0"/>
            <a:lumOff val="0"/>
            <a:alphaOff val="0"/>
          </a:schemeClr>
        </a:solidFill>
        <a:ln w="254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a:lnSpc>
              <a:spcPct val="90000"/>
            </a:lnSpc>
            <a:spcBef>
              <a:spcPct val="0"/>
            </a:spcBef>
            <a:spcAft>
              <a:spcPct val="15000"/>
            </a:spcAft>
            <a:buChar char="••"/>
          </a:pPr>
          <a:r>
            <a:rPr lang="tr-TR" sz="2200" b="1" kern="1200" dirty="0" err="1" smtClean="0"/>
            <a:t>Piyosiyanin</a:t>
          </a:r>
          <a:r>
            <a:rPr lang="tr-TR" sz="2200" b="1" kern="1200" dirty="0" smtClean="0">
              <a:sym typeface="Symbol"/>
            </a:rPr>
            <a:t></a:t>
          </a:r>
          <a:r>
            <a:rPr lang="tr-TR" sz="2200" b="1" kern="1200" dirty="0" err="1" smtClean="0">
              <a:sym typeface="Symbol"/>
            </a:rPr>
            <a:t>Piyoverdin</a:t>
          </a:r>
          <a:endParaRPr lang="tr-TR" sz="2200" b="1" kern="1200" dirty="0"/>
        </a:p>
      </dsp:txBody>
      <dsp:txXfrm rot="5400000">
        <a:off x="5332959" y="854082"/>
        <a:ext cx="596131" cy="5299788"/>
      </dsp:txXfrm>
    </dsp:sp>
    <dsp:sp modelId="{881BB1D0-291E-473D-81FB-D38FCCD0927C}">
      <dsp:nvSpPr>
        <dsp:cNvPr id="0" name=""/>
        <dsp:cNvSpPr/>
      </dsp:nvSpPr>
      <dsp:spPr>
        <a:xfrm>
          <a:off x="0" y="3131394"/>
          <a:ext cx="2981131" cy="745164"/>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tr-TR" sz="3200" b="1" kern="1200" dirty="0" smtClean="0"/>
            <a:t>Pigmentler</a:t>
          </a:r>
          <a:endParaRPr lang="tr-TR" sz="3200" b="1" kern="1200" dirty="0"/>
        </a:p>
      </dsp:txBody>
      <dsp:txXfrm>
        <a:off x="0" y="3131394"/>
        <a:ext cx="2981131" cy="74516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43C5C5-0F67-4B22-A1D0-1E1D2742BFBC}" type="datetimeFigureOut">
              <a:rPr lang="tr-TR" smtClean="0"/>
              <a:pPr/>
              <a:t>31/08/2018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BBD7A0-985B-47F5-9F15-C659583C9A8D}" type="slidenum">
              <a:rPr lang="tr-TR" smtClean="0"/>
              <a:pPr/>
              <a:t>‹#›</a:t>
            </a:fld>
            <a:endParaRPr lang="tr-TR"/>
          </a:p>
        </p:txBody>
      </p:sp>
    </p:spTree>
    <p:extLst>
      <p:ext uri="{BB962C8B-B14F-4D97-AF65-F5344CB8AC3E}">
        <p14:creationId xmlns:p14="http://schemas.microsoft.com/office/powerpoint/2010/main" xmlns="" val="4172244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5779"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b="1" i="1" smtClean="0"/>
              <a:t>Adezinler:</a:t>
            </a:r>
            <a:r>
              <a:rPr lang="tr-TR" altLang="tr-TR" smtClean="0"/>
              <a:t> Birçok bakteriyel enfeksiyonun patogenezinde olduğu gibi, enfeksiyonun oluşmasında kritik adım konak hücrelerine bakterinin tutunmasıdır. </a:t>
            </a:r>
            <a:r>
              <a:rPr lang="tr-TR" altLang="tr-TR" i="1" smtClean="0"/>
              <a:t>P. aeruginosa</a:t>
            </a:r>
            <a:r>
              <a:rPr lang="tr-TR" altLang="tr-TR" smtClean="0"/>
              <a:t>’nın en az dört farklı yüzey komponeneti bu tutunmadan sorumludur: (1) Flagella, (2) Pili, (3) Lipopolisakkarit ve (4) Alginat. Flagella ve pili birlikte </a:t>
            </a:r>
            <a:r>
              <a:rPr lang="tr-TR" altLang="tr-TR" i="1" smtClean="0"/>
              <a:t>P. aeruginosa</a:t>
            </a:r>
            <a:r>
              <a:rPr lang="tr-TR" altLang="tr-TR" smtClean="0"/>
              <a:t>’nın hareketini de koordine eder. Pili, epitelyal hücrelere bakterinin tutunmasını sağlar. LPS’nin lipit A komponenti endotoksik aktivite gösterir. LPS, çok sayıda immünotipe ayrılır ve </a:t>
            </a:r>
            <a:r>
              <a:rPr lang="tr-TR" altLang="tr-TR" b="1" i="1" smtClean="0"/>
              <a:t>P. aeruginosa </a:t>
            </a:r>
            <a:r>
              <a:rPr lang="tr-TR" altLang="tr-TR" b="1" smtClean="0"/>
              <a:t>türleri lipopolisakkarit immünotiplerine ve piyosin (bakteriyosin) duyarlılıklarına göre sınıflandırılabilir. </a:t>
            </a:r>
            <a:r>
              <a:rPr lang="tr-TR" altLang="tr-TR" smtClean="0"/>
              <a:t>LPS, ateş, şok, oligüri, lökositoz/lökopeni, dissemine intravasküler koagülasyon (DİK) ve akut respiratuar distress sendromu (ARDS) gelişiminden primer olarak sorumludur. Alginat, mukoid bir ekzopolisakkarit olup bakterinin etrafında bir kapsül yapısı oluşmasını sağlar, organizmayı fagositozdan ve antimikrobiyallerin etkisinden korur. Üretimi kompleks bir regülasyon sisteminin kontrolü altındadır. Kistik fibroz veya kronik akciğer hastalıkları olan hastalarda alginat polisakkritinin üretiminden sorumlu genler aktive olur. Bu kişilerde uzun süreli </a:t>
            </a:r>
            <a:r>
              <a:rPr lang="tr-TR" altLang="tr-TR" i="1" smtClean="0"/>
              <a:t>P. aeruginosa </a:t>
            </a:r>
            <a:r>
              <a:rPr lang="tr-TR" altLang="tr-TR" smtClean="0"/>
              <a:t>kolonizasyonu görülür. </a:t>
            </a:r>
          </a:p>
          <a:p>
            <a:pPr eaLnBrk="1" hangingPunct="1">
              <a:spcBef>
                <a:spcPct val="0"/>
              </a:spcBef>
            </a:pPr>
            <a:r>
              <a:rPr lang="tr-TR" altLang="tr-TR" b="1" i="1" smtClean="0"/>
              <a:t>Toksin ve Enzimler:</a:t>
            </a:r>
            <a:r>
              <a:rPr lang="tr-TR" altLang="tr-TR" smtClean="0"/>
              <a:t> Klinik enfeksiyonlardan izole edilen </a:t>
            </a:r>
            <a:r>
              <a:rPr lang="tr-TR" altLang="tr-TR" i="1" smtClean="0"/>
              <a:t>P. aeruginosa </a:t>
            </a:r>
            <a:r>
              <a:rPr lang="tr-TR" altLang="tr-TR" smtClean="0"/>
              <a:t>suşlarının çoğu ekstraselüler enzimler (elastazlar, proteazlar, hemolizinler [ısıya duyarlı fosfolipaz C ve ısıya dirençli glikolipid] vb) ve toksinler oluşturur. </a:t>
            </a:r>
            <a:r>
              <a:rPr lang="tr-TR" altLang="tr-TR" b="1" smtClean="0"/>
              <a:t>Ekzotoksin A (ETA),</a:t>
            </a:r>
            <a:r>
              <a:rPr lang="tr-TR" altLang="tr-TR" smtClean="0"/>
              <a:t> doku nekrozuna neden olur ve pürifiye formda hayvanlara enjekte edildiğinde öldürücü etki gösterir. ETA, patojenik </a:t>
            </a:r>
            <a:r>
              <a:rPr lang="tr-TR" altLang="tr-TR" i="1" smtClean="0"/>
              <a:t>P. aeruginosa </a:t>
            </a:r>
            <a:r>
              <a:rPr lang="tr-TR" altLang="tr-TR" smtClean="0"/>
              <a:t>suşları tarafından üretilen en önemli virülans faktörüdür. Toksin, yapısal ve immünolojik özellikleri farklı olmasına rağmen </a:t>
            </a:r>
            <a:r>
              <a:rPr lang="tr-TR" altLang="tr-TR" b="1" smtClean="0"/>
              <a:t>difteri toksininin etki mekanizması ile identik bir şekilde </a:t>
            </a:r>
            <a:r>
              <a:rPr lang="tr-TR" altLang="tr-TR" smtClean="0"/>
              <a:t>ökaryotik hücrelerde peptid zincirinin uzamasını inhibe ederek protein sentezini bloke eder. Yanık yaralarındaki dermonekrozdan, göz enfeksiyonlarındaki kornea hasarından ve kronik pulmoner enfeksiyonlardaki doku hasarından büyük ölçüde ETA sorumludur. Özellikle ciddi </a:t>
            </a:r>
            <a:r>
              <a:rPr lang="tr-TR" altLang="tr-TR" i="1" smtClean="0"/>
              <a:t>P. aeruginosa </a:t>
            </a:r>
            <a:r>
              <a:rPr lang="tr-TR" altLang="tr-TR" smtClean="0"/>
              <a:t>enfeksiyonu geçiren kişilerin serumundan ekzotoksin A’ya karşı oluşan antikorlar izole edilebilir.</a:t>
            </a:r>
          </a:p>
          <a:p>
            <a:pPr eaLnBrk="1" hangingPunct="1">
              <a:spcBef>
                <a:spcPct val="0"/>
              </a:spcBef>
            </a:pPr>
            <a:r>
              <a:rPr lang="tr-TR" altLang="tr-TR" smtClean="0"/>
              <a:t>Mavi pigment </a:t>
            </a:r>
            <a:r>
              <a:rPr lang="tr-TR" altLang="tr-TR" b="1" smtClean="0"/>
              <a:t>piyosiyanin</a:t>
            </a:r>
            <a:r>
              <a:rPr lang="tr-TR" altLang="tr-TR" smtClean="0"/>
              <a:t>, toksik oksijen radikalleri olan süperoksit ve hidrojen peroksit üretimini katalizler. Aynı zamanda IL-8 salınımını uyararak nötrofillerin dikkatini çeker. Sarı-yeşil pigment olan </a:t>
            </a:r>
            <a:r>
              <a:rPr lang="tr-TR" altLang="tr-TR" b="1" smtClean="0"/>
              <a:t>piyoverdin</a:t>
            </a:r>
            <a:r>
              <a:rPr lang="tr-TR" altLang="tr-TR" smtClean="0"/>
              <a:t>, metabolizmada kullanılacak olan demiri bağlayan bir siderofordur. Bu pigment ETA da dahil olmak üzere birçok virülans faktörünün salınımını regüle eder. </a:t>
            </a:r>
          </a:p>
          <a:p>
            <a:pPr eaLnBrk="1" hangingPunct="1">
              <a:spcBef>
                <a:spcPct val="0"/>
              </a:spcBef>
            </a:pPr>
            <a:r>
              <a:rPr lang="tr-TR" altLang="tr-TR" smtClean="0"/>
              <a:t>İki ayrı elastazı vardır. </a:t>
            </a:r>
            <a:r>
              <a:rPr lang="tr-TR" altLang="tr-TR" b="1" smtClean="0"/>
              <a:t>LasA (serin proteaz)</a:t>
            </a:r>
            <a:r>
              <a:rPr lang="tr-TR" altLang="tr-TR" smtClean="0"/>
              <a:t> ve </a:t>
            </a:r>
            <a:r>
              <a:rPr lang="tr-TR" altLang="tr-TR" b="1" smtClean="0"/>
              <a:t>LasB (çinko metalloproteaz)</a:t>
            </a:r>
            <a:r>
              <a:rPr lang="tr-TR" altLang="tr-TR" smtClean="0"/>
              <a:t> sinerjik olarak elastini parçalar. Elastin içeren dokularda hasara, akciğer parankiminde yıkıma ve yaygın </a:t>
            </a:r>
            <a:r>
              <a:rPr lang="tr-TR" altLang="tr-TR" i="1" smtClean="0"/>
              <a:t>P. aeruginosa </a:t>
            </a:r>
            <a:r>
              <a:rPr lang="tr-TR" altLang="tr-TR" smtClean="0"/>
              <a:t>enfeksiyonlarında görülen hemorajik cilt lezyonlarına (ektima gangrenosum) neden olur. Bu enzimler aynı zamanda kompleman komponentlerini parçalar, nötrofil kemotaksisini ve fonksiyonunu engeller. Böylece akut enfeksiyonlarda doku hasarını arttırır ve enfeksiyonun yayılmasını kolaylaştırır.  Kronik enfeksiyonlarında LasA ve LasB’ye karşı oluşan antikorlar, dokularda immün komplekslerin çökmesine neden olur. Elastazla benzer şekilde </a:t>
            </a:r>
            <a:r>
              <a:rPr lang="tr-TR" altLang="tr-TR" b="1" smtClean="0"/>
              <a:t>alkalen proteaz</a:t>
            </a:r>
            <a:r>
              <a:rPr lang="tr-TR" altLang="tr-TR" smtClean="0"/>
              <a:t> üretimi de konağın immün yanıtlarını bozar, doku hasarını arttırır ve </a:t>
            </a:r>
            <a:r>
              <a:rPr lang="tr-TR" altLang="tr-TR" i="1" smtClean="0"/>
              <a:t>P. aeruginosa</a:t>
            </a:r>
            <a:r>
              <a:rPr lang="tr-TR" altLang="tr-TR" smtClean="0"/>
              <a:t>nın yayılmasını kolaylaştırır. </a:t>
            </a:r>
          </a:p>
          <a:p>
            <a:pPr eaLnBrk="1" hangingPunct="1">
              <a:spcBef>
                <a:spcPct val="0"/>
              </a:spcBef>
            </a:pPr>
            <a:r>
              <a:rPr lang="tr-TR" altLang="tr-TR" b="1" smtClean="0"/>
              <a:t>Fosfolipaz C</a:t>
            </a:r>
            <a:r>
              <a:rPr lang="tr-TR" altLang="tr-TR" smtClean="0"/>
              <a:t>, ısıya duyarlı bir hemolizindir, lipitleri ve lesitini parçalayarak doku hasarını hızlandırır. Respiratuvar ve üriner enfeksiyonlarda fosfolipaz C’nin tam rolü çok iyi bilinmemekle birlikte hemolizin üretimi ile hastalık oluşumu arasında ilişki olduğu bilinmektedir.</a:t>
            </a:r>
          </a:p>
          <a:p>
            <a:pPr eaLnBrk="1" hangingPunct="1">
              <a:spcBef>
                <a:spcPct val="0"/>
              </a:spcBef>
            </a:pPr>
            <a:r>
              <a:rPr lang="tr-TR" altLang="tr-TR" b="1" smtClean="0"/>
              <a:t>Ekzoenzim S ve T</a:t>
            </a:r>
            <a:r>
              <a:rPr lang="tr-TR" altLang="tr-TR" smtClean="0"/>
              <a:t>, </a:t>
            </a:r>
            <a:r>
              <a:rPr lang="tr-TR" altLang="tr-TR" i="1" smtClean="0"/>
              <a:t>P. aeruginosa </a:t>
            </a:r>
            <a:r>
              <a:rPr lang="tr-TR" altLang="tr-TR" smtClean="0"/>
              <a:t>tarafından üretilen ekstraselüler toksinlerdir. Tip III sekresyon sistemi ile toksinler hedef ökaryotik hücrelere enjekte edildiğinde epitel hücrelerinde hasara bağlı olarak bakteri yayılımı, doku invazyonu ve nekroz gelişimi hızlanır. </a:t>
            </a:r>
          </a:p>
          <a:p>
            <a:pPr eaLnBrk="1" hangingPunct="1">
              <a:spcBef>
                <a:spcPct val="0"/>
              </a:spcBef>
            </a:pPr>
            <a:endParaRPr lang="tr-TR" altLang="tr-TR" smtClean="0"/>
          </a:p>
        </p:txBody>
      </p:sp>
      <p:sp>
        <p:nvSpPr>
          <p:cNvPr id="66564"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0B23B1-1B80-430D-B26C-F5E1A3F0CDF5}" type="slidenum">
              <a:rPr lang="tr-TR" smtClean="0"/>
              <a:pPr fontAlgn="base">
                <a:spcBef>
                  <a:spcPct val="0"/>
                </a:spcBef>
                <a:spcAft>
                  <a:spcPct val="0"/>
                </a:spcAft>
                <a:defRPr/>
              </a:pPr>
              <a:t>9</a:t>
            </a:fld>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0" dirty="0" err="1" smtClean="0">
                <a:solidFill>
                  <a:schemeClr val="tx1"/>
                </a:solidFill>
                <a:latin typeface="+mn-lt"/>
                <a:ea typeface="+mn-ea"/>
                <a:cs typeface="+mn-cs"/>
              </a:rPr>
              <a:t>In</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the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past</a:t>
            </a:r>
            <a:r>
              <a:rPr lang="tr-TR"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when </a:t>
            </a:r>
            <a:r>
              <a:rPr lang="en-US" sz="1200" b="0" i="1" u="none" strike="noStrike" kern="1200" baseline="0" dirty="0" smtClean="0">
                <a:solidFill>
                  <a:schemeClr val="tx1"/>
                </a:solidFill>
                <a:latin typeface="+mn-lt"/>
                <a:ea typeface="+mn-ea"/>
                <a:cs typeface="+mn-cs"/>
              </a:rPr>
              <a:t>Acinetobacter </a:t>
            </a:r>
            <a:r>
              <a:rPr lang="en-US" sz="1200" b="0" i="0" u="none" strike="noStrike" kern="1200" baseline="0" dirty="0" smtClean="0">
                <a:solidFill>
                  <a:schemeClr val="tx1"/>
                </a:solidFill>
                <a:latin typeface="+mn-lt"/>
                <a:ea typeface="+mn-ea"/>
                <a:cs typeface="+mn-cs"/>
              </a:rPr>
              <a:t>spp. were isolated from nonsterile sites such</a:t>
            </a:r>
          </a:p>
          <a:p>
            <a:r>
              <a:rPr lang="en-US" sz="1200" b="0" i="0" u="none" strike="noStrike" kern="1200" baseline="0" dirty="0" smtClean="0">
                <a:solidFill>
                  <a:schemeClr val="tx1"/>
                </a:solidFill>
                <a:latin typeface="+mn-lt"/>
                <a:ea typeface="+mn-ea"/>
                <a:cs typeface="+mn-cs"/>
              </a:rPr>
              <a:t>as urine and many different types of respiratory specimens, they</a:t>
            </a:r>
          </a:p>
          <a:p>
            <a:r>
              <a:rPr lang="en-US" sz="1200" b="0" i="0" u="none" strike="noStrike" kern="1200" baseline="0" dirty="0" smtClean="0">
                <a:solidFill>
                  <a:schemeClr val="tx1"/>
                </a:solidFill>
                <a:latin typeface="+mn-lt"/>
                <a:ea typeface="+mn-ea"/>
                <a:cs typeface="+mn-cs"/>
              </a:rPr>
              <a:t>were usually considered insignificant colonizers or contaminants.</a:t>
            </a:r>
          </a:p>
          <a:p>
            <a:r>
              <a:rPr lang="en-US" sz="1200" b="0" i="0" u="none" strike="noStrike" kern="1200" baseline="0" dirty="0" smtClean="0">
                <a:solidFill>
                  <a:schemeClr val="tx1"/>
                </a:solidFill>
                <a:latin typeface="+mn-lt"/>
                <a:ea typeface="+mn-ea"/>
                <a:cs typeface="+mn-cs"/>
              </a:rPr>
              <a:t>However, with increased isolates of </a:t>
            </a:r>
            <a:r>
              <a:rPr lang="en-US" sz="1200" b="0" i="1" u="none" strike="noStrike" kern="1200" baseline="0" dirty="0" smtClean="0">
                <a:solidFill>
                  <a:schemeClr val="tx1"/>
                </a:solidFill>
                <a:latin typeface="+mn-lt"/>
                <a:ea typeface="+mn-ea"/>
                <a:cs typeface="+mn-cs"/>
              </a:rPr>
              <a:t>Acinetobacter </a:t>
            </a:r>
            <a:r>
              <a:rPr lang="en-US" sz="1200" b="0" i="0" u="none" strike="noStrike" kern="1200" baseline="0" dirty="0" smtClean="0">
                <a:solidFill>
                  <a:schemeClr val="tx1"/>
                </a:solidFill>
                <a:latin typeface="+mn-lt"/>
                <a:ea typeface="+mn-ea"/>
                <a:cs typeface="+mn-cs"/>
              </a:rPr>
              <a:t>that demonstrate</a:t>
            </a:r>
          </a:p>
          <a:p>
            <a:r>
              <a:rPr lang="en-US" sz="1200" b="0" i="0" u="none" strike="noStrike" kern="1200" baseline="0" dirty="0" smtClean="0">
                <a:solidFill>
                  <a:schemeClr val="tx1"/>
                </a:solidFill>
                <a:latin typeface="+mn-lt"/>
                <a:ea typeface="+mn-ea"/>
                <a:cs typeface="+mn-cs"/>
              </a:rPr>
              <a:t>resistance to most antimicrobial agents, including the</a:t>
            </a:r>
          </a:p>
          <a:p>
            <a:r>
              <a:rPr lang="en-US" sz="1200" b="0" i="0" u="none" strike="noStrike" kern="1200" baseline="0" dirty="0" err="1" smtClean="0">
                <a:solidFill>
                  <a:schemeClr val="tx1"/>
                </a:solidFill>
                <a:latin typeface="+mn-lt"/>
                <a:ea typeface="+mn-ea"/>
                <a:cs typeface="+mn-cs"/>
              </a:rPr>
              <a:t>carbapenems</a:t>
            </a:r>
            <a:r>
              <a:rPr lang="en-US" sz="1200" b="0" i="0" u="none" strike="noStrike" kern="1200" baseline="0" dirty="0" smtClean="0">
                <a:solidFill>
                  <a:schemeClr val="tx1"/>
                </a:solidFill>
                <a:latin typeface="+mn-lt"/>
                <a:ea typeface="+mn-ea"/>
                <a:cs typeface="+mn-cs"/>
              </a:rPr>
              <a:t>, their clinical significance when isolated from</a:t>
            </a:r>
          </a:p>
          <a:p>
            <a:r>
              <a:rPr lang="en-US" sz="1200" b="0" i="0" u="none" strike="noStrike" kern="1200" baseline="0" dirty="0" smtClean="0">
                <a:solidFill>
                  <a:schemeClr val="tx1"/>
                </a:solidFill>
                <a:latin typeface="+mn-lt"/>
                <a:ea typeface="+mn-ea"/>
                <a:cs typeface="+mn-cs"/>
              </a:rPr>
              <a:t>respiratory or urine specimens in a hospitalized immunocompromised</a:t>
            </a:r>
          </a:p>
          <a:p>
            <a:r>
              <a:rPr lang="en-US" sz="1200" b="0" i="0" u="none" strike="noStrike" kern="1200" baseline="0" dirty="0" smtClean="0">
                <a:solidFill>
                  <a:schemeClr val="tx1"/>
                </a:solidFill>
                <a:latin typeface="+mn-lt"/>
                <a:ea typeface="+mn-ea"/>
                <a:cs typeface="+mn-cs"/>
              </a:rPr>
              <a:t>patient cannot be dismissed routinely.</a:t>
            </a:r>
            <a:endParaRPr lang="tr-TR" dirty="0"/>
          </a:p>
        </p:txBody>
      </p:sp>
      <p:sp>
        <p:nvSpPr>
          <p:cNvPr id="4" name="Slayt Numarası Yer Tutucusu 3"/>
          <p:cNvSpPr>
            <a:spLocks noGrp="1"/>
          </p:cNvSpPr>
          <p:nvPr>
            <p:ph type="sldNum" sz="quarter" idx="10"/>
          </p:nvPr>
        </p:nvSpPr>
        <p:spPr/>
        <p:txBody>
          <a:bodyPr/>
          <a:lstStyle/>
          <a:p>
            <a:fld id="{4EBBD7A0-985B-47F5-9F15-C659583C9A8D}" type="slidenum">
              <a:rPr lang="tr-TR" smtClean="0"/>
              <a:pPr/>
              <a:t>13</a:t>
            </a:fld>
            <a:endParaRPr lang="tr-TR"/>
          </a:p>
        </p:txBody>
      </p:sp>
    </p:spTree>
    <p:extLst>
      <p:ext uri="{BB962C8B-B14F-4D97-AF65-F5344CB8AC3E}">
        <p14:creationId xmlns:p14="http://schemas.microsoft.com/office/powerpoint/2010/main" xmlns="" val="169728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The purplish hue produced by some species</a:t>
            </a:r>
          </a:p>
          <a:p>
            <a:r>
              <a:rPr lang="en-US" dirty="0" smtClean="0"/>
              <a:t>on this medium may resemble that of a lactose-fermenting</a:t>
            </a:r>
          </a:p>
          <a:p>
            <a:r>
              <a:rPr lang="en-US" dirty="0" smtClean="0"/>
              <a:t>bacterium (Figure 21-9). </a:t>
            </a:r>
            <a:r>
              <a:rPr lang="en-US" i="1" dirty="0" smtClean="0"/>
              <a:t>A. </a:t>
            </a:r>
            <a:r>
              <a:rPr lang="en-US" i="1" dirty="0" err="1" smtClean="0"/>
              <a:t>baumannii</a:t>
            </a:r>
            <a:r>
              <a:rPr lang="en-US" i="1" dirty="0" smtClean="0"/>
              <a:t> </a:t>
            </a:r>
            <a:r>
              <a:rPr lang="en-US" dirty="0" smtClean="0"/>
              <a:t>is </a:t>
            </a:r>
            <a:r>
              <a:rPr lang="en-US" dirty="0" err="1" smtClean="0"/>
              <a:t>saccharolytic</a:t>
            </a:r>
            <a:r>
              <a:rPr lang="en-US" dirty="0" smtClean="0"/>
              <a:t>, and</a:t>
            </a:r>
          </a:p>
          <a:p>
            <a:r>
              <a:rPr lang="tr-TR" i="1" dirty="0" smtClean="0"/>
              <a:t>A. </a:t>
            </a:r>
            <a:r>
              <a:rPr lang="tr-TR" i="1" dirty="0" err="1" smtClean="0"/>
              <a:t>lwoffii</a:t>
            </a:r>
            <a:r>
              <a:rPr lang="tr-TR" i="1" dirty="0" smtClean="0"/>
              <a:t> </a:t>
            </a:r>
            <a:r>
              <a:rPr lang="tr-TR" dirty="0" smtClean="0"/>
              <a:t>is </a:t>
            </a:r>
            <a:r>
              <a:rPr lang="tr-TR" dirty="0" err="1" smtClean="0"/>
              <a:t>asaccharolytic</a:t>
            </a:r>
            <a:r>
              <a:rPr lang="tr-TR" dirty="0" smtClean="0"/>
              <a:t>.</a:t>
            </a:r>
          </a:p>
          <a:p>
            <a:endParaRPr lang="tr-TR" dirty="0"/>
          </a:p>
        </p:txBody>
      </p:sp>
      <p:sp>
        <p:nvSpPr>
          <p:cNvPr id="4" name="Slayt Numarası Yer Tutucusu 3"/>
          <p:cNvSpPr>
            <a:spLocks noGrp="1"/>
          </p:cNvSpPr>
          <p:nvPr>
            <p:ph type="sldNum" sz="quarter" idx="10"/>
          </p:nvPr>
        </p:nvSpPr>
        <p:spPr/>
        <p:txBody>
          <a:bodyPr/>
          <a:lstStyle/>
          <a:p>
            <a:fld id="{4EBBD7A0-985B-47F5-9F15-C659583C9A8D}" type="slidenum">
              <a:rPr lang="tr-TR" smtClean="0"/>
              <a:pPr/>
              <a:t>19</a:t>
            </a:fld>
            <a:endParaRPr lang="tr-TR"/>
          </a:p>
        </p:txBody>
      </p:sp>
    </p:spTree>
    <p:extLst>
      <p:ext uri="{BB962C8B-B14F-4D97-AF65-F5344CB8AC3E}">
        <p14:creationId xmlns:p14="http://schemas.microsoft.com/office/powerpoint/2010/main" xmlns="" val="2279996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are often resistant to many</a:t>
            </a:r>
          </a:p>
          <a:p>
            <a:r>
              <a:rPr lang="en-US" dirty="0" smtClean="0"/>
              <a:t>antimicrobials, including </a:t>
            </a:r>
            <a:r>
              <a:rPr lang="en-US" dirty="0" err="1" smtClean="0"/>
              <a:t>penicillins</a:t>
            </a:r>
            <a:r>
              <a:rPr lang="en-US" dirty="0" smtClean="0"/>
              <a:t>, first- and second-generation</a:t>
            </a:r>
            <a:r>
              <a:rPr lang="tr-TR" dirty="0" smtClean="0"/>
              <a:t> </a:t>
            </a:r>
            <a:r>
              <a:rPr lang="tr-TR" sz="1200" b="0" i="0" u="none" strike="noStrike" kern="1200" baseline="0" dirty="0" err="1" smtClean="0">
                <a:solidFill>
                  <a:schemeClr val="tx1"/>
                </a:solidFill>
                <a:latin typeface="+mn-lt"/>
                <a:ea typeface="+mn-ea"/>
                <a:cs typeface="+mn-cs"/>
              </a:rPr>
              <a:t>cephalosporins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fluoroquinolones</a:t>
            </a:r>
            <a:r>
              <a:rPr lang="tr-TR" sz="1200" b="0" i="0" u="none" strike="noStrike" kern="1200" baseline="0" dirty="0" smtClean="0">
                <a:solidFill>
                  <a:schemeClr val="tx1"/>
                </a:solidFill>
                <a:latin typeface="+mn-lt"/>
                <a:ea typeface="+mn-ea"/>
                <a:cs typeface="+mn-cs"/>
              </a:rPr>
              <a:t>. </a:t>
            </a:r>
            <a:r>
              <a:rPr lang="tr-TR" sz="1200" b="0" i="1" u="none" strike="noStrike" kern="1200" baseline="0" dirty="0" smtClean="0">
                <a:solidFill>
                  <a:schemeClr val="tx1"/>
                </a:solidFill>
                <a:latin typeface="+mn-lt"/>
                <a:ea typeface="+mn-ea"/>
                <a:cs typeface="+mn-cs"/>
              </a:rPr>
              <a:t>A. </a:t>
            </a:r>
            <a:r>
              <a:rPr lang="tr-TR" sz="1200" b="0" i="1" u="none" strike="noStrike" kern="1200" baseline="0" dirty="0" err="1" smtClean="0">
                <a:solidFill>
                  <a:schemeClr val="tx1"/>
                </a:solidFill>
                <a:latin typeface="+mn-lt"/>
                <a:ea typeface="+mn-ea"/>
                <a:cs typeface="+mn-cs"/>
              </a:rPr>
              <a:t>baumannii</a:t>
            </a:r>
            <a:r>
              <a:rPr lang="tr-TR" sz="1200" b="0" i="1"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demonstrates</a:t>
            </a:r>
            <a:endParaRPr lang="tr-TR"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variable susceptibility to the aminoglycosides and β-lactam</a:t>
            </a:r>
          </a:p>
          <a:p>
            <a:r>
              <a:rPr lang="tr-TR" sz="1200" b="0" i="0" u="none" strike="noStrike" kern="1200" baseline="0" dirty="0" err="1" smtClean="0">
                <a:solidFill>
                  <a:schemeClr val="tx1"/>
                </a:solidFill>
                <a:latin typeface="+mn-lt"/>
                <a:ea typeface="+mn-ea"/>
                <a:cs typeface="+mn-cs"/>
              </a:rPr>
              <a:t>plus</a:t>
            </a:r>
            <a:r>
              <a:rPr lang="tr-TR" sz="1200" b="0" i="0" u="none" strike="noStrike" kern="1200" baseline="0" dirty="0" smtClean="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β-</a:t>
            </a:r>
            <a:r>
              <a:rPr lang="tr-TR" sz="1200" b="0" i="0" u="none" strike="noStrike" kern="1200" baseline="0" dirty="0" err="1" smtClean="0">
                <a:solidFill>
                  <a:schemeClr val="tx1"/>
                </a:solidFill>
                <a:latin typeface="+mn-lt"/>
                <a:ea typeface="+mn-ea"/>
                <a:cs typeface="+mn-cs"/>
              </a:rPr>
              <a:t>lactamase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inhibitor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combinations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e.g</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ampicillinsulbactam</a:t>
            </a:r>
            <a:r>
              <a:rPr lang="tr-TR"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piperacillin-</a:t>
            </a:r>
            <a:r>
              <a:rPr lang="en-US" sz="1200" b="0" i="0" u="none" strike="noStrike" kern="1200" baseline="0" dirty="0" err="1" smtClean="0">
                <a:solidFill>
                  <a:schemeClr val="tx1"/>
                </a:solidFill>
                <a:latin typeface="+mn-lt"/>
                <a:ea typeface="+mn-ea"/>
                <a:cs typeface="+mn-cs"/>
              </a:rPr>
              <a:t>tazobactam</a:t>
            </a:r>
            <a:r>
              <a:rPr lang="en-US" sz="1200" b="0" i="0" u="none" strike="noStrike" kern="1200" baseline="0" dirty="0" smtClean="0">
                <a:solidFill>
                  <a:schemeClr val="tx1"/>
                </a:solidFill>
                <a:latin typeface="+mn-lt"/>
                <a:ea typeface="+mn-ea"/>
                <a:cs typeface="+mn-cs"/>
              </a:rPr>
              <a:t>). Many strains exhibit resistance</a:t>
            </a:r>
          </a:p>
          <a:p>
            <a:r>
              <a:rPr lang="en-US" sz="1200" b="0" i="0" u="none" strike="noStrike" kern="1200" baseline="0" dirty="0" smtClean="0">
                <a:solidFill>
                  <a:schemeClr val="tx1"/>
                </a:solidFill>
                <a:latin typeface="+mn-lt"/>
                <a:ea typeface="+mn-ea"/>
                <a:cs typeface="+mn-cs"/>
              </a:rPr>
              <a:t>to </a:t>
            </a:r>
            <a:r>
              <a:rPr lang="en-US" sz="1200" b="0" i="0" u="none" strike="noStrike" kern="1200" baseline="0" dirty="0" err="1" smtClean="0">
                <a:solidFill>
                  <a:schemeClr val="tx1"/>
                </a:solidFill>
                <a:latin typeface="+mn-lt"/>
                <a:ea typeface="+mn-ea"/>
                <a:cs typeface="+mn-cs"/>
              </a:rPr>
              <a:t>carbapenems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carbapenemases</a:t>
            </a:r>
            <a:r>
              <a:rPr lang="en-US" sz="1200" b="0" i="0" u="none" strike="noStrike" kern="1200" baseline="0" dirty="0" smtClean="0">
                <a:solidFill>
                  <a:schemeClr val="tx1"/>
                </a:solidFill>
                <a:latin typeface="+mn-lt"/>
                <a:ea typeface="+mn-ea"/>
                <a:cs typeface="+mn-cs"/>
              </a:rPr>
              <a:t> have been reported</a:t>
            </a:r>
          </a:p>
          <a:p>
            <a:r>
              <a:rPr lang="en-US" sz="1200" b="0" i="0" u="none" strike="noStrike" kern="1200" baseline="0" dirty="0" smtClean="0">
                <a:solidFill>
                  <a:schemeClr val="tx1"/>
                </a:solidFill>
                <a:latin typeface="+mn-lt"/>
                <a:ea typeface="+mn-ea"/>
                <a:cs typeface="+mn-cs"/>
              </a:rPr>
              <a:t>throughout the United States. These isolates have been referred</a:t>
            </a:r>
          </a:p>
          <a:p>
            <a:r>
              <a:rPr lang="en-US" sz="1200" b="0" i="0" u="none" strike="noStrike" kern="1200" baseline="0" dirty="0" smtClean="0">
                <a:solidFill>
                  <a:schemeClr val="tx1"/>
                </a:solidFill>
                <a:latin typeface="+mn-lt"/>
                <a:ea typeface="+mn-ea"/>
                <a:cs typeface="+mn-cs"/>
              </a:rPr>
              <a:t>to as CRAB, or </a:t>
            </a:r>
            <a:r>
              <a:rPr lang="en-US" sz="1200" b="1" i="0" u="none" strike="noStrike" kern="1200" baseline="0" dirty="0" err="1" smtClean="0">
                <a:solidFill>
                  <a:schemeClr val="tx1"/>
                </a:solidFill>
                <a:latin typeface="+mn-lt"/>
                <a:ea typeface="+mn-ea"/>
                <a:cs typeface="+mn-cs"/>
              </a:rPr>
              <a:t>c</a:t>
            </a:r>
            <a:r>
              <a:rPr lang="en-US" sz="1200" b="0" i="0" u="none" strike="noStrike" kern="1200" baseline="0" dirty="0" err="1" smtClean="0">
                <a:solidFill>
                  <a:schemeClr val="tx1"/>
                </a:solidFill>
                <a:latin typeface="+mn-lt"/>
                <a:ea typeface="+mn-ea"/>
                <a:cs typeface="+mn-cs"/>
              </a:rPr>
              <a:t>arbapenem</a:t>
            </a:r>
            <a:r>
              <a:rPr lang="en-US" sz="1200" b="0" i="0" u="none" strike="noStrike" kern="1200" baseline="0" dirty="0" smtClean="0">
                <a:solidFill>
                  <a:schemeClr val="tx1"/>
                </a:solidFill>
                <a:latin typeface="+mn-lt"/>
                <a:ea typeface="+mn-ea"/>
                <a:cs typeface="+mn-cs"/>
              </a:rPr>
              <a:t>-</a:t>
            </a:r>
            <a:r>
              <a:rPr lang="en-US" sz="1200" b="1" i="0" u="none" strike="noStrike" kern="1200" baseline="0" dirty="0" smtClean="0">
                <a:solidFill>
                  <a:schemeClr val="tx1"/>
                </a:solidFill>
                <a:latin typeface="+mn-lt"/>
                <a:ea typeface="+mn-ea"/>
                <a:cs typeface="+mn-cs"/>
              </a:rPr>
              <a:t>r</a:t>
            </a:r>
            <a:r>
              <a:rPr lang="en-US" sz="1200" b="0" i="0" u="none" strike="noStrike" kern="1200" baseline="0" dirty="0" smtClean="0">
                <a:solidFill>
                  <a:schemeClr val="tx1"/>
                </a:solidFill>
                <a:latin typeface="+mn-lt"/>
                <a:ea typeface="+mn-ea"/>
                <a:cs typeface="+mn-cs"/>
              </a:rPr>
              <a:t>esistant </a:t>
            </a:r>
            <a:r>
              <a:rPr lang="en-US" sz="1200" b="1" i="1" u="none" strike="noStrike" kern="1200" baseline="0" dirty="0" smtClean="0">
                <a:solidFill>
                  <a:schemeClr val="tx1"/>
                </a:solidFill>
                <a:latin typeface="+mn-lt"/>
                <a:ea typeface="+mn-ea"/>
                <a:cs typeface="+mn-cs"/>
              </a:rPr>
              <a:t>A. </a:t>
            </a:r>
            <a:r>
              <a:rPr lang="en-US" sz="1200" b="1" i="1" u="none" strike="noStrike" kern="1200" baseline="0" dirty="0" err="1" smtClean="0">
                <a:solidFill>
                  <a:schemeClr val="tx1"/>
                </a:solidFill>
                <a:latin typeface="+mn-lt"/>
                <a:ea typeface="+mn-ea"/>
                <a:cs typeface="+mn-cs"/>
              </a:rPr>
              <a:t>b</a:t>
            </a:r>
            <a:r>
              <a:rPr lang="en-US" sz="1200" b="0" i="1" u="none" strike="noStrike" kern="1200" baseline="0" dirty="0" err="1" smtClean="0">
                <a:solidFill>
                  <a:schemeClr val="tx1"/>
                </a:solidFill>
                <a:latin typeface="+mn-lt"/>
                <a:ea typeface="+mn-ea"/>
                <a:cs typeface="+mn-cs"/>
              </a:rPr>
              <a:t>aumanii</a:t>
            </a:r>
            <a:r>
              <a:rPr lang="en-US" sz="1200" b="0" i="0" u="none" strike="noStrike" kern="1200" baseline="0" dirty="0" smtClean="0">
                <a:solidFill>
                  <a:schemeClr val="tx1"/>
                </a:solidFill>
                <a:latin typeface="+mn-lt"/>
                <a:ea typeface="+mn-ea"/>
                <a:cs typeface="+mn-cs"/>
              </a:rPr>
              <a:t>. CRAB isolates</a:t>
            </a:r>
          </a:p>
          <a:p>
            <a:r>
              <a:rPr lang="en-US" sz="1200" b="0" i="0" u="none" strike="noStrike" kern="1200" baseline="0" dirty="0" smtClean="0">
                <a:solidFill>
                  <a:schemeClr val="tx1"/>
                </a:solidFill>
                <a:latin typeface="+mn-lt"/>
                <a:ea typeface="+mn-ea"/>
                <a:cs typeface="+mn-cs"/>
              </a:rPr>
              <a:t>are usually only susceptible to </a:t>
            </a:r>
            <a:r>
              <a:rPr lang="en-US" sz="1200" b="0" i="0" u="none" strike="noStrike" kern="1200" baseline="0" dirty="0" err="1" smtClean="0">
                <a:solidFill>
                  <a:schemeClr val="tx1"/>
                </a:solidFill>
                <a:latin typeface="+mn-lt"/>
                <a:ea typeface="+mn-ea"/>
                <a:cs typeface="+mn-cs"/>
              </a:rPr>
              <a:t>colistin</a:t>
            </a:r>
            <a:r>
              <a:rPr lang="en-US" sz="1200" b="0" i="0" u="none" strike="noStrike" kern="1200" baseline="0" dirty="0" smtClean="0">
                <a:solidFill>
                  <a:schemeClr val="tx1"/>
                </a:solidFill>
                <a:latin typeface="+mn-lt"/>
                <a:ea typeface="+mn-ea"/>
                <a:cs typeface="+mn-cs"/>
              </a:rPr>
              <a:t> and </a:t>
            </a:r>
            <a:r>
              <a:rPr lang="en-US" sz="1200" b="0" i="0" u="none" strike="noStrike" kern="1200" baseline="0" dirty="0" err="1" smtClean="0">
                <a:solidFill>
                  <a:schemeClr val="tx1"/>
                </a:solidFill>
                <a:latin typeface="+mn-lt"/>
                <a:ea typeface="+mn-ea"/>
                <a:cs typeface="+mn-cs"/>
              </a:rPr>
              <a:t>tigecycline</a:t>
            </a:r>
            <a:r>
              <a:rPr lang="en-US" sz="1200" b="0" i="0" u="none" strike="noStrike" kern="1200" baseline="0" dirty="0" smtClean="0">
                <a:solidFill>
                  <a:schemeClr val="tx1"/>
                </a:solidFill>
                <a:latin typeface="+mn-lt"/>
                <a:ea typeface="+mn-ea"/>
                <a:cs typeface="+mn-cs"/>
              </a:rPr>
              <a:t>.</a:t>
            </a:r>
            <a:endParaRPr lang="tr-TR" dirty="0" smtClean="0"/>
          </a:p>
          <a:p>
            <a:endParaRPr lang="tr-TR" dirty="0"/>
          </a:p>
        </p:txBody>
      </p:sp>
      <p:sp>
        <p:nvSpPr>
          <p:cNvPr id="4" name="Slayt Numarası Yer Tutucusu 3"/>
          <p:cNvSpPr>
            <a:spLocks noGrp="1"/>
          </p:cNvSpPr>
          <p:nvPr>
            <p:ph type="sldNum" sz="quarter" idx="10"/>
          </p:nvPr>
        </p:nvSpPr>
        <p:spPr/>
        <p:txBody>
          <a:bodyPr/>
          <a:lstStyle/>
          <a:p>
            <a:fld id="{4EBBD7A0-985B-47F5-9F15-C659583C9A8D}" type="slidenum">
              <a:rPr lang="tr-TR" smtClean="0"/>
              <a:pPr/>
              <a:t>20</a:t>
            </a:fld>
            <a:endParaRPr lang="tr-TR"/>
          </a:p>
        </p:txBody>
      </p:sp>
    </p:spTree>
    <p:extLst>
      <p:ext uri="{BB962C8B-B14F-4D97-AF65-F5344CB8AC3E}">
        <p14:creationId xmlns:p14="http://schemas.microsoft.com/office/powerpoint/2010/main" xmlns="" val="3552612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1" u="none" strike="noStrike" kern="1200" baseline="0" dirty="0" smtClean="0">
                <a:solidFill>
                  <a:schemeClr val="tx1"/>
                </a:solidFill>
                <a:latin typeface="+mn-lt"/>
                <a:ea typeface="+mn-ea"/>
                <a:cs typeface="+mn-cs"/>
              </a:rPr>
              <a:t>S. </a:t>
            </a:r>
            <a:r>
              <a:rPr lang="tr-TR" sz="1200" b="0" i="1" u="none" strike="noStrike" kern="1200" baseline="0" dirty="0" err="1" smtClean="0">
                <a:solidFill>
                  <a:schemeClr val="tx1"/>
                </a:solidFill>
                <a:latin typeface="+mn-lt"/>
                <a:ea typeface="+mn-ea"/>
                <a:cs typeface="+mn-cs"/>
              </a:rPr>
              <a:t>maltophilia</a:t>
            </a:r>
            <a:endParaRPr lang="tr-TR" sz="1200" b="0" i="1"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also oxidizes maltose faster than glucose (hence the species</a:t>
            </a:r>
          </a:p>
          <a:p>
            <a:r>
              <a:rPr lang="en-US" sz="1200" b="0" i="0" u="none" strike="noStrike" kern="1200" baseline="0" dirty="0" smtClean="0">
                <a:solidFill>
                  <a:schemeClr val="tx1"/>
                </a:solidFill>
                <a:latin typeface="+mn-lt"/>
                <a:ea typeface="+mn-ea"/>
                <a:cs typeface="+mn-cs"/>
              </a:rPr>
              <a:t>name, </a:t>
            </a:r>
            <a:r>
              <a:rPr lang="en-US" sz="1200" b="0" i="1" u="none" strike="noStrike" kern="1200" baseline="0" dirty="0" err="1" smtClean="0">
                <a:solidFill>
                  <a:schemeClr val="tx1"/>
                </a:solidFill>
                <a:latin typeface="+mn-lt"/>
                <a:ea typeface="+mn-ea"/>
                <a:cs typeface="+mn-cs"/>
              </a:rPr>
              <a:t>maltophilia</a:t>
            </a:r>
            <a:r>
              <a:rPr lang="en-US" sz="1200" b="0" i="1"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or “maltose loving”),</a:t>
            </a:r>
            <a:endParaRPr lang="tr-TR" dirty="0"/>
          </a:p>
        </p:txBody>
      </p:sp>
      <p:sp>
        <p:nvSpPr>
          <p:cNvPr id="4" name="Slayt Numarası Yer Tutucusu 3"/>
          <p:cNvSpPr>
            <a:spLocks noGrp="1"/>
          </p:cNvSpPr>
          <p:nvPr>
            <p:ph type="sldNum" sz="quarter" idx="10"/>
          </p:nvPr>
        </p:nvSpPr>
        <p:spPr/>
        <p:txBody>
          <a:bodyPr/>
          <a:lstStyle/>
          <a:p>
            <a:fld id="{4EBBD7A0-985B-47F5-9F15-C659583C9A8D}" type="slidenum">
              <a:rPr lang="tr-TR" smtClean="0"/>
              <a:pPr/>
              <a:t>23</a:t>
            </a:fld>
            <a:endParaRPr lang="tr-TR"/>
          </a:p>
        </p:txBody>
      </p:sp>
    </p:spTree>
    <p:extLst>
      <p:ext uri="{BB962C8B-B14F-4D97-AF65-F5344CB8AC3E}">
        <p14:creationId xmlns:p14="http://schemas.microsoft.com/office/powerpoint/2010/main" xmlns="" val="1924915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0899"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smtClean="0"/>
              <a:t>1992’de daha önce </a:t>
            </a:r>
            <a:r>
              <a:rPr lang="tr-TR" altLang="tr-TR" i="1" smtClean="0"/>
              <a:t>Pseudomonas </a:t>
            </a:r>
            <a:r>
              <a:rPr lang="tr-TR" altLang="tr-TR" smtClean="0"/>
              <a:t>cinsi içerisinde sınıflandırılan yedi tür </a:t>
            </a:r>
            <a:r>
              <a:rPr lang="tr-TR" altLang="tr-TR" i="1" smtClean="0"/>
              <a:t>Burkholderia </a:t>
            </a:r>
            <a:r>
              <a:rPr lang="tr-TR" altLang="tr-TR" smtClean="0"/>
              <a:t>cinsi içerisine alındı. </a:t>
            </a:r>
            <a:r>
              <a:rPr lang="tr-TR" altLang="tr-TR" i="1" smtClean="0"/>
              <a:t>B. cepacia </a:t>
            </a:r>
            <a:r>
              <a:rPr lang="tr-TR" altLang="tr-TR" smtClean="0"/>
              <a:t>olarak en sıklıkla izole edilen türün ise aslında birçok laboratuvar tarafından rutin identifikasyon yöntemleri ile tür düzeyinde birbirinden ayırt edilemeyen 17 ayrı tür içeren bir kompleks olduğu ortaya çıktı. </a:t>
            </a:r>
            <a:r>
              <a:rPr lang="tr-TR" altLang="tr-TR" i="1" smtClean="0"/>
              <a:t>Burkholderia</a:t>
            </a:r>
            <a:r>
              <a:rPr lang="tr-TR" altLang="tr-TR" smtClean="0"/>
              <a:t> cinsi içerisinde insanlarda en sık hastalık oluşturan türler </a:t>
            </a:r>
            <a:r>
              <a:rPr lang="tr-TR" altLang="tr-TR" i="1" smtClean="0"/>
              <a:t>B. cepacia </a:t>
            </a:r>
            <a:r>
              <a:rPr lang="tr-TR" altLang="tr-TR" smtClean="0"/>
              <a:t>kompleks, </a:t>
            </a:r>
            <a:r>
              <a:rPr lang="tr-TR" altLang="tr-TR" i="1" smtClean="0"/>
              <a:t>B. gladioli</a:t>
            </a:r>
            <a:r>
              <a:rPr lang="tr-TR" altLang="tr-TR" smtClean="0"/>
              <a:t> ve </a:t>
            </a:r>
            <a:r>
              <a:rPr lang="tr-TR" altLang="tr-TR" i="1" smtClean="0"/>
              <a:t>B. pseudomallei</a:t>
            </a:r>
            <a:r>
              <a:rPr lang="tr-TR" altLang="tr-TR" smtClean="0"/>
              <a:t>’dir. </a:t>
            </a:r>
            <a:r>
              <a:rPr lang="tr-TR" altLang="tr-TR" i="1" smtClean="0"/>
              <a:t>B. mallei </a:t>
            </a:r>
            <a:r>
              <a:rPr lang="tr-TR" altLang="tr-TR" smtClean="0"/>
              <a:t>enfeksiyonlarına insanlarda nadir rastlanır. </a:t>
            </a:r>
          </a:p>
          <a:p>
            <a:pPr eaLnBrk="1" hangingPunct="1">
              <a:spcBef>
                <a:spcPct val="0"/>
              </a:spcBef>
            </a:pPr>
            <a:endParaRPr lang="tr-TR" altLang="tr-TR" smtClean="0"/>
          </a:p>
        </p:txBody>
      </p:sp>
      <p:sp>
        <p:nvSpPr>
          <p:cNvPr id="71684"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7CC927-EEE6-4902-9485-40D269116F4C}" type="slidenum">
              <a:rPr lang="tr-TR" smtClean="0"/>
              <a:pPr fontAlgn="base">
                <a:spcBef>
                  <a:spcPct val="0"/>
                </a:spcBef>
                <a:spcAft>
                  <a:spcPct val="0"/>
                </a:spcAft>
                <a:defRPr/>
              </a:pPr>
              <a:t>30</a:t>
            </a:fld>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23"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smtClean="0"/>
              <a:t>Özellikle kistik fibrozlu hastalar ve kronik granülomatöz hastalığı olanlar </a:t>
            </a:r>
            <a:r>
              <a:rPr lang="tr-TR" altLang="tr-TR" i="1" smtClean="0"/>
              <a:t>B. cepacia </a:t>
            </a:r>
            <a:r>
              <a:rPr lang="tr-TR" altLang="tr-TR" smtClean="0"/>
              <a:t>kompleks enfeksiyonlarına duyarlıdır. </a:t>
            </a:r>
          </a:p>
        </p:txBody>
      </p:sp>
      <p:sp>
        <p:nvSpPr>
          <p:cNvPr id="72708"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53FBE0-6048-47B3-AD15-91F533E82DC9}" type="slidenum">
              <a:rPr lang="tr-TR" smtClean="0"/>
              <a:pPr fontAlgn="base">
                <a:spcBef>
                  <a:spcPct val="0"/>
                </a:spcBef>
                <a:spcAft>
                  <a:spcPct val="0"/>
                </a:spcAft>
                <a:defRPr/>
              </a:pPr>
              <a:t>32</a:t>
            </a:fld>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2947"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smtClean="0"/>
              <a:t>Yakın temas ile </a:t>
            </a:r>
            <a:r>
              <a:rPr lang="tr-TR" altLang="tr-TR" i="1" smtClean="0"/>
              <a:t>B. cepacia </a:t>
            </a:r>
            <a:r>
              <a:rPr lang="tr-TR" altLang="tr-TR" smtClean="0"/>
              <a:t>bir KF hastasından diğerine bulaşabilir. Asemptomatik taşıyıcılık gözlenebileceği gibi aylar içerisinde progresif bozukluk veya hızlı progresif ilerleme ile nekrotizan pnömoni ve bakteriyemi görülebilir. KF hastasında </a:t>
            </a:r>
            <a:r>
              <a:rPr lang="tr-TR" altLang="tr-TR" i="1" smtClean="0"/>
              <a:t>B. cepacia </a:t>
            </a:r>
            <a:r>
              <a:rPr lang="tr-TR" altLang="tr-TR" smtClean="0"/>
              <a:t>enfeksiyonu tanısı konması özellikle önemlidir, zira hastalığın progresyonuna neden olmasının yanı sıra, bulaşıcı olduğundan diğer KF hastaları ile temasının kesilmesi gerekir. </a:t>
            </a:r>
            <a:r>
              <a:rPr lang="tr-TR" altLang="tr-TR" i="1" smtClean="0"/>
              <a:t>B. cepacia </a:t>
            </a:r>
            <a:r>
              <a:rPr lang="tr-TR" altLang="tr-TR" smtClean="0"/>
              <a:t>enfeksiyonu geçiren KF hastaları akciğer transplantasyonu için uygun olmayan alıcılar olarak değerlendirilebilir ve transplantasyon programından çıkartılabilirler.</a:t>
            </a:r>
          </a:p>
        </p:txBody>
      </p:sp>
      <p:sp>
        <p:nvSpPr>
          <p:cNvPr id="73732"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53928F-1AF2-4451-82BE-9A42CA2EF687}" type="slidenum">
              <a:rPr lang="tr-TR" smtClean="0"/>
              <a:pPr fontAlgn="base">
                <a:spcBef>
                  <a:spcPct val="0"/>
                </a:spcBef>
                <a:spcAft>
                  <a:spcPct val="0"/>
                </a:spcAft>
                <a:defRPr/>
              </a:pPr>
              <a:t>33</a:t>
            </a:fld>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4995" name="Not Yer Tutucusu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smtClean="0"/>
              <a:t>alkoliklerde, diyabetiklerde, kronik böbrek veya kronik akciğer hastalığı olanlarda organizmanın neden olduğu fırsatçı enfeksiyonlar gözlenir. </a:t>
            </a:r>
          </a:p>
        </p:txBody>
      </p:sp>
      <p:sp>
        <p:nvSpPr>
          <p:cNvPr id="75780" name="Slayt Numarası Yer Tutucus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861F35-74D0-43E1-8887-0E0F840A70F7}" type="slidenum">
              <a:rPr lang="tr-TR" smtClean="0"/>
              <a:pPr fontAlgn="base">
                <a:spcBef>
                  <a:spcPct val="0"/>
                </a:spcBef>
                <a:spcAft>
                  <a:spcPct val="0"/>
                </a:spcAft>
                <a:defRPr/>
              </a:pPr>
              <a:t>36</a:t>
            </a:fld>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normAutofit/>
          </a:bodyPr>
          <a:lstStyle>
            <a:lvl1pPr>
              <a:defRPr sz="3200">
                <a:latin typeface="+mj-lt"/>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3867177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1583555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250293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lvl1pPr>
              <a:defRPr sz="2800"/>
            </a:lvl1pPr>
          </a:lstStyle>
          <a:p>
            <a:r>
              <a:rPr lang="tr-TR" smtClean="0"/>
              <a:t>Asıl başlık stili için tıklatın</a:t>
            </a:r>
            <a:endParaRPr lang="tr-TR"/>
          </a:p>
        </p:txBody>
      </p:sp>
      <p:sp>
        <p:nvSpPr>
          <p:cNvPr id="3" name="İçerik Yer Tutucusu 2"/>
          <p:cNvSpPr>
            <a:spLocks noGrp="1"/>
          </p:cNvSpPr>
          <p:nvPr>
            <p:ph idx="1"/>
          </p:nvPr>
        </p:nvSpPr>
        <p:spPr/>
        <p:txBody>
          <a:bodyPr>
            <a:normAutofit/>
          </a:bodyPr>
          <a:lstStyle>
            <a:lvl1pPr>
              <a:lnSpc>
                <a:spcPct val="150000"/>
              </a:lnSpc>
              <a:defRPr sz="2400"/>
            </a:lvl1pPr>
            <a:lvl2pPr>
              <a:lnSpc>
                <a:spcPct val="150000"/>
              </a:lnSpc>
              <a:defRPr sz="2400"/>
            </a:lvl2pPr>
            <a:lvl3pPr>
              <a:lnSpc>
                <a:spcPct val="150000"/>
              </a:lnSpc>
              <a:defRPr sz="2400"/>
            </a:lvl3pPr>
            <a:lvl4pPr>
              <a:lnSpc>
                <a:spcPct val="150000"/>
              </a:lnSpc>
              <a:defRPr sz="2400"/>
            </a:lvl4pPr>
            <a:lvl5pPr>
              <a:lnSpc>
                <a:spcPct val="150000"/>
              </a:lnSpc>
              <a:defRPr sz="24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144291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2864908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lvl1pPr>
              <a:defRPr sz="2800"/>
            </a:lvl1p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3143536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152913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811037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2529518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2776004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956BF6-7611-4C19-BE03-5F9D2AEBBA53}" type="datetimeFigureOut">
              <a:rPr lang="tr-TR" smtClean="0"/>
              <a:pPr/>
              <a:t>31/08/2018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296403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956BF6-7611-4C19-BE03-5F9D2AEBBA53}" type="datetimeFigureOut">
              <a:rPr lang="tr-TR" smtClean="0"/>
              <a:pPr/>
              <a:t>31/08/2018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1821A-D883-45A6-9B9E-24A31BE0972E}" type="slidenum">
              <a:rPr lang="tr-TR" smtClean="0"/>
              <a:pPr/>
              <a:t>‹#›</a:t>
            </a:fld>
            <a:endParaRPr lang="tr-TR"/>
          </a:p>
        </p:txBody>
      </p:sp>
    </p:spTree>
    <p:extLst>
      <p:ext uri="{BB962C8B-B14F-4D97-AF65-F5344CB8AC3E}">
        <p14:creationId xmlns:p14="http://schemas.microsoft.com/office/powerpoint/2010/main" xmlns="" val="4213409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219201"/>
            <a:ext cx="7772400" cy="2381250"/>
          </a:xfrm>
        </p:spPr>
        <p:txBody>
          <a:bodyPr>
            <a:noAutofit/>
          </a:bodyPr>
          <a:lstStyle/>
          <a:p>
            <a:r>
              <a:rPr lang="tr-TR" sz="3600" b="1" i="1" dirty="0" err="1" smtClean="0">
                <a:solidFill>
                  <a:schemeClr val="tx2">
                    <a:lumMod val="90000"/>
                    <a:lumOff val="10000"/>
                  </a:schemeClr>
                </a:solidFill>
                <a:effectLst>
                  <a:outerShdw blurRad="38100" dist="38100" dir="2700000" algn="tl">
                    <a:srgbClr val="000000">
                      <a:alpha val="43137"/>
                    </a:srgbClr>
                  </a:outerShdw>
                </a:effectLst>
              </a:rPr>
              <a:t>Pseudomonas</a:t>
            </a:r>
            <a:r>
              <a:rPr lang="tr-TR" sz="3600" b="1" i="1" dirty="0" smtClean="0">
                <a:solidFill>
                  <a:schemeClr val="tx2">
                    <a:lumMod val="90000"/>
                    <a:lumOff val="10000"/>
                  </a:schemeClr>
                </a:solidFill>
                <a:effectLst>
                  <a:outerShdw blurRad="38100" dist="38100" dir="2700000" algn="tl">
                    <a:srgbClr val="000000">
                      <a:alpha val="43137"/>
                    </a:srgbClr>
                  </a:outerShdw>
                </a:effectLst>
              </a:rPr>
              <a:t> </a:t>
            </a:r>
            <a:br>
              <a:rPr lang="tr-TR" sz="3600" b="1" i="1" dirty="0" smtClean="0">
                <a:solidFill>
                  <a:schemeClr val="tx2">
                    <a:lumMod val="90000"/>
                    <a:lumOff val="10000"/>
                  </a:schemeClr>
                </a:solidFill>
                <a:effectLst>
                  <a:outerShdw blurRad="38100" dist="38100" dir="2700000" algn="tl">
                    <a:srgbClr val="000000">
                      <a:alpha val="43137"/>
                    </a:srgbClr>
                  </a:outerShdw>
                </a:effectLst>
              </a:rPr>
            </a:br>
            <a:r>
              <a:rPr lang="tr-TR" sz="3600" b="1" dirty="0" smtClean="0">
                <a:solidFill>
                  <a:schemeClr val="tx2">
                    <a:lumMod val="90000"/>
                    <a:lumOff val="10000"/>
                  </a:schemeClr>
                </a:solidFill>
                <a:effectLst>
                  <a:outerShdw blurRad="38100" dist="38100" dir="2700000" algn="tl">
                    <a:srgbClr val="000000">
                      <a:alpha val="43137"/>
                    </a:srgbClr>
                  </a:outerShdw>
                </a:effectLst>
              </a:rPr>
              <a:t>&amp; </a:t>
            </a:r>
            <a:br>
              <a:rPr lang="tr-TR" sz="3600" b="1" dirty="0" smtClean="0">
                <a:solidFill>
                  <a:schemeClr val="tx2">
                    <a:lumMod val="90000"/>
                    <a:lumOff val="10000"/>
                  </a:schemeClr>
                </a:solidFill>
                <a:effectLst>
                  <a:outerShdw blurRad="38100" dist="38100" dir="2700000" algn="tl">
                    <a:srgbClr val="000000">
                      <a:alpha val="43137"/>
                    </a:srgbClr>
                  </a:outerShdw>
                </a:effectLst>
              </a:rPr>
            </a:br>
            <a:r>
              <a:rPr lang="tr-TR" sz="3600" b="1" i="1" dirty="0" err="1" smtClean="0">
                <a:solidFill>
                  <a:schemeClr val="tx2">
                    <a:lumMod val="90000"/>
                    <a:lumOff val="10000"/>
                  </a:schemeClr>
                </a:solidFill>
                <a:effectLst>
                  <a:outerShdw blurRad="38100" dist="38100" dir="2700000" algn="tl">
                    <a:srgbClr val="000000">
                      <a:alpha val="43137"/>
                    </a:srgbClr>
                  </a:outerShdw>
                </a:effectLst>
              </a:rPr>
              <a:t>Acinetobacter</a:t>
            </a:r>
            <a:r>
              <a:rPr lang="tr-TR" sz="3600" b="1" dirty="0" smtClean="0">
                <a:solidFill>
                  <a:schemeClr val="tx2">
                    <a:lumMod val="90000"/>
                    <a:lumOff val="10000"/>
                  </a:schemeClr>
                </a:solidFill>
                <a:effectLst>
                  <a:outerShdw blurRad="38100" dist="38100" dir="2700000" algn="tl">
                    <a:srgbClr val="000000">
                      <a:alpha val="43137"/>
                    </a:srgbClr>
                  </a:outerShdw>
                </a:effectLst>
              </a:rPr>
              <a:t> Türleri</a:t>
            </a:r>
            <a:br>
              <a:rPr lang="tr-TR" sz="3600" b="1" dirty="0" smtClean="0">
                <a:solidFill>
                  <a:schemeClr val="tx2">
                    <a:lumMod val="90000"/>
                    <a:lumOff val="10000"/>
                  </a:schemeClr>
                </a:solidFill>
                <a:effectLst>
                  <a:outerShdw blurRad="38100" dist="38100" dir="2700000" algn="tl">
                    <a:srgbClr val="000000">
                      <a:alpha val="43137"/>
                    </a:srgbClr>
                  </a:outerShdw>
                </a:effectLst>
              </a:rPr>
            </a:br>
            <a:r>
              <a:rPr lang="tr-TR" sz="3600" b="1" dirty="0" smtClean="0">
                <a:solidFill>
                  <a:schemeClr val="tx2">
                    <a:lumMod val="90000"/>
                    <a:lumOff val="10000"/>
                  </a:schemeClr>
                </a:solidFill>
                <a:effectLst>
                  <a:outerShdw blurRad="38100" dist="38100" dir="2700000" algn="tl">
                    <a:srgbClr val="000000">
                      <a:alpha val="43137"/>
                    </a:srgbClr>
                  </a:outerShdw>
                </a:effectLst>
              </a:rPr>
              <a:t>ile</a:t>
            </a:r>
            <a:br>
              <a:rPr lang="tr-TR" sz="3600" b="1" dirty="0" smtClean="0">
                <a:solidFill>
                  <a:schemeClr val="tx2">
                    <a:lumMod val="90000"/>
                    <a:lumOff val="10000"/>
                  </a:schemeClr>
                </a:solidFill>
                <a:effectLst>
                  <a:outerShdw blurRad="38100" dist="38100" dir="2700000" algn="tl">
                    <a:srgbClr val="000000">
                      <a:alpha val="43137"/>
                    </a:srgbClr>
                  </a:outerShdw>
                </a:effectLst>
              </a:rPr>
            </a:br>
            <a:r>
              <a:rPr lang="tr-TR" sz="3600" b="1" dirty="0" smtClean="0">
                <a:solidFill>
                  <a:schemeClr val="tx2">
                    <a:lumMod val="90000"/>
                    <a:lumOff val="10000"/>
                  </a:schemeClr>
                </a:solidFill>
                <a:effectLst>
                  <a:outerShdw blurRad="38100" dist="38100" dir="2700000" algn="tl">
                    <a:srgbClr val="000000">
                      <a:alpha val="43137"/>
                    </a:srgbClr>
                  </a:outerShdw>
                </a:effectLst>
              </a:rPr>
              <a:t> Diğer </a:t>
            </a:r>
            <a:r>
              <a:rPr lang="tr-TR" sz="3600" b="1" dirty="0" err="1" smtClean="0">
                <a:solidFill>
                  <a:schemeClr val="tx2">
                    <a:lumMod val="90000"/>
                    <a:lumOff val="10000"/>
                  </a:schemeClr>
                </a:solidFill>
                <a:effectLst>
                  <a:outerShdw blurRad="38100" dist="38100" dir="2700000" algn="tl">
                    <a:srgbClr val="000000">
                      <a:alpha val="43137"/>
                    </a:srgbClr>
                  </a:outerShdw>
                </a:effectLst>
              </a:rPr>
              <a:t>Nonfermenter</a:t>
            </a:r>
            <a:r>
              <a:rPr lang="tr-TR" sz="3600" b="1" dirty="0" smtClean="0">
                <a:solidFill>
                  <a:schemeClr val="tx2">
                    <a:lumMod val="90000"/>
                    <a:lumOff val="10000"/>
                  </a:schemeClr>
                </a:solidFill>
                <a:effectLst>
                  <a:outerShdw blurRad="38100" dist="38100" dir="2700000" algn="tl">
                    <a:srgbClr val="000000">
                      <a:alpha val="43137"/>
                    </a:srgbClr>
                  </a:outerShdw>
                </a:effectLst>
              </a:rPr>
              <a:t> Bakteriler</a:t>
            </a:r>
            <a:endParaRPr lang="tr-TR" sz="3600" dirty="0"/>
          </a:p>
        </p:txBody>
      </p:sp>
      <p:sp>
        <p:nvSpPr>
          <p:cNvPr id="3" name="Alt Başlık 2"/>
          <p:cNvSpPr>
            <a:spLocks noGrp="1"/>
          </p:cNvSpPr>
          <p:nvPr>
            <p:ph type="subTitle" idx="1"/>
          </p:nvPr>
        </p:nvSpPr>
        <p:spPr/>
        <p:txBody>
          <a:bodyPr/>
          <a:lstStyle/>
          <a:p>
            <a:endParaRPr lang="tr-TR" dirty="0" smtClean="0">
              <a:solidFill>
                <a:schemeClr val="tx1"/>
              </a:solidFill>
            </a:endParaRPr>
          </a:p>
          <a:p>
            <a:r>
              <a:rPr lang="tr-TR" dirty="0" smtClean="0">
                <a:solidFill>
                  <a:schemeClr val="tx1"/>
                </a:solidFill>
              </a:rPr>
              <a:t>Doç. Dr. Ebru EVREN</a:t>
            </a:r>
            <a:endParaRPr lang="tr-TR" dirty="0">
              <a:solidFill>
                <a:schemeClr val="tx1"/>
              </a:solidFill>
            </a:endParaRPr>
          </a:p>
        </p:txBody>
      </p:sp>
    </p:spTree>
    <p:extLst>
      <p:ext uri="{BB962C8B-B14F-4D97-AF65-F5344CB8AC3E}">
        <p14:creationId xmlns:p14="http://schemas.microsoft.com/office/powerpoint/2010/main" xmlns="" val="75553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chemeClr val="accent4">
                    <a:lumMod val="50000"/>
                  </a:schemeClr>
                </a:solidFill>
              </a:rPr>
              <a:t>Virülans</a:t>
            </a:r>
            <a:r>
              <a:rPr lang="tr-TR" dirty="0" smtClean="0">
                <a:solidFill>
                  <a:schemeClr val="accent4">
                    <a:lumMod val="50000"/>
                  </a:schemeClr>
                </a:solidFill>
              </a:rPr>
              <a:t> Faktörleri</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Bakteriyel yüzey yapıları (pili, </a:t>
            </a:r>
            <a:r>
              <a:rPr lang="tr-TR" dirty="0" err="1" smtClean="0"/>
              <a:t>flagella</a:t>
            </a:r>
            <a:r>
              <a:rPr lang="tr-TR" dirty="0" smtClean="0"/>
              <a:t>, LPS, </a:t>
            </a:r>
            <a:r>
              <a:rPr lang="tr-TR" dirty="0" err="1" smtClean="0"/>
              <a:t>mukoid</a:t>
            </a:r>
            <a:r>
              <a:rPr lang="tr-TR" dirty="0" smtClean="0"/>
              <a:t> </a:t>
            </a:r>
            <a:r>
              <a:rPr lang="tr-TR" dirty="0" err="1" smtClean="0"/>
              <a:t>alginat</a:t>
            </a:r>
            <a:r>
              <a:rPr lang="tr-TR" dirty="0" smtClean="0"/>
              <a:t> kapsül) konağa bağlanma</a:t>
            </a:r>
          </a:p>
          <a:p>
            <a:r>
              <a:rPr lang="tr-TR" dirty="0" err="1" smtClean="0"/>
              <a:t>Alginat</a:t>
            </a:r>
            <a:r>
              <a:rPr lang="tr-TR" dirty="0" smtClean="0"/>
              <a:t> kapsül  fagositoz ve antibiyotikten korunma</a:t>
            </a:r>
          </a:p>
          <a:p>
            <a:r>
              <a:rPr lang="tr-TR" dirty="0" err="1" smtClean="0"/>
              <a:t>Ekzotoksin</a:t>
            </a:r>
            <a:r>
              <a:rPr lang="tr-TR" dirty="0" smtClean="0"/>
              <a:t> A konakta protein sentezini bozar (difteri toksini ile benzerlik)</a:t>
            </a:r>
          </a:p>
          <a:p>
            <a:r>
              <a:rPr lang="tr-TR" dirty="0" smtClean="0"/>
              <a:t>Pigmentler(</a:t>
            </a:r>
            <a:r>
              <a:rPr lang="tr-TR" dirty="0" err="1" smtClean="0"/>
              <a:t>piyosiyanin</a:t>
            </a:r>
            <a:r>
              <a:rPr lang="tr-TR" dirty="0" smtClean="0"/>
              <a:t>, </a:t>
            </a:r>
            <a:r>
              <a:rPr lang="tr-TR" dirty="0" err="1" smtClean="0"/>
              <a:t>piyoverdin</a:t>
            </a:r>
            <a:r>
              <a:rPr lang="tr-TR" dirty="0" smtClean="0"/>
              <a:t>) oksijenin </a:t>
            </a:r>
            <a:r>
              <a:rPr lang="tr-TR" dirty="0" err="1" smtClean="0"/>
              <a:t>toksik</a:t>
            </a:r>
            <a:r>
              <a:rPr lang="tr-TR" dirty="0" smtClean="0"/>
              <a:t> formlarını oluşturur, </a:t>
            </a:r>
            <a:r>
              <a:rPr lang="tr-TR" dirty="0" err="1" smtClean="0"/>
              <a:t>sitokin</a:t>
            </a:r>
            <a:r>
              <a:rPr lang="tr-TR" dirty="0" smtClean="0"/>
              <a:t> salınımı ve toksin salınımının regülasyonunu sağlar</a:t>
            </a:r>
          </a:p>
          <a:p>
            <a:r>
              <a:rPr lang="tr-TR" dirty="0" err="1" smtClean="0"/>
              <a:t>Elastaz</a:t>
            </a:r>
            <a:r>
              <a:rPr lang="tr-TR" dirty="0" smtClean="0"/>
              <a:t>, </a:t>
            </a:r>
            <a:r>
              <a:rPr lang="tr-TR" dirty="0" err="1" smtClean="0"/>
              <a:t>fosfolipaz</a:t>
            </a:r>
            <a:r>
              <a:rPr lang="tr-TR" dirty="0" smtClean="0"/>
              <a:t> ve </a:t>
            </a:r>
            <a:r>
              <a:rPr lang="tr-TR" dirty="0" err="1" smtClean="0"/>
              <a:t>ekstraselüler</a:t>
            </a:r>
            <a:r>
              <a:rPr lang="tr-TR" dirty="0" smtClean="0"/>
              <a:t> toksinler doku yıkımını arttırır ve </a:t>
            </a:r>
            <a:r>
              <a:rPr lang="tr-TR" dirty="0" err="1" smtClean="0"/>
              <a:t>nötrofil</a:t>
            </a:r>
            <a:r>
              <a:rPr lang="tr-TR" dirty="0" smtClean="0"/>
              <a:t> fonksiyonlarını </a:t>
            </a:r>
            <a:r>
              <a:rPr lang="tr-TR" dirty="0" err="1" smtClean="0"/>
              <a:t>inhibe</a:t>
            </a:r>
            <a:r>
              <a:rPr lang="tr-TR" dirty="0" smtClean="0"/>
              <a:t> eder</a:t>
            </a:r>
          </a:p>
          <a:p>
            <a:r>
              <a:rPr lang="tr-TR" dirty="0" smtClean="0"/>
              <a:t>Doğal ve kazanılmış antibiyotik direnci tedaviyi zorlaştırır</a:t>
            </a:r>
          </a:p>
          <a:p>
            <a:endParaRPr lang="tr-TR" dirty="0" smtClean="0"/>
          </a:p>
        </p:txBody>
      </p:sp>
    </p:spTree>
    <p:extLst>
      <p:ext uri="{BB962C8B-B14F-4D97-AF65-F5344CB8AC3E}">
        <p14:creationId xmlns:p14="http://schemas.microsoft.com/office/powerpoint/2010/main" xmlns="" val="3648745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Klinik</a:t>
            </a:r>
            <a:endParaRPr lang="tr-TR" dirty="0"/>
          </a:p>
        </p:txBody>
      </p:sp>
      <p:sp>
        <p:nvSpPr>
          <p:cNvPr id="3" name="İçerik Yer Tutucusu 2"/>
          <p:cNvSpPr>
            <a:spLocks noGrp="1"/>
          </p:cNvSpPr>
          <p:nvPr>
            <p:ph idx="1"/>
          </p:nvPr>
        </p:nvSpPr>
        <p:spPr/>
        <p:txBody>
          <a:bodyPr>
            <a:normAutofit fontScale="70000" lnSpcReduction="20000"/>
          </a:bodyPr>
          <a:lstStyle/>
          <a:p>
            <a:r>
              <a:rPr lang="tr-TR" b="1" dirty="0" err="1" smtClean="0">
                <a:effectLst>
                  <a:outerShdw blurRad="38100" dist="38100" dir="2700000" algn="tl">
                    <a:srgbClr val="000000">
                      <a:alpha val="43137"/>
                    </a:srgbClr>
                  </a:outerShdw>
                </a:effectLst>
              </a:rPr>
              <a:t>Pulmoner</a:t>
            </a:r>
            <a:r>
              <a:rPr lang="tr-TR" b="1" dirty="0" smtClean="0">
                <a:effectLst>
                  <a:outerShdw blurRad="38100" dist="38100" dir="2700000" algn="tl">
                    <a:srgbClr val="000000">
                      <a:alpha val="43137"/>
                    </a:srgbClr>
                  </a:outerShdw>
                </a:effectLst>
              </a:rPr>
              <a:t> enfeksiyon  </a:t>
            </a:r>
            <a:r>
              <a:rPr lang="tr-TR" dirty="0" err="1" smtClean="0"/>
              <a:t>trakeobronşitten</a:t>
            </a:r>
            <a:r>
              <a:rPr lang="tr-TR" dirty="0" smtClean="0"/>
              <a:t> </a:t>
            </a:r>
            <a:r>
              <a:rPr lang="tr-TR" dirty="0" err="1" smtClean="0"/>
              <a:t>nekrotizan</a:t>
            </a:r>
            <a:r>
              <a:rPr lang="tr-TR" dirty="0" smtClean="0"/>
              <a:t> </a:t>
            </a:r>
            <a:r>
              <a:rPr lang="tr-TR" dirty="0" err="1" smtClean="0"/>
              <a:t>bronkopnömoniye</a:t>
            </a:r>
            <a:r>
              <a:rPr lang="tr-TR" dirty="0" smtClean="0"/>
              <a:t> kadar değişebilen</a:t>
            </a:r>
          </a:p>
          <a:p>
            <a:r>
              <a:rPr lang="tr-TR" b="1" dirty="0" err="1" smtClean="0">
                <a:effectLst>
                  <a:outerShdw blurRad="38100" dist="38100" dir="2700000" algn="tl">
                    <a:srgbClr val="000000">
                      <a:alpha val="43137"/>
                    </a:srgbClr>
                  </a:outerShdw>
                </a:effectLst>
              </a:rPr>
              <a:t>Primer</a:t>
            </a:r>
            <a:r>
              <a:rPr lang="tr-TR" b="1" dirty="0" smtClean="0">
                <a:effectLst>
                  <a:outerShdw blurRad="38100" dist="38100" dir="2700000" algn="tl">
                    <a:srgbClr val="000000">
                      <a:alpha val="43137"/>
                    </a:srgbClr>
                  </a:outerShdw>
                </a:effectLst>
              </a:rPr>
              <a:t> cilt enfeksiyonu </a:t>
            </a:r>
            <a:r>
              <a:rPr lang="tr-TR" dirty="0" smtClean="0"/>
              <a:t>özellikle yanıkta yara yeri enfeksiyonu ve saç  </a:t>
            </a:r>
            <a:r>
              <a:rPr lang="tr-TR" dirty="0" err="1" smtClean="0"/>
              <a:t>foliküllerinde</a:t>
            </a:r>
            <a:r>
              <a:rPr lang="tr-TR" dirty="0" smtClean="0"/>
              <a:t> enfeksiyon</a:t>
            </a:r>
          </a:p>
          <a:p>
            <a:r>
              <a:rPr lang="tr-TR" b="1" dirty="0" err="1" smtClean="0">
                <a:effectLst>
                  <a:outerShdw blurRad="38100" dist="38100" dir="2700000" algn="tl">
                    <a:srgbClr val="000000">
                      <a:alpha val="43137"/>
                    </a:srgbClr>
                  </a:outerShdw>
                </a:effectLst>
              </a:rPr>
              <a:t>Üriner</a:t>
            </a:r>
            <a:r>
              <a:rPr lang="tr-TR" b="1" dirty="0" smtClean="0">
                <a:effectLst>
                  <a:outerShdw blurRad="38100" dist="38100" dir="2700000" algn="tl">
                    <a:srgbClr val="000000">
                      <a:alpha val="43137"/>
                    </a:srgbClr>
                  </a:outerShdw>
                </a:effectLst>
              </a:rPr>
              <a:t> sistem enfeksiyonu </a:t>
            </a:r>
            <a:r>
              <a:rPr lang="tr-TR" dirty="0" err="1" smtClean="0"/>
              <a:t>üriner</a:t>
            </a:r>
            <a:r>
              <a:rPr lang="tr-TR" dirty="0" smtClean="0"/>
              <a:t> </a:t>
            </a:r>
            <a:r>
              <a:rPr lang="tr-TR" dirty="0" err="1" smtClean="0"/>
              <a:t>kateteri</a:t>
            </a:r>
            <a:r>
              <a:rPr lang="tr-TR" dirty="0" smtClean="0"/>
              <a:t> ola ve özellikle geniş spektrumlu antibiyotik kullanan hastalarda</a:t>
            </a:r>
          </a:p>
          <a:p>
            <a:r>
              <a:rPr lang="tr-TR" b="1" dirty="0" smtClean="0">
                <a:effectLst>
                  <a:outerShdw blurRad="38100" dist="38100" dir="2700000" algn="tl">
                    <a:srgbClr val="000000">
                      <a:alpha val="43137"/>
                    </a:srgbClr>
                  </a:outerShdw>
                </a:effectLst>
              </a:rPr>
              <a:t>Kulak enfeksiyonu </a:t>
            </a:r>
            <a:r>
              <a:rPr lang="tr-TR" dirty="0" smtClean="0"/>
              <a:t>dış kulak yolunun hafif </a:t>
            </a:r>
            <a:r>
              <a:rPr lang="tr-TR" dirty="0" err="1" smtClean="0"/>
              <a:t>irritasyonu</a:t>
            </a:r>
            <a:r>
              <a:rPr lang="tr-TR" dirty="0" smtClean="0"/>
              <a:t> (yüzücü kulağı)- </a:t>
            </a:r>
            <a:r>
              <a:rPr lang="tr-TR" dirty="0" err="1" smtClean="0"/>
              <a:t>invaziv</a:t>
            </a:r>
            <a:r>
              <a:rPr lang="tr-TR" dirty="0" smtClean="0"/>
              <a:t> </a:t>
            </a:r>
            <a:r>
              <a:rPr lang="tr-TR" dirty="0" err="1" smtClean="0"/>
              <a:t>enfekte</a:t>
            </a:r>
            <a:r>
              <a:rPr lang="tr-TR" dirty="0" smtClean="0"/>
              <a:t> kulağa komşu </a:t>
            </a:r>
            <a:r>
              <a:rPr lang="tr-TR" dirty="0" err="1" smtClean="0"/>
              <a:t>kraniyal</a:t>
            </a:r>
            <a:r>
              <a:rPr lang="tr-TR" dirty="0" smtClean="0"/>
              <a:t> kemiklere ilerleyen </a:t>
            </a:r>
            <a:r>
              <a:rPr lang="tr-TR" dirty="0" err="1" smtClean="0"/>
              <a:t>malign</a:t>
            </a:r>
            <a:r>
              <a:rPr lang="tr-TR" dirty="0" smtClean="0"/>
              <a:t> </a:t>
            </a:r>
            <a:r>
              <a:rPr lang="tr-TR" dirty="0" err="1" smtClean="0"/>
              <a:t>otitis</a:t>
            </a:r>
            <a:r>
              <a:rPr lang="tr-TR" dirty="0" smtClean="0"/>
              <a:t> </a:t>
            </a:r>
            <a:r>
              <a:rPr lang="tr-TR" dirty="0" err="1" smtClean="0"/>
              <a:t>eksterna</a:t>
            </a:r>
            <a:endParaRPr lang="tr-TR" dirty="0" smtClean="0"/>
          </a:p>
          <a:p>
            <a:r>
              <a:rPr lang="tr-TR" b="1" dirty="0" smtClean="0">
                <a:effectLst>
                  <a:outerShdw blurRad="38100" dist="38100" dir="2700000" algn="tl">
                    <a:srgbClr val="000000">
                      <a:alpha val="43137"/>
                    </a:srgbClr>
                  </a:outerShdw>
                </a:effectLst>
              </a:rPr>
              <a:t>Göz enfeksiyonları  </a:t>
            </a:r>
            <a:r>
              <a:rPr lang="tr-TR" dirty="0" smtClean="0"/>
              <a:t>korneada hafif </a:t>
            </a:r>
            <a:r>
              <a:rPr lang="tr-TR" dirty="0" err="1" smtClean="0"/>
              <a:t>harabiyet</a:t>
            </a:r>
            <a:r>
              <a:rPr lang="tr-TR" dirty="0" smtClean="0"/>
              <a:t>- agresif görme kaybı ile sonuçlanabilen tutulum</a:t>
            </a:r>
          </a:p>
          <a:p>
            <a:r>
              <a:rPr lang="tr-TR" b="1" dirty="0" err="1" smtClean="0">
                <a:effectLst>
                  <a:outerShdw blurRad="38100" dist="38100" dir="2700000" algn="tl">
                    <a:srgbClr val="000000">
                      <a:alpha val="43137"/>
                    </a:srgbClr>
                  </a:outerShdw>
                </a:effectLst>
              </a:rPr>
              <a:t>Bakteriyemi</a:t>
            </a:r>
            <a:r>
              <a:rPr lang="tr-TR" dirty="0"/>
              <a:t> </a:t>
            </a:r>
            <a:r>
              <a:rPr lang="tr-TR" dirty="0" err="1" smtClean="0"/>
              <a:t>primer</a:t>
            </a:r>
            <a:r>
              <a:rPr lang="tr-TR" dirty="0" smtClean="0"/>
              <a:t> enfeksiyonun diğer doku ve organlara yayılması . Ciltte nekrotik lezyonlar oluşabilir (</a:t>
            </a:r>
            <a:r>
              <a:rPr lang="tr-TR" dirty="0" err="1" smtClean="0"/>
              <a:t>Ektima</a:t>
            </a:r>
            <a:r>
              <a:rPr lang="tr-TR" dirty="0" smtClean="0"/>
              <a:t> </a:t>
            </a:r>
            <a:r>
              <a:rPr lang="tr-TR" dirty="0" err="1" smtClean="0"/>
              <a:t>Gangrenozum</a:t>
            </a:r>
            <a:r>
              <a:rPr lang="tr-TR" dirty="0" smtClean="0"/>
              <a:t>)</a:t>
            </a:r>
          </a:p>
          <a:p>
            <a:pPr marL="0" indent="0">
              <a:buNone/>
            </a:pPr>
            <a:endParaRPr lang="tr-TR" dirty="0"/>
          </a:p>
        </p:txBody>
      </p:sp>
    </p:spTree>
    <p:extLst>
      <p:ext uri="{BB962C8B-B14F-4D97-AF65-F5344CB8AC3E}">
        <p14:creationId xmlns:p14="http://schemas.microsoft.com/office/powerpoint/2010/main" xmlns="" val="4250696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Tedavi</a:t>
            </a:r>
            <a:endParaRPr lang="tr-TR" dirty="0"/>
          </a:p>
        </p:txBody>
      </p:sp>
      <p:sp>
        <p:nvSpPr>
          <p:cNvPr id="3" name="İçerik Yer Tutucusu 2"/>
          <p:cNvSpPr>
            <a:spLocks noGrp="1"/>
          </p:cNvSpPr>
          <p:nvPr>
            <p:ph idx="1"/>
          </p:nvPr>
        </p:nvSpPr>
        <p:spPr/>
        <p:txBody>
          <a:bodyPr>
            <a:normAutofit/>
          </a:bodyPr>
          <a:lstStyle/>
          <a:p>
            <a:r>
              <a:rPr lang="tr-TR" dirty="0" err="1" smtClean="0"/>
              <a:t>Monoterapi</a:t>
            </a:r>
            <a:r>
              <a:rPr lang="tr-TR" dirty="0" smtClean="0"/>
              <a:t> sıklıkla etkisiz (ayrıca dirençli </a:t>
            </a:r>
            <a:r>
              <a:rPr lang="tr-TR" dirty="0" err="1" smtClean="0"/>
              <a:t>suş</a:t>
            </a:r>
            <a:r>
              <a:rPr lang="tr-TR" dirty="0" smtClean="0"/>
              <a:t> oluşumuna yol açar)</a:t>
            </a:r>
          </a:p>
          <a:p>
            <a:r>
              <a:rPr lang="tr-TR" dirty="0" smtClean="0"/>
              <a:t>Kombinasyon Tedavisi ( AGA+ Beta </a:t>
            </a:r>
            <a:r>
              <a:rPr lang="tr-TR" dirty="0" err="1" smtClean="0"/>
              <a:t>Laktam</a:t>
            </a:r>
            <a:r>
              <a:rPr lang="tr-TR" dirty="0" smtClean="0"/>
              <a:t> antibiyotik)</a:t>
            </a:r>
          </a:p>
          <a:p>
            <a:r>
              <a:rPr lang="tr-TR" dirty="0" smtClean="0"/>
              <a:t>Hastane enfeksiyon kontrol </a:t>
            </a:r>
            <a:r>
              <a:rPr lang="tr-TR" dirty="0"/>
              <a:t>ö</a:t>
            </a:r>
            <a:r>
              <a:rPr lang="tr-TR" dirty="0" smtClean="0"/>
              <a:t>nlemleri alınmalı</a:t>
            </a:r>
          </a:p>
          <a:p>
            <a:r>
              <a:rPr lang="tr-TR" dirty="0" smtClean="0"/>
              <a:t>Steril medikal cihaz </a:t>
            </a:r>
            <a:r>
              <a:rPr lang="tr-TR" dirty="0" err="1" smtClean="0"/>
              <a:t>kontaminasyonu</a:t>
            </a:r>
            <a:r>
              <a:rPr lang="tr-TR" dirty="0" smtClean="0"/>
              <a:t> engellenmeli</a:t>
            </a:r>
          </a:p>
          <a:p>
            <a:r>
              <a:rPr lang="tr-TR" dirty="0" smtClean="0"/>
              <a:t>Gereksiz yere geniş spektrumlu antibiyotik kullanımından kaçınılmalı</a:t>
            </a:r>
          </a:p>
        </p:txBody>
      </p:sp>
    </p:spTree>
    <p:extLst>
      <p:ext uri="{BB962C8B-B14F-4D97-AF65-F5344CB8AC3E}">
        <p14:creationId xmlns:p14="http://schemas.microsoft.com/office/powerpoint/2010/main" xmlns="" val="3111235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Acinetobacter</a:t>
            </a:r>
            <a:endParaRPr lang="tr-TR" dirty="0"/>
          </a:p>
        </p:txBody>
      </p:sp>
      <p:sp>
        <p:nvSpPr>
          <p:cNvPr id="3" name="İçerik Yer Tutucusu 2"/>
          <p:cNvSpPr>
            <a:spLocks noGrp="1"/>
          </p:cNvSpPr>
          <p:nvPr>
            <p:ph idx="1"/>
          </p:nvPr>
        </p:nvSpPr>
        <p:spPr/>
        <p:txBody>
          <a:bodyPr>
            <a:normAutofit fontScale="92500"/>
          </a:bodyPr>
          <a:lstStyle/>
          <a:p>
            <a:r>
              <a:rPr lang="tr-TR" i="1" dirty="0" err="1"/>
              <a:t>Acinetobacter</a:t>
            </a:r>
            <a:r>
              <a:rPr lang="tr-TR" i="1" dirty="0"/>
              <a:t> </a:t>
            </a:r>
            <a:r>
              <a:rPr lang="tr-TR" dirty="0" smtClean="0"/>
              <a:t>türleri, </a:t>
            </a:r>
            <a:r>
              <a:rPr lang="tr-TR" dirty="0" err="1" smtClean="0"/>
              <a:t>aerop</a:t>
            </a:r>
            <a:r>
              <a:rPr lang="tr-TR" dirty="0" smtClean="0"/>
              <a:t>, gram negatif bakterilerdir</a:t>
            </a:r>
          </a:p>
          <a:p>
            <a:r>
              <a:rPr lang="tr-TR" dirty="0" smtClean="0"/>
              <a:t>Toprak ve suda yaygın olarak bulunur (</a:t>
            </a:r>
            <a:r>
              <a:rPr lang="tr-TR" i="1" dirty="0"/>
              <a:t>A. </a:t>
            </a:r>
            <a:r>
              <a:rPr lang="tr-TR" i="1" dirty="0" err="1"/>
              <a:t>schindleri</a:t>
            </a:r>
            <a:endParaRPr lang="tr-TR" i="1" dirty="0"/>
          </a:p>
          <a:p>
            <a:pPr marL="0" indent="0">
              <a:buNone/>
            </a:pPr>
            <a:r>
              <a:rPr lang="tr-TR" dirty="0"/>
              <a:t>v</a:t>
            </a:r>
            <a:r>
              <a:rPr lang="tr-TR" dirty="0" smtClean="0"/>
              <a:t>e  </a:t>
            </a:r>
            <a:r>
              <a:rPr lang="tr-TR" i="1" dirty="0"/>
              <a:t>A. </a:t>
            </a:r>
            <a:r>
              <a:rPr lang="tr-TR" i="1" dirty="0" err="1"/>
              <a:t>u</a:t>
            </a:r>
            <a:r>
              <a:rPr lang="tr-TR" i="1" dirty="0" err="1" smtClean="0"/>
              <a:t>rsingii</a:t>
            </a:r>
            <a:r>
              <a:rPr lang="tr-TR" dirty="0" smtClean="0"/>
              <a:t> hariç, bu türler insandan izole edilmişlerdir)</a:t>
            </a:r>
            <a:endParaRPr lang="tr-TR" dirty="0"/>
          </a:p>
          <a:p>
            <a:r>
              <a:rPr lang="tr-TR" dirty="0" smtClean="0"/>
              <a:t>Cilt, </a:t>
            </a:r>
            <a:r>
              <a:rPr lang="tr-TR" dirty="0" err="1" smtClean="0"/>
              <a:t>müköz</a:t>
            </a:r>
            <a:r>
              <a:rPr lang="tr-TR" dirty="0" smtClean="0"/>
              <a:t> </a:t>
            </a:r>
            <a:r>
              <a:rPr lang="tr-TR" dirty="0" err="1" smtClean="0"/>
              <a:t>membranlar</a:t>
            </a:r>
            <a:r>
              <a:rPr lang="tr-TR" dirty="0" smtClean="0"/>
              <a:t>, </a:t>
            </a:r>
            <a:r>
              <a:rPr lang="tr-TR" dirty="0" err="1" smtClean="0"/>
              <a:t>sekresyonlar</a:t>
            </a:r>
            <a:r>
              <a:rPr lang="tr-TR" dirty="0" smtClean="0"/>
              <a:t> ve hastane çevresinde bulunur</a:t>
            </a:r>
          </a:p>
          <a:p>
            <a:r>
              <a:rPr lang="tr-TR" dirty="0"/>
              <a:t>Erişkinlerin %25’i mikroorganizmayı ciltlerinde , %7 </a:t>
            </a:r>
            <a:r>
              <a:rPr lang="tr-TR" dirty="0" err="1"/>
              <a:t>farinkslerinde</a:t>
            </a:r>
            <a:r>
              <a:rPr lang="tr-TR" dirty="0"/>
              <a:t> taşırlar.</a:t>
            </a:r>
          </a:p>
          <a:p>
            <a:r>
              <a:rPr lang="tr-TR" dirty="0" smtClean="0"/>
              <a:t>Özellikle yoğun bakım hastalarında yaygın enfeksiyona yol açarlar</a:t>
            </a:r>
            <a:endParaRPr lang="en-US" dirty="0"/>
          </a:p>
        </p:txBody>
      </p:sp>
    </p:spTree>
    <p:extLst>
      <p:ext uri="{BB962C8B-B14F-4D97-AF65-F5344CB8AC3E}">
        <p14:creationId xmlns:p14="http://schemas.microsoft.com/office/powerpoint/2010/main" xmlns="" val="550202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err="1"/>
              <a:t>Acinetobacter</a:t>
            </a:r>
            <a:endParaRPr lang="tr-TR" dirty="0"/>
          </a:p>
        </p:txBody>
      </p:sp>
      <p:sp>
        <p:nvSpPr>
          <p:cNvPr id="5" name="İçerik Yer Tutucusu 4"/>
          <p:cNvSpPr>
            <a:spLocks noGrp="1"/>
          </p:cNvSpPr>
          <p:nvPr>
            <p:ph sz="half" idx="1"/>
          </p:nvPr>
        </p:nvSpPr>
        <p:spPr/>
        <p:txBody>
          <a:bodyPr>
            <a:normAutofit/>
          </a:bodyPr>
          <a:lstStyle/>
          <a:p>
            <a:r>
              <a:rPr lang="tr-TR" i="1" dirty="0" err="1" smtClean="0">
                <a:solidFill>
                  <a:srgbClr val="FF0000"/>
                </a:solidFill>
              </a:rPr>
              <a:t>Acinetobacter</a:t>
            </a:r>
            <a:r>
              <a:rPr lang="tr-TR" i="1" dirty="0" smtClean="0">
                <a:solidFill>
                  <a:srgbClr val="FF0000"/>
                </a:solidFill>
              </a:rPr>
              <a:t> </a:t>
            </a:r>
            <a:r>
              <a:rPr lang="tr-TR" i="1" dirty="0" err="1" smtClean="0">
                <a:solidFill>
                  <a:srgbClr val="FF0000"/>
                </a:solidFill>
              </a:rPr>
              <a:t>baumannii</a:t>
            </a:r>
            <a:endParaRPr lang="tr-TR" dirty="0" smtClean="0">
              <a:solidFill>
                <a:srgbClr val="FF0000"/>
              </a:solidFill>
            </a:endParaRPr>
          </a:p>
          <a:p>
            <a:r>
              <a:rPr lang="tr-TR" i="1" dirty="0" err="1" smtClean="0"/>
              <a:t>Acinetobacter</a:t>
            </a:r>
            <a:r>
              <a:rPr lang="tr-TR" i="1" dirty="0" smtClean="0"/>
              <a:t> </a:t>
            </a:r>
            <a:r>
              <a:rPr lang="tr-TR" i="1" dirty="0" err="1"/>
              <a:t>baylyi</a:t>
            </a:r>
            <a:endParaRPr lang="tr-TR" i="1" dirty="0"/>
          </a:p>
          <a:p>
            <a:r>
              <a:rPr lang="tr-TR" i="1" dirty="0" err="1"/>
              <a:t>Acinetobacter</a:t>
            </a:r>
            <a:r>
              <a:rPr lang="tr-TR" i="1" dirty="0"/>
              <a:t> </a:t>
            </a:r>
            <a:r>
              <a:rPr lang="tr-TR" i="1" dirty="0" err="1"/>
              <a:t>bouvetii</a:t>
            </a:r>
            <a:endParaRPr lang="tr-TR" i="1" dirty="0"/>
          </a:p>
          <a:p>
            <a:r>
              <a:rPr lang="tr-TR" i="1" dirty="0" err="1"/>
              <a:t>Acinetobacter</a:t>
            </a:r>
            <a:r>
              <a:rPr lang="tr-TR" i="1" dirty="0"/>
              <a:t> </a:t>
            </a:r>
            <a:r>
              <a:rPr lang="tr-TR" i="1" dirty="0" err="1" smtClean="0"/>
              <a:t>calcoaceticus</a:t>
            </a:r>
            <a:endParaRPr lang="tr-TR" i="1" dirty="0" smtClean="0"/>
          </a:p>
          <a:p>
            <a:r>
              <a:rPr lang="tr-TR" i="1" dirty="0" err="1"/>
              <a:t>Acinetobacter</a:t>
            </a:r>
            <a:r>
              <a:rPr lang="tr-TR" i="1" dirty="0"/>
              <a:t> </a:t>
            </a:r>
            <a:r>
              <a:rPr lang="tr-TR" i="1" dirty="0" err="1"/>
              <a:t>gerneri</a:t>
            </a:r>
            <a:endParaRPr lang="tr-TR" i="1" dirty="0"/>
          </a:p>
          <a:p>
            <a:r>
              <a:rPr lang="tr-TR" i="1" dirty="0" err="1"/>
              <a:t>Acinetobacter</a:t>
            </a:r>
            <a:r>
              <a:rPr lang="tr-TR" i="1" dirty="0"/>
              <a:t> </a:t>
            </a:r>
            <a:r>
              <a:rPr lang="tr-TR" i="1" dirty="0" err="1"/>
              <a:t>grimontii</a:t>
            </a:r>
            <a:endParaRPr lang="tr-TR" i="1" dirty="0"/>
          </a:p>
          <a:p>
            <a:r>
              <a:rPr lang="tr-TR" i="1" dirty="0" err="1"/>
              <a:t>Acinetobacter</a:t>
            </a:r>
            <a:r>
              <a:rPr lang="tr-TR" i="1" dirty="0"/>
              <a:t> </a:t>
            </a:r>
            <a:r>
              <a:rPr lang="tr-TR" i="1" dirty="0" err="1" smtClean="0"/>
              <a:t>haemolyticus</a:t>
            </a:r>
            <a:endParaRPr lang="tr-TR" i="1" dirty="0" smtClean="0"/>
          </a:p>
          <a:p>
            <a:r>
              <a:rPr lang="tr-TR" i="1" dirty="0" err="1"/>
              <a:t>Acinetobacter</a:t>
            </a:r>
            <a:r>
              <a:rPr lang="tr-TR" i="1" dirty="0"/>
              <a:t> </a:t>
            </a:r>
            <a:r>
              <a:rPr lang="tr-TR" i="1" dirty="0" err="1"/>
              <a:t>johnsonii</a:t>
            </a:r>
            <a:endParaRPr lang="tr-TR" i="1" dirty="0"/>
          </a:p>
          <a:p>
            <a:r>
              <a:rPr lang="tr-TR" i="1" dirty="0" err="1"/>
              <a:t>Acinetobacter</a:t>
            </a:r>
            <a:r>
              <a:rPr lang="tr-TR" i="1" dirty="0"/>
              <a:t> </a:t>
            </a:r>
            <a:r>
              <a:rPr lang="tr-TR" i="1" dirty="0" err="1"/>
              <a:t>junii</a:t>
            </a:r>
            <a:endParaRPr lang="tr-TR" i="1" dirty="0"/>
          </a:p>
          <a:p>
            <a:r>
              <a:rPr lang="tr-TR" i="1" dirty="0" err="1"/>
              <a:t>Acinetobacter</a:t>
            </a:r>
            <a:r>
              <a:rPr lang="tr-TR" i="1" dirty="0"/>
              <a:t> </a:t>
            </a:r>
            <a:r>
              <a:rPr lang="tr-TR" i="1" dirty="0" err="1"/>
              <a:t>lwoffii</a:t>
            </a:r>
            <a:endParaRPr lang="tr-TR" i="1" dirty="0" smtClean="0"/>
          </a:p>
        </p:txBody>
      </p:sp>
      <p:sp>
        <p:nvSpPr>
          <p:cNvPr id="6" name="İçerik Yer Tutucusu 5"/>
          <p:cNvSpPr>
            <a:spLocks noGrp="1"/>
          </p:cNvSpPr>
          <p:nvPr>
            <p:ph sz="half" idx="2"/>
          </p:nvPr>
        </p:nvSpPr>
        <p:spPr/>
        <p:txBody>
          <a:bodyPr>
            <a:normAutofit/>
          </a:bodyPr>
          <a:lstStyle/>
          <a:p>
            <a:r>
              <a:rPr lang="tr-TR" i="1" dirty="0" err="1">
                <a:solidFill>
                  <a:srgbClr val="FF0000"/>
                </a:solidFill>
              </a:rPr>
              <a:t>Acinetobacter</a:t>
            </a:r>
            <a:r>
              <a:rPr lang="tr-TR" i="1" dirty="0">
                <a:solidFill>
                  <a:srgbClr val="FF0000"/>
                </a:solidFill>
              </a:rPr>
              <a:t> </a:t>
            </a:r>
            <a:r>
              <a:rPr lang="tr-TR" i="1" dirty="0" err="1" smtClean="0">
                <a:solidFill>
                  <a:srgbClr val="FF0000"/>
                </a:solidFill>
              </a:rPr>
              <a:t>nosocomialis</a:t>
            </a:r>
            <a:endParaRPr lang="tr-TR" i="1" dirty="0" smtClean="0">
              <a:solidFill>
                <a:srgbClr val="FF0000"/>
              </a:solidFill>
            </a:endParaRPr>
          </a:p>
          <a:p>
            <a:r>
              <a:rPr lang="tr-TR" i="1" dirty="0" err="1"/>
              <a:t>Acinetobacter</a:t>
            </a:r>
            <a:r>
              <a:rPr lang="tr-TR" i="1" dirty="0"/>
              <a:t> </a:t>
            </a:r>
            <a:r>
              <a:rPr lang="tr-TR" i="1" dirty="0" err="1"/>
              <a:t>parvus</a:t>
            </a:r>
            <a:endParaRPr lang="tr-TR" i="1" dirty="0"/>
          </a:p>
          <a:p>
            <a:r>
              <a:rPr lang="tr-TR" i="1" dirty="0" err="1">
                <a:solidFill>
                  <a:srgbClr val="FF0000"/>
                </a:solidFill>
              </a:rPr>
              <a:t>Acinetobacter</a:t>
            </a:r>
            <a:r>
              <a:rPr lang="tr-TR" i="1" dirty="0">
                <a:solidFill>
                  <a:srgbClr val="FF0000"/>
                </a:solidFill>
              </a:rPr>
              <a:t> </a:t>
            </a:r>
            <a:r>
              <a:rPr lang="tr-TR" i="1" dirty="0" err="1" smtClean="0">
                <a:solidFill>
                  <a:srgbClr val="FF0000"/>
                </a:solidFill>
              </a:rPr>
              <a:t>pittii</a:t>
            </a:r>
            <a:endParaRPr lang="tr-TR" dirty="0">
              <a:solidFill>
                <a:srgbClr val="FF0000"/>
              </a:solidFill>
            </a:endParaRPr>
          </a:p>
          <a:p>
            <a:r>
              <a:rPr lang="tr-TR" i="1" dirty="0" err="1"/>
              <a:t>Acinetobacter</a:t>
            </a:r>
            <a:r>
              <a:rPr lang="tr-TR" i="1" dirty="0"/>
              <a:t> </a:t>
            </a:r>
            <a:r>
              <a:rPr lang="tr-TR" i="1" dirty="0" err="1"/>
              <a:t>radioresistens</a:t>
            </a:r>
            <a:endParaRPr lang="tr-TR" i="1" dirty="0"/>
          </a:p>
          <a:p>
            <a:r>
              <a:rPr lang="tr-TR" i="1" dirty="0" err="1"/>
              <a:t>Acinetobacter</a:t>
            </a:r>
            <a:r>
              <a:rPr lang="tr-TR" i="1" dirty="0"/>
              <a:t> </a:t>
            </a:r>
            <a:r>
              <a:rPr lang="tr-TR" i="1" dirty="0" err="1"/>
              <a:t>schindleri</a:t>
            </a:r>
            <a:endParaRPr lang="tr-TR" i="1" dirty="0"/>
          </a:p>
          <a:p>
            <a:r>
              <a:rPr lang="tr-TR" i="1" dirty="0" err="1"/>
              <a:t>Acinetobacter</a:t>
            </a:r>
            <a:r>
              <a:rPr lang="tr-TR" i="1" dirty="0"/>
              <a:t> </a:t>
            </a:r>
            <a:r>
              <a:rPr lang="tr-TR" i="1" dirty="0" err="1"/>
              <a:t>tandoii</a:t>
            </a:r>
            <a:endParaRPr lang="tr-TR" i="1" dirty="0"/>
          </a:p>
          <a:p>
            <a:r>
              <a:rPr lang="tr-TR" i="1" dirty="0" err="1"/>
              <a:t>Acinetobacter</a:t>
            </a:r>
            <a:r>
              <a:rPr lang="tr-TR" i="1" dirty="0"/>
              <a:t> </a:t>
            </a:r>
            <a:r>
              <a:rPr lang="tr-TR" i="1" dirty="0" err="1"/>
              <a:t>tjernbergiae</a:t>
            </a:r>
            <a:endParaRPr lang="tr-TR" i="1" dirty="0"/>
          </a:p>
          <a:p>
            <a:r>
              <a:rPr lang="tr-TR" i="1" dirty="0" err="1"/>
              <a:t>Acinetobacter</a:t>
            </a:r>
            <a:r>
              <a:rPr lang="tr-TR" i="1" dirty="0"/>
              <a:t> </a:t>
            </a:r>
            <a:r>
              <a:rPr lang="tr-TR" i="1" dirty="0" err="1"/>
              <a:t>towneri</a:t>
            </a:r>
            <a:endParaRPr lang="tr-TR" i="1" dirty="0"/>
          </a:p>
          <a:p>
            <a:r>
              <a:rPr lang="tr-TR" i="1" dirty="0" err="1"/>
              <a:t>Acinetobacter</a:t>
            </a:r>
            <a:r>
              <a:rPr lang="tr-TR" i="1" dirty="0"/>
              <a:t> </a:t>
            </a:r>
            <a:r>
              <a:rPr lang="tr-TR" i="1" dirty="0" err="1"/>
              <a:t>ursingii</a:t>
            </a:r>
            <a:endParaRPr lang="tr-TR" i="1" dirty="0"/>
          </a:p>
          <a:p>
            <a:r>
              <a:rPr lang="tr-TR" i="1" dirty="0" err="1"/>
              <a:t>Acinetobacter</a:t>
            </a:r>
            <a:r>
              <a:rPr lang="tr-TR" i="1" dirty="0"/>
              <a:t> </a:t>
            </a:r>
            <a:r>
              <a:rPr lang="tr-TR" i="1" dirty="0" err="1"/>
              <a:t>venetianus</a:t>
            </a:r>
            <a:endParaRPr lang="tr-TR" dirty="0"/>
          </a:p>
        </p:txBody>
      </p:sp>
    </p:spTree>
    <p:extLst>
      <p:ext uri="{BB962C8B-B14F-4D97-AF65-F5344CB8AC3E}">
        <p14:creationId xmlns:p14="http://schemas.microsoft.com/office/powerpoint/2010/main" xmlns="" val="1051382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Epidemiyoloji ve Bulaş</a:t>
            </a:r>
            <a:endParaRPr lang="tr-TR" dirty="0"/>
          </a:p>
        </p:txBody>
      </p:sp>
      <p:sp>
        <p:nvSpPr>
          <p:cNvPr id="6" name="İçerik Yer Tutucusu 5"/>
          <p:cNvSpPr>
            <a:spLocks noGrp="1"/>
          </p:cNvSpPr>
          <p:nvPr>
            <p:ph idx="1"/>
          </p:nvPr>
        </p:nvSpPr>
        <p:spPr/>
        <p:txBody>
          <a:bodyPr>
            <a:normAutofit lnSpcReduction="10000"/>
          </a:bodyPr>
          <a:lstStyle/>
          <a:p>
            <a:r>
              <a:rPr lang="tr-TR" dirty="0" smtClean="0"/>
              <a:t>Çevrede bol olarak bulunur (toprak, su)</a:t>
            </a:r>
          </a:p>
          <a:p>
            <a:r>
              <a:rPr lang="tr-TR" dirty="0" smtClean="0"/>
              <a:t>İnsandan insana bulaşabilir</a:t>
            </a:r>
          </a:p>
          <a:p>
            <a:r>
              <a:rPr lang="tr-TR" dirty="0" smtClean="0"/>
              <a:t>Fırsatçı patojen</a:t>
            </a:r>
          </a:p>
          <a:p>
            <a:r>
              <a:rPr lang="tr-TR" dirty="0" smtClean="0"/>
              <a:t>Genellikle </a:t>
            </a:r>
            <a:r>
              <a:rPr lang="en-US" i="1" dirty="0"/>
              <a:t>A. </a:t>
            </a:r>
            <a:r>
              <a:rPr lang="en-US" i="1" dirty="0" err="1"/>
              <a:t>baumannii</a:t>
            </a:r>
            <a:r>
              <a:rPr lang="en-US" i="1" dirty="0"/>
              <a:t> </a:t>
            </a:r>
            <a:r>
              <a:rPr lang="tr-TR" dirty="0" smtClean="0"/>
              <a:t>ile ilgili ciddi enfeksiyonlar bildirilmekle birlikte, </a:t>
            </a:r>
            <a:r>
              <a:rPr lang="tr-TR" dirty="0" err="1" smtClean="0"/>
              <a:t>kolonizasyon</a:t>
            </a:r>
            <a:r>
              <a:rPr lang="tr-TR" dirty="0" smtClean="0"/>
              <a:t> durumu enfeksiyondan daha sıktır</a:t>
            </a:r>
          </a:p>
          <a:p>
            <a:r>
              <a:rPr lang="tr-TR" dirty="0" smtClean="0"/>
              <a:t>Yaygın olmamakla birlikte toplum kaynaklı enfeksiyonlar görülebilir</a:t>
            </a:r>
          </a:p>
        </p:txBody>
      </p:sp>
    </p:spTree>
    <p:extLst>
      <p:ext uri="{BB962C8B-B14F-4D97-AF65-F5344CB8AC3E}">
        <p14:creationId xmlns:p14="http://schemas.microsoft.com/office/powerpoint/2010/main" xmlns="" val="1023758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Epidemiyoloji ve Bulaş</a:t>
            </a:r>
          </a:p>
        </p:txBody>
      </p:sp>
      <p:sp>
        <p:nvSpPr>
          <p:cNvPr id="3" name="İçerik Yer Tutucusu 2"/>
          <p:cNvSpPr>
            <a:spLocks noGrp="1"/>
          </p:cNvSpPr>
          <p:nvPr>
            <p:ph idx="1"/>
          </p:nvPr>
        </p:nvSpPr>
        <p:spPr/>
        <p:txBody>
          <a:bodyPr>
            <a:normAutofit/>
          </a:bodyPr>
          <a:lstStyle/>
          <a:p>
            <a:r>
              <a:rPr lang="tr-TR" dirty="0" smtClean="0"/>
              <a:t>Hastanede , </a:t>
            </a:r>
            <a:r>
              <a:rPr lang="tr-TR" dirty="0" err="1" smtClean="0"/>
              <a:t>ventilatörler</a:t>
            </a:r>
            <a:r>
              <a:rPr lang="tr-TR" dirty="0" smtClean="0"/>
              <a:t>, nemlendiriciler, </a:t>
            </a:r>
            <a:r>
              <a:rPr lang="tr-TR" dirty="0" err="1" smtClean="0"/>
              <a:t>kateterler</a:t>
            </a:r>
            <a:r>
              <a:rPr lang="tr-TR" dirty="0" smtClean="0"/>
              <a:t> ,.. İle ilişkilidir</a:t>
            </a:r>
          </a:p>
          <a:p>
            <a:r>
              <a:rPr lang="en-US" i="1" dirty="0"/>
              <a:t>Acinetobacter </a:t>
            </a:r>
            <a:r>
              <a:rPr lang="en-US" dirty="0"/>
              <a:t>spp. </a:t>
            </a:r>
            <a:r>
              <a:rPr lang="tr-TR" dirty="0"/>
              <a:t>Fırsatçıdır ve tüm </a:t>
            </a:r>
            <a:r>
              <a:rPr lang="tr-TR" dirty="0" err="1"/>
              <a:t>nozokomiyal</a:t>
            </a:r>
            <a:r>
              <a:rPr lang="tr-TR" dirty="0"/>
              <a:t> enfeksiyonların %1-3’ünü oluşturur, </a:t>
            </a:r>
            <a:r>
              <a:rPr lang="tr-TR" i="1" dirty="0" err="1"/>
              <a:t>P.aeruginosa</a:t>
            </a:r>
            <a:r>
              <a:rPr lang="tr-TR" dirty="0" err="1"/>
              <a:t>’dan</a:t>
            </a:r>
            <a:r>
              <a:rPr lang="tr-TR" dirty="0"/>
              <a:t> sonra ikinci sırada yer almaktadır.</a:t>
            </a:r>
          </a:p>
          <a:p>
            <a:endParaRPr lang="tr-TR" dirty="0" smtClean="0"/>
          </a:p>
        </p:txBody>
      </p:sp>
    </p:spTree>
    <p:extLst>
      <p:ext uri="{BB962C8B-B14F-4D97-AF65-F5344CB8AC3E}">
        <p14:creationId xmlns:p14="http://schemas.microsoft.com/office/powerpoint/2010/main" xmlns="" val="2313543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err="1"/>
              <a:t>Acinetobacter</a:t>
            </a:r>
            <a:endParaRPr lang="tr-TR" dirty="0"/>
          </a:p>
        </p:txBody>
      </p:sp>
      <p:sp>
        <p:nvSpPr>
          <p:cNvPr id="6" name="İçerik Yer Tutucusu 5"/>
          <p:cNvSpPr>
            <a:spLocks noGrp="1"/>
          </p:cNvSpPr>
          <p:nvPr>
            <p:ph idx="1"/>
          </p:nvPr>
        </p:nvSpPr>
        <p:spPr/>
        <p:txBody>
          <a:bodyPr>
            <a:normAutofit/>
          </a:bodyPr>
          <a:lstStyle/>
          <a:p>
            <a:r>
              <a:rPr lang="tr-TR" dirty="0" smtClean="0"/>
              <a:t>Konak </a:t>
            </a:r>
            <a:r>
              <a:rPr lang="tr-TR" dirty="0" err="1" smtClean="0"/>
              <a:t>bağışılık</a:t>
            </a:r>
            <a:r>
              <a:rPr lang="tr-TR" dirty="0" smtClean="0"/>
              <a:t> sistemi bozulmuş YBÜ hastaları</a:t>
            </a:r>
          </a:p>
          <a:p>
            <a:r>
              <a:rPr lang="tr-TR" dirty="0" smtClean="0"/>
              <a:t>Kan akımı enfeksiyonları</a:t>
            </a:r>
          </a:p>
          <a:p>
            <a:r>
              <a:rPr lang="tr-TR" dirty="0" err="1" smtClean="0"/>
              <a:t>Pnömoni</a:t>
            </a:r>
            <a:endParaRPr lang="tr-TR" dirty="0" smtClean="0"/>
          </a:p>
          <a:p>
            <a:r>
              <a:rPr lang="tr-TR" dirty="0" smtClean="0"/>
              <a:t>Menenjit</a:t>
            </a:r>
          </a:p>
          <a:p>
            <a:r>
              <a:rPr lang="tr-TR" dirty="0" err="1" smtClean="0"/>
              <a:t>Mortalite</a:t>
            </a:r>
            <a:r>
              <a:rPr lang="tr-TR" dirty="0" smtClean="0"/>
              <a:t> oranı %64</a:t>
            </a:r>
          </a:p>
        </p:txBody>
      </p:sp>
    </p:spTree>
    <p:extLst>
      <p:ext uri="{BB962C8B-B14F-4D97-AF65-F5344CB8AC3E}">
        <p14:creationId xmlns:p14="http://schemas.microsoft.com/office/powerpoint/2010/main" xmlns="" val="2057108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Acinetobacter</a:t>
            </a:r>
            <a:endParaRPr lang="tr-TR" dirty="0"/>
          </a:p>
        </p:txBody>
      </p:sp>
      <p:sp>
        <p:nvSpPr>
          <p:cNvPr id="3" name="İçerik Yer Tutucusu 2"/>
          <p:cNvSpPr>
            <a:spLocks noGrp="1"/>
          </p:cNvSpPr>
          <p:nvPr>
            <p:ph idx="1"/>
          </p:nvPr>
        </p:nvSpPr>
        <p:spPr/>
        <p:txBody>
          <a:bodyPr>
            <a:normAutofit/>
          </a:bodyPr>
          <a:lstStyle/>
          <a:p>
            <a:r>
              <a:rPr lang="tr-TR" dirty="0" err="1" smtClean="0"/>
              <a:t>Major</a:t>
            </a:r>
            <a:r>
              <a:rPr lang="tr-TR" dirty="0" smtClean="0"/>
              <a:t> epidemiyolojik önemi </a:t>
            </a:r>
            <a:r>
              <a:rPr lang="tr-TR" dirty="0" err="1" smtClean="0"/>
              <a:t>klonal</a:t>
            </a:r>
            <a:r>
              <a:rPr lang="tr-TR" dirty="0" smtClean="0"/>
              <a:t> yayılma eğilimi</a:t>
            </a:r>
          </a:p>
          <a:p>
            <a:r>
              <a:rPr lang="tr-TR" dirty="0" smtClean="0"/>
              <a:t>Hastane salgını</a:t>
            </a:r>
          </a:p>
          <a:p>
            <a:r>
              <a:rPr lang="tr-TR" dirty="0" smtClean="0"/>
              <a:t>Direnç </a:t>
            </a:r>
            <a:r>
              <a:rPr lang="tr-TR" dirty="0" err="1" smtClean="0"/>
              <a:t>kazanabilyor</a:t>
            </a:r>
            <a:endParaRPr lang="tr-TR" dirty="0" smtClean="0"/>
          </a:p>
          <a:p>
            <a:r>
              <a:rPr lang="tr-TR" dirty="0" smtClean="0"/>
              <a:t>Günümüzde en dirençli mikroorganizmalardan birisi</a:t>
            </a:r>
          </a:p>
          <a:p>
            <a:endParaRPr lang="tr-TR" dirty="0"/>
          </a:p>
        </p:txBody>
      </p:sp>
    </p:spTree>
    <p:extLst>
      <p:ext uri="{BB962C8B-B14F-4D97-AF65-F5344CB8AC3E}">
        <p14:creationId xmlns:p14="http://schemas.microsoft.com/office/powerpoint/2010/main" xmlns="" val="3434239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Acinetobacter</a:t>
            </a:r>
            <a:endParaRPr lang="tr-TR" dirty="0"/>
          </a:p>
        </p:txBody>
      </p:sp>
      <p:sp>
        <p:nvSpPr>
          <p:cNvPr id="3" name="İçerik Yer Tutucusu 2"/>
          <p:cNvSpPr>
            <a:spLocks noGrp="1"/>
          </p:cNvSpPr>
          <p:nvPr>
            <p:ph idx="1"/>
          </p:nvPr>
        </p:nvSpPr>
        <p:spPr/>
        <p:txBody>
          <a:bodyPr>
            <a:normAutofit lnSpcReduction="10000"/>
          </a:bodyPr>
          <a:lstStyle/>
          <a:p>
            <a:r>
              <a:rPr lang="tr-TR" dirty="0" smtClean="0"/>
              <a:t>Tüm </a:t>
            </a:r>
            <a:r>
              <a:rPr lang="en-US" i="1" dirty="0" smtClean="0"/>
              <a:t>Acinetobacter </a:t>
            </a:r>
            <a:r>
              <a:rPr lang="en-US" dirty="0"/>
              <a:t>spp. </a:t>
            </a:r>
            <a:r>
              <a:rPr lang="tr-TR" dirty="0" smtClean="0"/>
              <a:t>zorunlu </a:t>
            </a:r>
            <a:r>
              <a:rPr lang="tr-TR" dirty="0" err="1" smtClean="0"/>
              <a:t>aeroptur</a:t>
            </a:r>
            <a:endParaRPr lang="tr-TR" dirty="0" smtClean="0"/>
          </a:p>
          <a:p>
            <a:r>
              <a:rPr lang="tr-TR" dirty="0" smtClean="0"/>
              <a:t>Gram boyamada gram negatif </a:t>
            </a:r>
            <a:r>
              <a:rPr lang="tr-TR" dirty="0" err="1" smtClean="0"/>
              <a:t>kokobasil</a:t>
            </a:r>
            <a:r>
              <a:rPr lang="tr-TR" dirty="0" smtClean="0"/>
              <a:t> veya gram negatif kok olarak görülür</a:t>
            </a:r>
          </a:p>
          <a:p>
            <a:r>
              <a:rPr lang="tr-TR" dirty="0" smtClean="0"/>
              <a:t>Kan kültür şişelerinden yapılan yaymalarda gram pozitif kok olarak da görülebilir</a:t>
            </a:r>
          </a:p>
          <a:p>
            <a:r>
              <a:rPr lang="tr-TR" i="1" dirty="0" err="1" smtClean="0"/>
              <a:t>Acinetobacter</a:t>
            </a:r>
            <a:r>
              <a:rPr lang="tr-TR" i="1" dirty="0" smtClean="0"/>
              <a:t> </a:t>
            </a:r>
            <a:r>
              <a:rPr lang="tr-TR" dirty="0" err="1"/>
              <a:t>spp</a:t>
            </a:r>
            <a:r>
              <a:rPr lang="tr-TR" dirty="0"/>
              <a:t>. </a:t>
            </a:r>
            <a:r>
              <a:rPr lang="tr-TR" dirty="0" err="1" smtClean="0"/>
              <a:t>Oksidaz</a:t>
            </a:r>
            <a:r>
              <a:rPr lang="tr-TR" dirty="0" smtClean="0"/>
              <a:t> negatif, </a:t>
            </a:r>
            <a:r>
              <a:rPr lang="tr-TR" dirty="0" err="1" smtClean="0"/>
              <a:t>katalaz</a:t>
            </a:r>
            <a:r>
              <a:rPr lang="tr-TR" dirty="0" smtClean="0"/>
              <a:t> pozitif ve hareketsizdir</a:t>
            </a:r>
          </a:p>
          <a:p>
            <a:r>
              <a:rPr lang="tr-TR" dirty="0" smtClean="0"/>
              <a:t>Rutinde kullanılan </a:t>
            </a:r>
            <a:r>
              <a:rPr lang="tr-TR" dirty="0" err="1" smtClean="0"/>
              <a:t>pekçok</a:t>
            </a:r>
            <a:r>
              <a:rPr lang="tr-TR" dirty="0" smtClean="0"/>
              <a:t> </a:t>
            </a:r>
            <a:r>
              <a:rPr lang="tr-TR" dirty="0" err="1" smtClean="0"/>
              <a:t>besiyerinde</a:t>
            </a:r>
            <a:r>
              <a:rPr lang="tr-TR" dirty="0" smtClean="0"/>
              <a:t> ürer</a:t>
            </a:r>
          </a:p>
        </p:txBody>
      </p:sp>
    </p:spTree>
    <p:extLst>
      <p:ext uri="{BB962C8B-B14F-4D97-AF65-F5344CB8AC3E}">
        <p14:creationId xmlns:p14="http://schemas.microsoft.com/office/powerpoint/2010/main" xmlns="" val="1847495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Pseudomonadlar</a:t>
            </a:r>
            <a:r>
              <a:rPr lang="tr-TR" dirty="0" smtClean="0"/>
              <a:t> ve </a:t>
            </a:r>
            <a:r>
              <a:rPr lang="tr-TR" dirty="0" err="1" smtClean="0"/>
              <a:t>Acinetobacter</a:t>
            </a:r>
            <a:r>
              <a:rPr lang="tr-TR" dirty="0" smtClean="0"/>
              <a:t> türleri toprak ve suda yaygın olarak bulunmaktadır.</a:t>
            </a:r>
          </a:p>
          <a:p>
            <a:r>
              <a:rPr lang="en-US" i="1" dirty="0" smtClean="0"/>
              <a:t>Pseudomonas </a:t>
            </a:r>
            <a:r>
              <a:rPr lang="en-US" i="1" dirty="0"/>
              <a:t>aeruginosa </a:t>
            </a:r>
            <a:r>
              <a:rPr lang="tr-TR" i="1" dirty="0" smtClean="0"/>
              <a:t>bazen</a:t>
            </a:r>
            <a:r>
              <a:rPr lang="tr-TR" dirty="0" smtClean="0"/>
              <a:t> insanlarda </a:t>
            </a:r>
            <a:r>
              <a:rPr lang="tr-TR" dirty="0" err="1" smtClean="0"/>
              <a:t>kolonize</a:t>
            </a:r>
            <a:r>
              <a:rPr lang="tr-TR" dirty="0" smtClean="0"/>
              <a:t> olur ve bu grup içerisinde en sık rastlanan türdür.</a:t>
            </a:r>
          </a:p>
          <a:p>
            <a:r>
              <a:rPr lang="en-US" i="1" dirty="0" smtClean="0"/>
              <a:t>P </a:t>
            </a:r>
            <a:r>
              <a:rPr lang="en-US" i="1" dirty="0"/>
              <a:t>aeruginosa </a:t>
            </a:r>
            <a:r>
              <a:rPr lang="tr-TR" dirty="0" err="1" smtClean="0"/>
              <a:t>invaziv</a:t>
            </a:r>
            <a:r>
              <a:rPr lang="tr-TR" dirty="0" smtClean="0"/>
              <a:t> ve </a:t>
            </a:r>
            <a:r>
              <a:rPr lang="tr-TR" dirty="0" err="1" smtClean="0"/>
              <a:t>toksijeniktir</a:t>
            </a:r>
            <a:r>
              <a:rPr lang="tr-TR" dirty="0" smtClean="0"/>
              <a:t>. Önemli hastane enfeksiyonu etkenidir.</a:t>
            </a:r>
          </a:p>
          <a:p>
            <a:r>
              <a:rPr lang="en-US" i="1" dirty="0" smtClean="0"/>
              <a:t>Acinetobacter</a:t>
            </a:r>
            <a:r>
              <a:rPr lang="tr-TR" i="1" dirty="0" smtClean="0"/>
              <a:t> </a:t>
            </a:r>
            <a:r>
              <a:rPr lang="tr-TR" dirty="0" smtClean="0"/>
              <a:t> türleri içerisinde insan enfeksiyonlarının çoğundan sorumlu olan tür </a:t>
            </a:r>
            <a:r>
              <a:rPr lang="en-US" i="1" dirty="0" smtClean="0"/>
              <a:t>Acinetobacter </a:t>
            </a:r>
            <a:r>
              <a:rPr lang="en-US" i="1" dirty="0" err="1" smtClean="0"/>
              <a:t>baumannii</a:t>
            </a:r>
            <a:r>
              <a:rPr lang="en-US" i="1" dirty="0" smtClean="0"/>
              <a:t> </a:t>
            </a:r>
            <a:r>
              <a:rPr lang="tr-TR" i="1" dirty="0" smtClean="0"/>
              <a:t> </a:t>
            </a:r>
            <a:r>
              <a:rPr lang="tr-TR" i="1" dirty="0" err="1" smtClean="0"/>
              <a:t>dir</a:t>
            </a:r>
            <a:r>
              <a:rPr lang="tr-TR" i="1" dirty="0" smtClean="0"/>
              <a:t>.</a:t>
            </a:r>
            <a:endParaRPr lang="en-US" i="1" dirty="0"/>
          </a:p>
          <a:p>
            <a:r>
              <a:rPr lang="tr-TR" dirty="0" smtClean="0"/>
              <a:t>Önemli hastane enfeksiyonu etkenidir, özellikle yoğun bakım </a:t>
            </a:r>
            <a:r>
              <a:rPr lang="tr-TR" dirty="0" err="1" smtClean="0"/>
              <a:t>ünitelernde</a:t>
            </a:r>
            <a:r>
              <a:rPr lang="tr-TR" dirty="0" smtClean="0"/>
              <a:t>.</a:t>
            </a:r>
          </a:p>
          <a:p>
            <a:r>
              <a:rPr lang="tr-TR" dirty="0" err="1" smtClean="0"/>
              <a:t>Pekçok</a:t>
            </a:r>
            <a:r>
              <a:rPr lang="tr-TR" dirty="0" smtClean="0"/>
              <a:t> antibiyotiğe dirençlidir.</a:t>
            </a:r>
          </a:p>
        </p:txBody>
      </p:sp>
    </p:spTree>
    <p:extLst>
      <p:ext uri="{BB962C8B-B14F-4D97-AF65-F5344CB8AC3E}">
        <p14:creationId xmlns:p14="http://schemas.microsoft.com/office/powerpoint/2010/main" xmlns="" val="560135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Acinetobacter</a:t>
            </a:r>
            <a:endParaRPr lang="tr-TR" dirty="0"/>
          </a:p>
        </p:txBody>
      </p:sp>
      <p:sp>
        <p:nvSpPr>
          <p:cNvPr id="3" name="İçerik Yer Tutucusu 2"/>
          <p:cNvSpPr>
            <a:spLocks noGrp="1"/>
          </p:cNvSpPr>
          <p:nvPr>
            <p:ph idx="1"/>
          </p:nvPr>
        </p:nvSpPr>
        <p:spPr/>
        <p:txBody>
          <a:bodyPr/>
          <a:lstStyle/>
          <a:p>
            <a:r>
              <a:rPr lang="en-US" i="1" dirty="0" smtClean="0"/>
              <a:t>A</a:t>
            </a:r>
            <a:r>
              <a:rPr lang="en-US" i="1" dirty="0"/>
              <a:t>. </a:t>
            </a:r>
            <a:r>
              <a:rPr lang="en-US" i="1" dirty="0" err="1"/>
              <a:t>baumannii</a:t>
            </a:r>
            <a:r>
              <a:rPr lang="en-US" i="1" dirty="0"/>
              <a:t> </a:t>
            </a:r>
            <a:r>
              <a:rPr lang="tr-TR" dirty="0" err="1" smtClean="0"/>
              <a:t>izolatları</a:t>
            </a:r>
            <a:r>
              <a:rPr lang="tr-TR" i="1" dirty="0" smtClean="0"/>
              <a:t> </a:t>
            </a:r>
            <a:r>
              <a:rPr lang="tr-TR" dirty="0" smtClean="0"/>
              <a:t> </a:t>
            </a:r>
            <a:r>
              <a:rPr lang="tr-TR" dirty="0" err="1" smtClean="0"/>
              <a:t>pekçok</a:t>
            </a:r>
            <a:r>
              <a:rPr lang="tr-TR" dirty="0" smtClean="0"/>
              <a:t> </a:t>
            </a:r>
            <a:r>
              <a:rPr lang="tr-TR" dirty="0" err="1" smtClean="0"/>
              <a:t>antimikrobiyale</a:t>
            </a:r>
            <a:r>
              <a:rPr lang="tr-TR" dirty="0" smtClean="0"/>
              <a:t> dirençlidir.</a:t>
            </a:r>
          </a:p>
        </p:txBody>
      </p:sp>
    </p:spTree>
    <p:extLst>
      <p:ext uri="{BB962C8B-B14F-4D97-AF65-F5344CB8AC3E}">
        <p14:creationId xmlns:p14="http://schemas.microsoft.com/office/powerpoint/2010/main" xmlns="" val="2281875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Acinetobacter</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smtClean="0"/>
              <a:t>İlk seçenek ilaçlar </a:t>
            </a:r>
          </a:p>
          <a:p>
            <a:r>
              <a:rPr lang="tr-TR" dirty="0" smtClean="0"/>
              <a:t>geniş spektrumlu </a:t>
            </a:r>
            <a:r>
              <a:rPr lang="tr-TR" dirty="0" err="1" smtClean="0"/>
              <a:t>sefalosporinler</a:t>
            </a:r>
            <a:r>
              <a:rPr lang="tr-TR" dirty="0" smtClean="0"/>
              <a:t>  (</a:t>
            </a:r>
            <a:r>
              <a:rPr lang="tr-TR" dirty="0" err="1" smtClean="0"/>
              <a:t>seftazidim</a:t>
            </a:r>
            <a:r>
              <a:rPr lang="tr-TR" dirty="0" smtClean="0"/>
              <a:t> veya </a:t>
            </a:r>
            <a:r>
              <a:rPr lang="tr-TR" dirty="0" err="1" smtClean="0"/>
              <a:t>sefepim</a:t>
            </a:r>
            <a:r>
              <a:rPr lang="tr-TR" dirty="0" smtClean="0"/>
              <a:t>)</a:t>
            </a:r>
          </a:p>
          <a:p>
            <a:r>
              <a:rPr lang="tr-TR" dirty="0" smtClean="0"/>
              <a:t>Beta </a:t>
            </a:r>
            <a:r>
              <a:rPr lang="tr-TR" dirty="0" err="1" smtClean="0"/>
              <a:t>laktam</a:t>
            </a:r>
            <a:r>
              <a:rPr lang="tr-TR" dirty="0" smtClean="0"/>
              <a:t>/beta </a:t>
            </a:r>
            <a:r>
              <a:rPr lang="tr-TR" dirty="0" err="1" smtClean="0"/>
              <a:t>laktamaz</a:t>
            </a:r>
            <a:r>
              <a:rPr lang="tr-TR" dirty="0" smtClean="0"/>
              <a:t> inhibitör kombinasyonu (</a:t>
            </a:r>
            <a:r>
              <a:rPr lang="tr-TR" dirty="0" err="1" smtClean="0"/>
              <a:t>ampisilin</a:t>
            </a:r>
            <a:r>
              <a:rPr lang="tr-TR" dirty="0" smtClean="0"/>
              <a:t>/</a:t>
            </a:r>
            <a:r>
              <a:rPr lang="tr-TR" dirty="0" err="1" smtClean="0"/>
              <a:t>sulbaktam</a:t>
            </a:r>
            <a:r>
              <a:rPr lang="tr-TR" dirty="0" smtClean="0"/>
              <a:t>)</a:t>
            </a:r>
          </a:p>
          <a:p>
            <a:r>
              <a:rPr lang="tr-TR" dirty="0" err="1" smtClean="0"/>
              <a:t>Karbepenem</a:t>
            </a:r>
            <a:r>
              <a:rPr lang="tr-TR" dirty="0" smtClean="0"/>
              <a:t> (</a:t>
            </a:r>
            <a:r>
              <a:rPr lang="tr-TR" dirty="0" err="1" smtClean="0"/>
              <a:t>imipenem</a:t>
            </a:r>
            <a:r>
              <a:rPr lang="tr-TR" dirty="0" smtClean="0"/>
              <a:t>, </a:t>
            </a:r>
            <a:r>
              <a:rPr lang="tr-TR" dirty="0" err="1" smtClean="0"/>
              <a:t>meropenem</a:t>
            </a:r>
            <a:r>
              <a:rPr lang="tr-TR" dirty="0" smtClean="0"/>
              <a:t> veya </a:t>
            </a:r>
            <a:r>
              <a:rPr lang="tr-TR" dirty="0" err="1" smtClean="0"/>
              <a:t>doripenem</a:t>
            </a:r>
            <a:r>
              <a:rPr lang="tr-TR" dirty="0" smtClean="0"/>
              <a:t>. </a:t>
            </a:r>
            <a:r>
              <a:rPr lang="tr-TR" dirty="0" err="1" smtClean="0"/>
              <a:t>Ertapenem</a:t>
            </a:r>
            <a:r>
              <a:rPr lang="tr-TR" dirty="0" smtClean="0"/>
              <a:t> verilmez çünkü </a:t>
            </a:r>
            <a:r>
              <a:rPr lang="tr-TR" dirty="0" err="1" smtClean="0"/>
              <a:t>intrinsik</a:t>
            </a:r>
            <a:r>
              <a:rPr lang="tr-TR" dirty="0" smtClean="0"/>
              <a:t> dirençlidir)</a:t>
            </a:r>
            <a:endParaRPr lang="tr-TR" dirty="0"/>
          </a:p>
          <a:p>
            <a:r>
              <a:rPr lang="tr-TR" dirty="0" err="1" smtClean="0"/>
              <a:t>Florokinolon</a:t>
            </a:r>
            <a:r>
              <a:rPr lang="tr-TR" dirty="0" smtClean="0"/>
              <a:t> (</a:t>
            </a:r>
            <a:r>
              <a:rPr lang="tr-TR" dirty="0" err="1" smtClean="0"/>
              <a:t>levofloksasin</a:t>
            </a:r>
            <a:r>
              <a:rPr lang="tr-TR" dirty="0" smtClean="0"/>
              <a:t>) veya bir AGA (</a:t>
            </a:r>
            <a:r>
              <a:rPr lang="tr-TR" dirty="0" err="1" smtClean="0"/>
              <a:t>gentamisin</a:t>
            </a:r>
            <a:r>
              <a:rPr lang="tr-TR" dirty="0" smtClean="0"/>
              <a:t> veya </a:t>
            </a:r>
            <a:r>
              <a:rPr lang="tr-TR" dirty="0" err="1" smtClean="0"/>
              <a:t>tobramisin</a:t>
            </a:r>
            <a:r>
              <a:rPr lang="tr-TR" dirty="0" smtClean="0"/>
              <a:t>) ile kombinasyon tedavisi</a:t>
            </a:r>
          </a:p>
          <a:p>
            <a:r>
              <a:rPr lang="tr-TR" dirty="0" smtClean="0"/>
              <a:t>İlaç dirençli enfeksiyonlarda </a:t>
            </a:r>
            <a:r>
              <a:rPr lang="tr-TR" dirty="0" err="1" smtClean="0"/>
              <a:t>kolistin</a:t>
            </a:r>
            <a:r>
              <a:rPr lang="tr-TR" dirty="0" smtClean="0"/>
              <a:t>, veya </a:t>
            </a:r>
            <a:r>
              <a:rPr lang="tr-TR" dirty="0" err="1" smtClean="0"/>
              <a:t>tigesiklin</a:t>
            </a:r>
            <a:r>
              <a:rPr lang="tr-TR" dirty="0" smtClean="0"/>
              <a:t> ön plana çıkmaktadır</a:t>
            </a:r>
          </a:p>
        </p:txBody>
      </p:sp>
    </p:spTree>
    <p:extLst>
      <p:ext uri="{BB962C8B-B14F-4D97-AF65-F5344CB8AC3E}">
        <p14:creationId xmlns:p14="http://schemas.microsoft.com/office/powerpoint/2010/main" xmlns="" val="3827718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Acinetobacter</a:t>
            </a:r>
            <a:r>
              <a:rPr lang="tr-TR" dirty="0" smtClean="0"/>
              <a:t> Tanı</a:t>
            </a:r>
            <a:endParaRPr lang="tr-TR" dirty="0"/>
          </a:p>
        </p:txBody>
      </p:sp>
      <p:sp>
        <p:nvSpPr>
          <p:cNvPr id="3" name="İçerik Yer Tutucusu 2"/>
          <p:cNvSpPr>
            <a:spLocks noGrp="1"/>
          </p:cNvSpPr>
          <p:nvPr>
            <p:ph idx="1"/>
          </p:nvPr>
        </p:nvSpPr>
        <p:spPr/>
        <p:txBody>
          <a:bodyPr>
            <a:normAutofit fontScale="70000" lnSpcReduction="20000"/>
          </a:bodyPr>
          <a:lstStyle/>
          <a:p>
            <a:r>
              <a:rPr lang="en-US" dirty="0"/>
              <a:t>Gram stain morphology is characteristic—large, plump coccobacilli that may appear</a:t>
            </a:r>
          </a:p>
          <a:p>
            <a:r>
              <a:rPr lang="en-US" dirty="0"/>
              <a:t>gram-positive and typically in pairs (larger and more round than </a:t>
            </a:r>
            <a:r>
              <a:rPr lang="en-US" i="1" dirty="0"/>
              <a:t>Streptococcus pneumoniae</a:t>
            </a:r>
          </a:p>
          <a:p>
            <a:r>
              <a:rPr lang="en-US" dirty="0"/>
              <a:t>or </a:t>
            </a:r>
            <a:r>
              <a:rPr lang="en-US" i="1" dirty="0"/>
              <a:t>Enterococcus </a:t>
            </a:r>
            <a:r>
              <a:rPr lang="en-US" dirty="0"/>
              <a:t>so this will not cause confusion)</a:t>
            </a:r>
          </a:p>
          <a:p>
            <a:r>
              <a:rPr lang="en-US" dirty="0"/>
              <a:t>• Growth on nonselective media is typically seen after 1 day of incubation</a:t>
            </a:r>
          </a:p>
          <a:p>
            <a:r>
              <a:rPr lang="en-US" dirty="0"/>
              <a:t>• Identification of </a:t>
            </a:r>
            <a:r>
              <a:rPr lang="en-US" i="1" dirty="0"/>
              <a:t>A. </a:t>
            </a:r>
            <a:r>
              <a:rPr lang="en-US" i="1" dirty="0" err="1"/>
              <a:t>baumannii</a:t>
            </a:r>
            <a:r>
              <a:rPr lang="en-US" i="1" dirty="0"/>
              <a:t> </a:t>
            </a:r>
            <a:r>
              <a:rPr lang="en-US" dirty="0"/>
              <a:t>can be made using biochemical tests, but these are generally</a:t>
            </a:r>
          </a:p>
          <a:p>
            <a:r>
              <a:rPr lang="en-US" dirty="0"/>
              <a:t>unreliable for other </a:t>
            </a:r>
            <a:r>
              <a:rPr lang="en-US" i="1" dirty="0"/>
              <a:t>Acinetobacter </a:t>
            </a:r>
            <a:r>
              <a:rPr lang="en-US" dirty="0"/>
              <a:t>species; gene sequencing used for identification of</a:t>
            </a:r>
          </a:p>
          <a:p>
            <a:r>
              <a:rPr lang="tr-TR" dirty="0" err="1"/>
              <a:t>these</a:t>
            </a:r>
            <a:r>
              <a:rPr lang="tr-TR" dirty="0"/>
              <a:t> </a:t>
            </a:r>
            <a:r>
              <a:rPr lang="tr-TR" dirty="0" err="1"/>
              <a:t>organisms</a:t>
            </a:r>
            <a:endParaRPr lang="tr-TR" dirty="0"/>
          </a:p>
        </p:txBody>
      </p:sp>
    </p:spTree>
    <p:extLst>
      <p:ext uri="{BB962C8B-B14F-4D97-AF65-F5344CB8AC3E}">
        <p14:creationId xmlns:p14="http://schemas.microsoft.com/office/powerpoint/2010/main" xmlns="" val="4167094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Stenotrophomonas</a:t>
            </a:r>
            <a:r>
              <a:rPr lang="tr-TR" i="1" dirty="0"/>
              <a:t> </a:t>
            </a:r>
            <a:r>
              <a:rPr lang="tr-TR" i="1" dirty="0" err="1"/>
              <a:t>maltophilia</a:t>
            </a:r>
            <a:endParaRPr lang="tr-TR" dirty="0"/>
          </a:p>
        </p:txBody>
      </p:sp>
      <p:sp>
        <p:nvSpPr>
          <p:cNvPr id="3" name="İçerik Yer Tutucusu 2"/>
          <p:cNvSpPr>
            <a:spLocks noGrp="1"/>
          </p:cNvSpPr>
          <p:nvPr>
            <p:ph idx="1"/>
          </p:nvPr>
        </p:nvSpPr>
        <p:spPr/>
        <p:txBody>
          <a:bodyPr>
            <a:normAutofit fontScale="92500" lnSpcReduction="20000"/>
          </a:bodyPr>
          <a:lstStyle/>
          <a:p>
            <a:r>
              <a:rPr lang="tr-TR" i="1" dirty="0" err="1"/>
              <a:t>m</a:t>
            </a:r>
            <a:r>
              <a:rPr lang="tr-TR" i="1" dirty="0" err="1" smtClean="0"/>
              <a:t>altophilia</a:t>
            </a:r>
            <a:r>
              <a:rPr lang="tr-TR" i="1" dirty="0" smtClean="0"/>
              <a:t> = </a:t>
            </a:r>
            <a:r>
              <a:rPr lang="tr-TR" dirty="0" err="1" smtClean="0"/>
              <a:t>maltose</a:t>
            </a:r>
            <a:r>
              <a:rPr lang="tr-TR" dirty="0" smtClean="0"/>
              <a:t> </a:t>
            </a:r>
            <a:r>
              <a:rPr lang="tr-TR" dirty="0" err="1" smtClean="0"/>
              <a:t>loving</a:t>
            </a:r>
            <a:endParaRPr lang="tr-TR" dirty="0" smtClean="0"/>
          </a:p>
          <a:p>
            <a:r>
              <a:rPr lang="tr-TR" dirty="0" smtClean="0"/>
              <a:t>Çevrede bol bulunur (su, toprak, bitki, hastane çevresi,…)</a:t>
            </a:r>
          </a:p>
          <a:p>
            <a:r>
              <a:rPr lang="tr-TR" dirty="0" smtClean="0"/>
              <a:t>Kan transfüzyon ekipmanları, dezenfektanlar ve diğer tıbbi aletlerde </a:t>
            </a:r>
            <a:r>
              <a:rPr lang="tr-TR" dirty="0" err="1" smtClean="0"/>
              <a:t>kolonize</a:t>
            </a:r>
            <a:r>
              <a:rPr lang="tr-TR" dirty="0" smtClean="0"/>
              <a:t> olabilir</a:t>
            </a:r>
          </a:p>
          <a:p>
            <a:r>
              <a:rPr lang="tr-TR" i="1" dirty="0"/>
              <a:t>S. </a:t>
            </a:r>
            <a:r>
              <a:rPr lang="tr-TR" i="1" dirty="0" err="1"/>
              <a:t>m</a:t>
            </a:r>
            <a:r>
              <a:rPr lang="tr-TR" i="1" dirty="0" err="1" smtClean="0"/>
              <a:t>altophilia</a:t>
            </a:r>
            <a:r>
              <a:rPr lang="tr-TR" i="1" dirty="0" smtClean="0"/>
              <a:t> </a:t>
            </a:r>
            <a:r>
              <a:rPr lang="tr-TR" dirty="0" err="1" smtClean="0"/>
              <a:t>hospitalize</a:t>
            </a:r>
            <a:r>
              <a:rPr lang="tr-TR" dirty="0" smtClean="0"/>
              <a:t> hastaların solunum yoluna hızla </a:t>
            </a:r>
            <a:r>
              <a:rPr lang="tr-TR" dirty="0" err="1" smtClean="0"/>
              <a:t>kolonize</a:t>
            </a:r>
            <a:r>
              <a:rPr lang="tr-TR" dirty="0" smtClean="0"/>
              <a:t> olur, özellikle mikroorganizmanın </a:t>
            </a:r>
            <a:r>
              <a:rPr lang="tr-TR" dirty="0" err="1" smtClean="0"/>
              <a:t>intrinsik</a:t>
            </a:r>
            <a:r>
              <a:rPr lang="tr-TR" dirty="0" smtClean="0"/>
              <a:t> dirençli antibiyotiklerin (</a:t>
            </a:r>
            <a:r>
              <a:rPr lang="tr-TR" dirty="0" err="1"/>
              <a:t>cephalosporins</a:t>
            </a:r>
            <a:r>
              <a:rPr lang="tr-TR" dirty="0"/>
              <a:t>, </a:t>
            </a:r>
            <a:r>
              <a:rPr lang="tr-TR" dirty="0" err="1"/>
              <a:t>penicillins</a:t>
            </a:r>
            <a:r>
              <a:rPr lang="tr-TR" dirty="0"/>
              <a:t>, </a:t>
            </a:r>
            <a:r>
              <a:rPr lang="tr-TR" dirty="0" err="1" smtClean="0"/>
              <a:t>carbapenems</a:t>
            </a:r>
            <a:r>
              <a:rPr lang="tr-TR" dirty="0" smtClean="0"/>
              <a:t> ve </a:t>
            </a:r>
            <a:r>
              <a:rPr lang="tr-TR" dirty="0" err="1" smtClean="0"/>
              <a:t>aminoglycosides</a:t>
            </a:r>
            <a:r>
              <a:rPr lang="tr-TR" dirty="0" smtClean="0"/>
              <a:t>)verildiği hastalarda</a:t>
            </a:r>
          </a:p>
          <a:p>
            <a:r>
              <a:rPr lang="tr-TR" dirty="0" smtClean="0"/>
              <a:t>Fırsatçı patojen</a:t>
            </a:r>
            <a:endParaRPr lang="tr-TR" dirty="0"/>
          </a:p>
        </p:txBody>
      </p:sp>
    </p:spTree>
    <p:extLst>
      <p:ext uri="{BB962C8B-B14F-4D97-AF65-F5344CB8AC3E}">
        <p14:creationId xmlns:p14="http://schemas.microsoft.com/office/powerpoint/2010/main" xmlns="" val="3475375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Stenotrophomonas</a:t>
            </a:r>
            <a:r>
              <a:rPr lang="tr-TR" i="1" dirty="0"/>
              <a:t> </a:t>
            </a:r>
            <a:r>
              <a:rPr lang="tr-TR" i="1" dirty="0" err="1"/>
              <a:t>maltophilia</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En önemli risk faktörleri:</a:t>
            </a:r>
          </a:p>
          <a:p>
            <a:r>
              <a:rPr lang="tr-TR" dirty="0" err="1" smtClean="0"/>
              <a:t>İmmünsüpresyon</a:t>
            </a:r>
            <a:endParaRPr lang="tr-TR" dirty="0" smtClean="0"/>
          </a:p>
          <a:p>
            <a:r>
              <a:rPr lang="tr-TR" dirty="0" err="1" smtClean="0"/>
              <a:t>Hospitalizasyon</a:t>
            </a:r>
            <a:r>
              <a:rPr lang="tr-TR" dirty="0" smtClean="0"/>
              <a:t> (YBÜ)</a:t>
            </a:r>
          </a:p>
          <a:p>
            <a:r>
              <a:rPr lang="tr-TR" dirty="0" smtClean="0"/>
              <a:t>Santral </a:t>
            </a:r>
            <a:r>
              <a:rPr lang="tr-TR" dirty="0" err="1" smtClean="0"/>
              <a:t>venöz</a:t>
            </a:r>
            <a:r>
              <a:rPr lang="tr-TR" dirty="0" smtClean="0"/>
              <a:t> </a:t>
            </a:r>
            <a:r>
              <a:rPr lang="tr-TR" dirty="0" err="1" smtClean="0"/>
              <a:t>kateter</a:t>
            </a:r>
            <a:r>
              <a:rPr lang="tr-TR" dirty="0" smtClean="0"/>
              <a:t> varlığı</a:t>
            </a:r>
          </a:p>
          <a:p>
            <a:r>
              <a:rPr lang="tr-TR" dirty="0" smtClean="0"/>
              <a:t>Hastalarda </a:t>
            </a:r>
            <a:r>
              <a:rPr lang="tr-TR" dirty="0" err="1" smtClean="0"/>
              <a:t>mortalitenin</a:t>
            </a:r>
            <a:r>
              <a:rPr lang="tr-TR" dirty="0" smtClean="0"/>
              <a:t> en önemli sebebi uygun olmayan </a:t>
            </a:r>
            <a:r>
              <a:rPr lang="tr-TR" dirty="0" err="1" smtClean="0"/>
              <a:t>antimikrobiyal</a:t>
            </a:r>
            <a:r>
              <a:rPr lang="tr-TR" dirty="0" smtClean="0"/>
              <a:t> tedavidir, çünkü hastalara genellikle başlangıç tedavisi olarak </a:t>
            </a:r>
            <a:r>
              <a:rPr lang="tr-TR" dirty="0" err="1" smtClean="0"/>
              <a:t>karbapenem</a:t>
            </a:r>
            <a:r>
              <a:rPr lang="tr-TR" dirty="0" smtClean="0"/>
              <a:t> başlanmaktadır</a:t>
            </a:r>
          </a:p>
        </p:txBody>
      </p:sp>
    </p:spTree>
    <p:extLst>
      <p:ext uri="{BB962C8B-B14F-4D97-AF65-F5344CB8AC3E}">
        <p14:creationId xmlns:p14="http://schemas.microsoft.com/office/powerpoint/2010/main" xmlns="" val="3012055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Stenotrophomonas</a:t>
            </a:r>
            <a:r>
              <a:rPr lang="tr-TR" i="1" dirty="0"/>
              <a:t> </a:t>
            </a:r>
            <a:r>
              <a:rPr lang="tr-TR" i="1" dirty="0" err="1"/>
              <a:t>maltophilia</a:t>
            </a:r>
            <a:endParaRPr lang="tr-TR" dirty="0"/>
          </a:p>
        </p:txBody>
      </p:sp>
      <p:sp>
        <p:nvSpPr>
          <p:cNvPr id="3" name="İçerik Yer Tutucusu 2"/>
          <p:cNvSpPr>
            <a:spLocks noGrp="1"/>
          </p:cNvSpPr>
          <p:nvPr>
            <p:ph idx="1"/>
          </p:nvPr>
        </p:nvSpPr>
        <p:spPr/>
        <p:txBody>
          <a:bodyPr/>
          <a:lstStyle/>
          <a:p>
            <a:r>
              <a:rPr lang="tr-TR" dirty="0" smtClean="0"/>
              <a:t>Toplum kaynaklı enfeksiyon görülebilir </a:t>
            </a:r>
            <a:r>
              <a:rPr lang="tr-TR" dirty="0" err="1" smtClean="0"/>
              <a:t>ncak</a:t>
            </a:r>
            <a:r>
              <a:rPr lang="tr-TR" dirty="0" smtClean="0"/>
              <a:t> enfeksiyonların çoğunluğu hastane kaynaklıdır</a:t>
            </a:r>
          </a:p>
          <a:p>
            <a:endParaRPr lang="tr-TR" dirty="0"/>
          </a:p>
        </p:txBody>
      </p:sp>
    </p:spTree>
    <p:extLst>
      <p:ext uri="{BB962C8B-B14F-4D97-AF65-F5344CB8AC3E}">
        <p14:creationId xmlns:p14="http://schemas.microsoft.com/office/powerpoint/2010/main" xmlns="" val="1761160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Stenotrophomonas</a:t>
            </a:r>
            <a:r>
              <a:rPr lang="tr-TR" i="1" dirty="0"/>
              <a:t> </a:t>
            </a:r>
            <a:r>
              <a:rPr lang="tr-TR" i="1" dirty="0" err="1"/>
              <a:t>maltophilia</a:t>
            </a:r>
            <a:endParaRPr lang="tr-TR" dirty="0"/>
          </a:p>
        </p:txBody>
      </p:sp>
      <p:sp>
        <p:nvSpPr>
          <p:cNvPr id="3" name="İçerik Yer Tutucusu 2"/>
          <p:cNvSpPr>
            <a:spLocks noGrp="1"/>
          </p:cNvSpPr>
          <p:nvPr>
            <p:ph idx="1"/>
          </p:nvPr>
        </p:nvSpPr>
        <p:spPr/>
        <p:txBody>
          <a:bodyPr>
            <a:normAutofit/>
          </a:bodyPr>
          <a:lstStyle/>
          <a:p>
            <a:r>
              <a:rPr lang="tr-TR" i="1" dirty="0"/>
              <a:t>S. </a:t>
            </a:r>
            <a:r>
              <a:rPr lang="tr-TR" i="1" dirty="0" err="1"/>
              <a:t>maltophilia</a:t>
            </a:r>
            <a:r>
              <a:rPr lang="tr-TR" i="1" dirty="0"/>
              <a:t> </a:t>
            </a:r>
            <a:r>
              <a:rPr lang="tr-TR" dirty="0" smtClean="0"/>
              <a:t> </a:t>
            </a:r>
            <a:r>
              <a:rPr lang="tr-TR" dirty="0" err="1" smtClean="0"/>
              <a:t>oksidaz</a:t>
            </a:r>
            <a:r>
              <a:rPr lang="tr-TR" dirty="0" smtClean="0"/>
              <a:t> negatif, </a:t>
            </a:r>
            <a:r>
              <a:rPr lang="tr-TR" dirty="0" err="1" smtClean="0"/>
              <a:t>katalaz</a:t>
            </a:r>
            <a:r>
              <a:rPr lang="tr-TR" dirty="0" smtClean="0"/>
              <a:t> pozitif, </a:t>
            </a:r>
            <a:r>
              <a:rPr lang="tr-TR" dirty="0" err="1" smtClean="0"/>
              <a:t>nonfermenter</a:t>
            </a:r>
            <a:endParaRPr lang="tr-TR" dirty="0" smtClean="0"/>
          </a:p>
          <a:p>
            <a:r>
              <a:rPr lang="tr-TR" dirty="0" smtClean="0"/>
              <a:t>Gram negatif basil</a:t>
            </a:r>
          </a:p>
          <a:p>
            <a:r>
              <a:rPr lang="en-US" i="1" dirty="0" smtClean="0"/>
              <a:t>S</a:t>
            </a:r>
            <a:r>
              <a:rPr lang="en-US" i="1" dirty="0"/>
              <a:t>. </a:t>
            </a:r>
            <a:r>
              <a:rPr lang="en-US" i="1" dirty="0" err="1"/>
              <a:t>maltophilia</a:t>
            </a:r>
            <a:r>
              <a:rPr lang="en-US" i="1" dirty="0"/>
              <a:t> </a:t>
            </a:r>
            <a:r>
              <a:rPr lang="tr-TR" i="1" dirty="0" smtClean="0"/>
              <a:t> </a:t>
            </a:r>
            <a:r>
              <a:rPr lang="tr-TR" dirty="0" smtClean="0"/>
              <a:t>genellikle SXT duyarlıdır (tedavide kullanılır)</a:t>
            </a:r>
          </a:p>
        </p:txBody>
      </p:sp>
    </p:spTree>
    <p:extLst>
      <p:ext uri="{BB962C8B-B14F-4D97-AF65-F5344CB8AC3E}">
        <p14:creationId xmlns:p14="http://schemas.microsoft.com/office/powerpoint/2010/main" xmlns="" val="2958273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Stenotrophomonas</a:t>
            </a:r>
            <a:r>
              <a:rPr lang="tr-TR" i="1" dirty="0"/>
              <a:t> </a:t>
            </a:r>
            <a:r>
              <a:rPr lang="tr-TR" i="1" dirty="0" err="1"/>
              <a:t>maltophilia</a:t>
            </a:r>
            <a:endParaRPr lang="tr-TR" dirty="0"/>
          </a:p>
        </p:txBody>
      </p:sp>
      <p:sp>
        <p:nvSpPr>
          <p:cNvPr id="3" name="İçerik Yer Tutucusu 2"/>
          <p:cNvSpPr>
            <a:spLocks noGrp="1"/>
          </p:cNvSpPr>
          <p:nvPr>
            <p:ph idx="1"/>
          </p:nvPr>
        </p:nvSpPr>
        <p:spPr/>
        <p:txBody>
          <a:bodyPr/>
          <a:lstStyle/>
          <a:p>
            <a:r>
              <a:rPr lang="tr-TR" dirty="0" smtClean="0"/>
              <a:t>Solunum sistemi enfeksiyonu</a:t>
            </a:r>
          </a:p>
          <a:p>
            <a:r>
              <a:rPr lang="tr-TR" dirty="0" err="1" smtClean="0"/>
              <a:t>Üriner</a:t>
            </a:r>
            <a:r>
              <a:rPr lang="tr-TR" dirty="0" smtClean="0"/>
              <a:t> sistem enfeksiyonu</a:t>
            </a:r>
          </a:p>
          <a:p>
            <a:r>
              <a:rPr lang="tr-TR" dirty="0" err="1" smtClean="0"/>
              <a:t>Bakteriyemi</a:t>
            </a:r>
            <a:endParaRPr lang="tr-TR" dirty="0" smtClean="0"/>
          </a:p>
          <a:p>
            <a:r>
              <a:rPr lang="tr-TR" dirty="0" smtClean="0"/>
              <a:t>Yara yeri enfeksiyonu (nadir)</a:t>
            </a:r>
          </a:p>
        </p:txBody>
      </p:sp>
    </p:spTree>
    <p:extLst>
      <p:ext uri="{BB962C8B-B14F-4D97-AF65-F5344CB8AC3E}">
        <p14:creationId xmlns:p14="http://schemas.microsoft.com/office/powerpoint/2010/main" xmlns="" val="1105864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Genel Korunma İlkeleri</a:t>
            </a:r>
            <a:endParaRPr lang="tr-TR" dirty="0"/>
          </a:p>
        </p:txBody>
      </p:sp>
      <p:sp>
        <p:nvSpPr>
          <p:cNvPr id="3" name="İçerik Yer Tutucusu 2"/>
          <p:cNvSpPr>
            <a:spLocks noGrp="1"/>
          </p:cNvSpPr>
          <p:nvPr>
            <p:ph idx="1"/>
          </p:nvPr>
        </p:nvSpPr>
        <p:spPr/>
        <p:txBody>
          <a:bodyPr>
            <a:normAutofit lnSpcReduction="10000"/>
          </a:bodyPr>
          <a:lstStyle/>
          <a:p>
            <a:r>
              <a:rPr lang="tr-TR" dirty="0" smtClean="0"/>
              <a:t>Çevrede bulunduğu için ve zor şartlarda yaşayabildikleri için bu mikroorganizmaların kontrolü zordur</a:t>
            </a:r>
          </a:p>
          <a:p>
            <a:r>
              <a:rPr lang="tr-TR" dirty="0" smtClean="0"/>
              <a:t>Hastanenin ve hasta çevresinin düzenli olarak temizlenmesi </a:t>
            </a:r>
            <a:r>
              <a:rPr lang="tr-TR" dirty="0" err="1" smtClean="0"/>
              <a:t>kontaminasyonu</a:t>
            </a:r>
            <a:r>
              <a:rPr lang="tr-TR" dirty="0" smtClean="0"/>
              <a:t> engeller</a:t>
            </a:r>
          </a:p>
          <a:p>
            <a:r>
              <a:rPr lang="tr-TR" dirty="0" smtClean="0"/>
              <a:t>SVK veya diğer </a:t>
            </a:r>
            <a:r>
              <a:rPr lang="tr-TR" dirty="0" err="1" smtClean="0"/>
              <a:t>kateterler</a:t>
            </a:r>
            <a:r>
              <a:rPr lang="tr-TR" dirty="0" smtClean="0"/>
              <a:t> takarken aseptik koşullara uyulmalıdır</a:t>
            </a:r>
          </a:p>
          <a:p>
            <a:r>
              <a:rPr lang="tr-TR" dirty="0" smtClean="0"/>
              <a:t>Tekrar kullanılabilen medikal cihazların uygun </a:t>
            </a:r>
            <a:r>
              <a:rPr lang="tr-TR" dirty="0" err="1" smtClean="0"/>
              <a:t>dekontaminasyonu</a:t>
            </a:r>
            <a:r>
              <a:rPr lang="tr-TR" dirty="0" smtClean="0"/>
              <a:t> ve sterilizasyonu yapılmalıdır</a:t>
            </a:r>
          </a:p>
        </p:txBody>
      </p:sp>
    </p:spTree>
    <p:extLst>
      <p:ext uri="{BB962C8B-B14F-4D97-AF65-F5344CB8AC3E}">
        <p14:creationId xmlns:p14="http://schemas.microsoft.com/office/powerpoint/2010/main" xmlns="" val="1282940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i="1" dirty="0" err="1">
                <a:effectLst>
                  <a:outerShdw blurRad="38100" dist="38100" dir="2700000" algn="tl">
                    <a:srgbClr val="000000">
                      <a:alpha val="43137"/>
                    </a:srgbClr>
                  </a:outerShdw>
                </a:effectLst>
                <a:latin typeface="Calibri" pitchFamily="34" charset="0"/>
                <a:cs typeface="Calibri" pitchFamily="34" charset="0"/>
              </a:rPr>
              <a:t>Burkholderia</a:t>
            </a:r>
            <a:r>
              <a:rPr lang="tr-TR" dirty="0">
                <a:effectLst>
                  <a:outerShdw blurRad="38100" dist="38100" dir="2700000" algn="tl">
                    <a:srgbClr val="000000">
                      <a:alpha val="43137"/>
                    </a:srgbClr>
                  </a:outerShdw>
                </a:effectLst>
                <a:latin typeface="Calibri" pitchFamily="34" charset="0"/>
                <a:cs typeface="Calibri" pitchFamily="34" charset="0"/>
              </a:rPr>
              <a:t> Türleri</a:t>
            </a:r>
            <a:r>
              <a:rPr lang="tr-TR" dirty="0">
                <a:latin typeface="Calibri" pitchFamily="34" charset="0"/>
                <a:cs typeface="Calibri" pitchFamily="34" charset="0"/>
              </a:rPr>
              <a:t/>
            </a:r>
            <a:br>
              <a:rPr lang="tr-TR" dirty="0">
                <a:latin typeface="Calibri" pitchFamily="34" charset="0"/>
                <a:cs typeface="Calibri" pitchFamily="34" charset="0"/>
              </a:rPr>
            </a:br>
            <a:endParaRPr lang="tr-TR" dirty="0"/>
          </a:p>
        </p:txBody>
      </p:sp>
      <p:sp>
        <p:nvSpPr>
          <p:cNvPr id="8" name="7 Metin Yer Tutucusu"/>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tr-TR" sz="3200" dirty="0" smtClean="0">
              <a:latin typeface="Calibri" pitchFamily="34" charset="0"/>
              <a:cs typeface="Calibri" pitchFamily="34" charset="0"/>
            </a:endParaRPr>
          </a:p>
        </p:txBody>
      </p:sp>
      <p:sp>
        <p:nvSpPr>
          <p:cNvPr id="35845" name="AutoShape 4" descr="data:image/jpeg;base64,/9j/4AAQSkZJRgABAQAAAQABAAD/2wCEAAkGBxQTEhUUEhQUFRQXFxwXGRgYGBwcGBwaHhkXHRwYFxcYHSggGBwlHBccITEiJSksLi4uFx8zODMsNygtLisBCgoKDg0OGxAQGywmICQsLCwsLC8sLC8sLDQsLDQsLCwsLCwsLywsLCwsLCwsLCwsLCwsLCwsLCwsLCwsLCwsLP/AABEIAMwA+AMBEQACEQEDEQH/xAAbAAABBQEBAAAAAAAAAAAAAAAGAQMEBQcCAP/EAD8QAAIBAgQEBAQEAwcDBQEAAAECEQADBBIhMQUGQVEiYXGBE5GhsTJCwfAHFNEjUmJyguHxM6KyFSTC0uIW/8QAGgEAAgMBAQAAAAAAAAAAAAAABAUBAgMABv/EADIRAAICAQQBAgUDBAIDAQEAAAECAAMRBBIhMUETIgVRYXHwFDKBkaGxweHxI0LRMxX/2gAMAwEAAhEDEQA/AHsC3hk7mk6k4yY6sHOImOII9AfrpVXOeZ1YwY8LcLHlVsSC2TIb32XVWKnyP3qNxXqaKoPBnfAeE3MZiAufbVmOsDX+ldWrW2YMtbYtNeQIW4zke3EkMMuuramO2kAxTMaaojBEVfr7VMDOZ8CLNzIrZlKq6HrlI0kdxqPal+sREb29YjTQ3G1cnscSiigjiMhPCuk5j7CFHmZqfpK55nRssZgE+gqwRj0JX1FHZjT2ipggg+dS1TJ+4YllsVuQYmWs/vL5nQ3qczolVJnTkip44JnZiVxkxRU5zIiNUZ54nCJXZkz1ROnhVhiQYhrjycyZ413E6JUYkGeNdk+J0SuyRzOi1OZEQ1GZ0SuyDOiRVtx8SIf8O4Q14rbSAY3OwGgn60atO7CiI3t2ksZZY3ksoCS501mRrHYUYNLX5g/61gepWY+wLblA2YQCD3DKCJHQwawvQI2F6mlLlxkiVOMtUKRC62jnKfFXw95nWCIAIPUCdJ6b/OKrSzI2RNNTWHQAwixvOi3AQMxY/ljbynaPOjxrE68xf+gbs9QD4hiGZiW/41OgpfY4ZstHFNYRQBIhFY8EwgRFrs4k+JIuL4gO0D+tcRKDrM07g13BDDJlHi0LgnWYEzJmOmlNtLZXtwvE8/qkuLndBPnDiNq4ERR40d9R/cIUhSevin0AqutvRl2ecwv4fp7EfeeiP7waTelYAzHHiIBvVRiTmcmpIkieNVP0nRIrT+JGcR9cI5iEb5GtFpsI4BmRvQdkRi4hBgggjcGsrKihwwwZojBhlTxOaiXiV2Z0WuM6Ia6dEqMiRmeqZ0Q1wnRK4TopqTjPE4RK7idEmo2idENWyJWaZbutaOa22Vh19wde401ph11PO8HuJf5mu3BlKyxE7+GO/cDyirrqfGOZJ0q954g5fLKfEZJ1mhWJ3ZPMMTaRgRwXwwg1G7InbCJHw9vKrHuf39qqPJmrnJAkPhom4x9fsY+sVRO8zazhQJGxp8dVZhmaVDKxiaruE1xHMMskfvzrht6xIY4Ect6sT61cZzKnhY07EHQms9xzxLgTpbUgmRPbqfPtUgAjMgnBxEU71OeTLYijaoBE6Iy13mdmN13Qkwu/hzwm3fuXWuCTa+GVB28TOCSOsZQaK0iI7ZPiLPiVz1oAvnOZo78PsAkkggydOh8o7U5U/KICTMx56srmtXB+O4HD+ZRgob3H2NB/ENhUHznH8Rx8KZvch64P9e4LUmzHQM9V1OJPM8a7IzInjt512QfEic1XP0kz1RxOiV2RJnq7InATxqSROiV2ZEQ1PHU6JNWDASMTRTf0NH7uJ57bGLFj+0YjYKB/5H9RVAvJM0ZvZH7PA3xDEKIVRLMQYG8AAbsYOnlVhVvOJX1hWMmM4jk26PwP0MZhEkCYnbz17GthoQej+fxJHxEf+yylt3Ytwe37/WgSCvDfn5zDD7jkRvhdnS43SY/8T/Wq1jsiXtbofn5xKzG/jNZs3PUJq/bI1UzzNpKw+gJ8v9v61YcSj88TqyPCfOB8/wDioXqc3Ykd964zReBHLZqAR1IIno0qcTp7oKjM7zFBqw+v+JUwx5V5L/mLS33PhYNlUafhYrJPtNGaTTBhvPUV6zXNW2xO5N4ny6MMjXLD5LttWuaMYKqJKkHqAD6z5asjpaiuBwfH58oAutdmAs5BlE/OVzJBXxd50+VLv1zAYxzGH/8ANTdkHiDmJxBclm1YmZ8u0fP50JZZvOT3D0rCDA6j+E4XduCUUkd6tXp3s6lbNTXWcMZ3j+DXrSqzr4W2I1HTftqYrZ9FZWm/uUq1tVjbQeZXmg/MLzJPC8C9+6lm3+JzA7bEmfQAn2qyKWbasztsCIXPiaJw3kK2FQsQ0iSx2ntHtTijSoF9wyYgu+I2EnBwIOc78AWwfiWxAzZGUGQrRIIJ/KR3137V2t0qGs2LwRjMJ+Hax2b035+X8QSpJHYnq6dPV06Ia4CTEq5zIiGuX6SIc4xSGEdTqPQEzRjDBERpgjmSuFXPxMdix+nh/wDjV6yDzKXLjAhHw/jQsKQQMjah9YDbEN2BAEHvPlO6WbePEGNe77yHxvmPMVWyQ11mGQLr4uhq76gKOOSepNWlJOXGB5lXjuTLmUFrkN+bwnKD1M7nfoKz/SB+WPM3XXCvhRxIfDuC3VuHDAS8+2/4p7ZTP2msTQa32Dn5TU6hbF9TqSMfyNBBa4QPzNl0A7gTJFb/AKJG8yi/EmXjEDuK4BrF57TwWRoJGx6gjyIIPvS6+r07CoMbaa/1qw+IgEWz5kD5D/es9vE0PLToaKPUn9KnAxO7aRqrnP5/xNIqVUYEkx1/0q/ff5/aUE861U9TgY2TVjjzOltwnmO7YAQMTbGyE6DWdO2pq9NxrPH9INfpEt5PfzicZ5gfECD4V9d/9q1u1bOMYxM6NEtRz3KdqGIhgneEK50z/gzLm/y5hm+k1VQCeZDZ2nHc2/DvhivggjWIER5RGn/NP6WXHt6nlbVfJ3dyi5y4naFq6CAA9plEdbmXwGOmsCfTtWllwRct1+cS2moZ7Bt8GZQ1eeZhn6T1I6knhPEWw95L1uMyGRO2oIM+xNQjFTlZFlYsQq3mHeF58Vk8ZykDbp7U0p1ilfd3Elvw1w3t6gnzDx5r5KgkW5DR3IBAPyY/OsdRqzZ7VPH+YfpdEKsM3co6A7MYT1V8yRFq2DOnJqZE9WgXzInJNWHUiaJft/2mv5Vn5n/8miMe6IlPtjeCskWEPUiT7+L7sahP2gy1rD1MRcLxGP1FStmO5zU56j9lwL1t7eUMJbbSQNJH+YipyMgrxMwMKQYS2OI3MQ/wiCpgkzBUeSkb+X1oxLSTjzBWrAG7M4PC2sXheDHOIlZnMMuXKB6AD5Vt6YPI7lPVwNpHEh8y80WvhlkaQRoOp9qye9UXM2q0zO4GJlt+4XYsdyaSPlmJno0UIoAkjECFQe/zP9IqW4AEqhyxM9idAB2A+uprm6xJTliZFFZzadhajGeJ2Y42rR3IFXPcqOBPEyZ7ma4jJzInFwVxXHmSIyaqZMUCpHUieeo85nCOYLBvdcJbUsx6D71IUscCVd1RdzQz4Vy1jLYOS4q6SQQSB6kbeu1N9PpHXpsZ+kS362lzyuYMcda98QpfnMvTpQusSxHw5z5EP0ZqZN1YlWaC4hoiV2AOpM9XeJ09VZ0SpzJnqjxJnqmdENX8cSs5mrg4nTk1cEeJSaxxrCwl5hvlIHy0+rUVauFYj5TztLe5QfnO3wuVAOwj5afpVtuBiSXy2YN8Rw8HMN/3vQ7Ke4XVZ4M54HezXPTT6z+grqTlpe9cLDEcDurkus+U6NCx4dD4ZnxGCR21o9KMkFosa1VGAJRcz8QvqCshYAIYNrBEgr22mq6lzWMCb6RK3OT/AEmfmlJB7j4Y8R7CWizqqiSToO9cByJDHAJMLb/J99grMAhygBDq0AQJjae1HpoywBJiw69EJA5lRzRw02HAkMr+NGHUbQR0IIgiqauj0sYPBhGi1ItyPIlIKA6jDMft7j0mpxzmUJ4nVkDWSZgkafftVgB2e5DE+JyelQOZOYpq32kZkdhrVMS4M6UfapCypPE4aq4GZYS55T45/KXi5UMrobbT2JUmPlW1L+m+4QbVU+sm2aPd5tttbLBlGnTtTpbVxnMQNpbA2MQExNm9xG/mtJoiKhPkC8FvMyflQFznUuEHjzGdIXR1nd5MffkO9kLBhPQEQDAkie/9DWqfDAR+7mZn4soP7eIIssaHQ0ses1sVbsRurhhkdRKqRzLT1RiTEqcTszxqcidPVG3MnM5NWxIzENXAMoTODV8eSZGZsJv57ag/ndB7FgftRfa/f/7PO7cN9pZ3rQKe01p2JjnBg5xLC71gywmt+ZRcLssouOFcwTqqkgRG5ArKpG5IhlzjhciP2uZLwi0ZnYZ50UbeoEfSt1tev2ESh01bjeD/AEnOPI+GVJJPUn97eKs7Hypz+fmZ1Yw2QIK4i3BoIjEaIcyZy9eKYi26xKmRIkbHUjrpJq9ed4IlNQAayDNOXnO3cTMYWOk7N1E9ab13hlyTENmkcHGJnPMPETfuQJKgnKPUifnAoHU3G1tojbSULSuT3IL8OuhWY23CrGY5TpJgT21rIaa3k4hP6mrONwiWx4WPkB8/+Ky6zLMehEtjRj5AfWfsK7nHM5jJXDeG3L9zJaXM0SegABEknoNa6tCzYEpZata7mhOnIjD8TmAJYhdvnvH9d6ZpoVJHMWP8TPgSmtcq33xLWFAlILN0CmIb3B29aHt0ZFuxeu8wtNehp9Q/bH1ltd5DdQ/j8Wy6QCd4PUSBpRSaBDnJgbfFCD+3iBd62VJBEEGCOoI3BpVbUUcqR1HFbh1DCNVXnxL8TwrhxxKwq5R5p/lC6FQVcg5uqkAj33omm41tjwYDqtN6wyOxL/jHO6ZQUYMwIYDpIMiY6UxbVoF4MXV/D3ZsMOJnOIvF2ZjuzFjG0kkn70rtc2uWMeVIK0CjxG6yYzQT1dzmTmersHGZ2YhqRzOzEqRxOzENXAIkRDVgJE4NQO5Bmw8SwkXbATaWaP8AKjR9Yol/3KB1n/Annq29rZ+UlPi40rUnEyC5nLsra1HE7BEsrGIwzW0FsHLlEAaDzkf3pmfOiKipAIEiwMDzKbjuBtN/1SM2WLbDcN0WeoO3uPbSwIy4f/qdSzqfZ/I+cBuPEq0HqSf0/Sk9owY50uGlLced6xJPUNC4lpy9hSxZgCSAYA3JMKAB3l61qHn8/OYPqnwAJbYXlS+AcwUFgQZO0xv0GoHzoqrRuRye4HZrq/6Tvku/Zw+LuDFL4xCrInK4zZvLqNfSq1qKrtrzTUFrqA1fUJ+P8YsW0YgSrAqy9WDLEGd+9MWuWtcmKq9O9jYEj8qcu4Y4VLjFWuOoJnWDGqgevU0LplQjcPP9oTqrrQ+35f3lXzhYsIqqgAcOoGm9sKd/8pAH+r1rXV7NmD34kaI2ly3jzKHlzjrYS8zBQwYZGB3idx5yKU12+lZuEa30C6vaYd4jnK2bebONumh+W9N1vTGcxMdHZuxiCHDubriYlrqgZWRLZEa5EnKdfza0E+sYuG8CMf0CCrb57/n8EM8Zx221nPn1gGfPcEelMFsXbu8RV6D79uJlnGsd8a893KFzmYG0wAT7kE+9KNXebmzjxj/ueg0lHo1hcyCaGxjqExVrs/OQQJ2iFjABJPQVIGTxKkgDJljb5dxBBItmAJ6THpRqaO5uv8wRtdSp5MqmEaHTy/rQxRlOG7hasCMieFV6k5hVyby29/8AtgQFV/hwRJLZZO+gAB3onS0+odw8RfrdSKxs+cLDyTYS2xuLpOsHxAdweo11Gm3tTauivJyM5iltZbxhsYma8ZwPwL9y1vkYiT23B9wQfelespFNmF6PIj3SXG2oMe/Mg1gMiEZk7B8Iu3YyqfU6D5mtUqd+hB7dTXX2Z1xjgd7DEfFSAdiNR1jUeQPrB7GtrNJbWu7sfn9JSjWVXHCnn5GVRoYH5GFTarN8PfH+FG+rIPY70XkFh9j/APJ5zbhCZNu8DW/muMTuVVQYACkgkxqSSD7RW61gnceZUWFRxIVrlqQwW4ygA7NufUgkadBVzSvid65PJlVxTC/BQMrnNmykjSTlkSNjoCJ8qpagRNymXqsLvgjiU/D8VcxF8q50SGUD+9mET30DUILnsYg9D/7DWrSqvcOzIPOI8S+5+s/rWOoOCJrofMGpoXJ7jPEKuU+KDDL8UgHxhYPuW9xKn/SKJot9Mbvz6xfq6vVYLDjH8z2zbLSokfMEfWmwtXbuBig6dy+3Eyji2PN68107mP8AtUKCfOFBPmTSi+42PmPtPQKqwojDXidWJJ31JNY7ie+ZtgDqaXwflnEW7U5ghMCN4iQSx21PlsBTbT0so5OIi1GoRjwMyi5l4c1t1zvnL5hm7FRBWNoBYfOq6urbhs5/6mmkuDZUDGIJM3iPmT96VHMcjqeuLpUmQDETRSfauyQJJ5MddjCj/D9ySPoRU7iABKgckyM4qhJE0E4NXGZaKtQeZBhNyJxWzYuv8ZZzqqqf7vik+k6a+VbaZgj5IgWtqeyv2nqafaxaXAcsKDrpGh7iRr+tPEaeddSDzMu5ywanEt8GXLasFBgNsY067+/egviChmGzk+Y3+HWFKsPwB1B/FYZ7bZbilWHQigWSys4cGMq7UsGUORLjlnmR8Mckn4RbMQP70AZvkKmqw1tnwe5hqtOLR9YVcS51tm2YbMSNtZ96Y/q0VcgxWvw+wtyJnuOxjXbjXHMs0SfQAAewAHtS57XsOTHNVS1rtWN4dwGUsJUMCR3EiR8qzbJBE0P0mx8I4zhroNxF3aVBjQdiBtrJ96b0OGHE83qKXQ4MHefeOWzae1ElspSDosEE+gMVrdqFRSreRiaaPTO1gccYmbsaTHPmegmvYJc2KvsNIW2I6En4hP2FEqM2H7CIDxUB9TGbuNe0zZdVlmy9VYmSB3BMn3q6PsJ4khQ4GZF/9fvZ9F0MwJ12kk9OlSdQdw4lxp029yj5iuXfjTdgEbAGR8+tD6i0lsGE6VU2+2O8p3PFdfsU+12f/IVSknJMtqx7Qv3/ANSJzO+Yj0H2FZ3k5ltIMQbA1rAExlLbidj4dq0P7wLn3MD6AfOtXG1R/JglbbrGPy4j7qALWmoEf9wj6VY5AAlc+4mUJofPyhY6k3hVnNcAO34j/lGp/pVkXLYmdzbVzCbA86ugKvmaCQPTUx9aNp1mzhhALdBvAIMq+IYs3bouNudh5QPrrVbbi7Bj1Naagi7RDjl/lzCfy6MCrOyhmJBMmOk7Ci9LUmwMPMXaq+0uR1jxKjm3htgvYVfBmupaLRpkJ1YkCMyzp3HvWmtVTWOPPy+cnQvYHbnPBOM+RCMct4O2q5QjZdSYDEneSToRtpVqakUcTC3UWseTM15nt21vt8KMsAkCYVo1STvEfWl/xDZvG35cxvoDYa/f/Ep5oIQ+cmu6kzpdq7nEiIE0J7EfWf6VZepBPOJZ4LmG9aQopB00npRNd7oMQWzS1u2TNR4NdwZtg2vHrJZvzd83vTHTlSuf6xJqFcNhoF/xEx1p2VVXxhiZ6ZCBCk7kyPYQKjW3Ka/TI58fSFfDaXDF88Sr5U5bbGF4YKiZQx6+IkCPlS6lDY2Mw/U6j0QPmYYYnkiwuHcGBc6MdxGx3iDTerTVY2kfzE7a67eGB/iZ1ieH3UUM9tlVtiRv3+9LLdPYAT4HmOq9TW5wDz8pJ5f4K+KuFEIGVC7E9FBAO258VZVqWbbJuuFS7ob4XkPIhBu3Fc6DKevmP+aaU6VF5Of44ie3Xux6EEOauAXMM/iYup0D+fbv0O4Gx0746rS7BvByPr2P+Ido9WtuVxgiD5pfkDzGGZrfAbs3MQ3+NR8kX/7UXX+5vuP8RFaMIo+/+Z7i9rOZBhh1/Q+VWdc8ytTYkXheAuuS4TRREsYUEkdgSZgjQddYqlalzNbGUDGY5j+A3cQGJULH5pLTv+EQO3WK1bTl+5Su9a+RzK61wR8NaYlgQxYHpDZRCmfKTNQ2m9NMg5mraoXOFxiDfFcRLkfvrQD8tGNKcZkLAWC9wAa66eswPqRVFHPEIsbasseaHHxsinwoqoPYR9oq95AbHy4g+jHtLHzHeLXAMh8lPzUGfnHzq7nAA/OvtKVAljKAW9dKGwMw3OBCfg/Bbr2nNtdSIzHRQO09SSOnai6aSw9sXai9Qw3dSv4ny/esILjgFSSCQdjrAb1Go/4m1mjdE3TSrW12NsE4xl0ZUP8AhQ/9gH3rHjAz+cS6qdxlryTxlLLlbpYqYyrMLPXNptttW2mt2NgniZayguoKjkS75o45aKG2oQh9x2gg5p7iIHrTC3UKiY+cXafSuX3HjEGLPHbsLbUgKTlG5IBPmelLk1LKMCMzpUJy3crcRqW399/esXOSTN6+AJBrObzxNdx8pM76V0idYWy7nJbVmLQMoEncR9SBPnWqjdwPMo7Ko3N4nDWyJBEEGCDuCNwR3qXU1nawx+fzKhwwBXkR3DY64gIRyo7CrLYVHtMo9at+4ZjF24WMsST3NVJJ5MuoA4Ef4Zj2s3A6zodR3HapVtpyJW2sOpUw54NzhbuXVF5TlgwCRBbzPaJ94o0arLAdRTZoSikjmF4Nq8gzBDbB/DAJ01B1H133o9H8CLWUqZmnNCphcUGwzQCJIHTXY+RiYPYb0LrxX7XX93mNtCXsrKWDjxLjBc9QJZXEdYn61WvUZGcTGzQ4OARBfmXj7Ylolvhg5gD/AHoIzesGsb9SbOB1DdLpRVye5RmhzjEMml8JxGX4v+f/AONv+la1nBb7/wChFNi5C/b/AHExWP3Ncz/OQlcseX+P3LVsK4hWOYNHcDwk9DpPvWmnsIHu6PMi+oE+3sR08521ZgHEEToNPtW5vQHGZmujsx1KLG8Z+MXKHwAjSPxHxa+UAkf6j2rG2/dwvU3TTbMbu4JcQaWkUtfJOcRrUMLLXl1fhzdb8oLD1ghfqZ/01pV7fcfz8/1B9Ud3tEuOTeD4fFNcuX3GYNohMSCBB+c/IVvp61sYlphqrHpUKvWO5bcwcCwyWXDaGGKsPysBKnQ6gkZSPMbRTJq6thDAYi+u+7eCp5/zM6tQupPtSLAEfkkzQeTeblFkWnCrkAHaVAABPc6ammOkvyNp8dRVrNKQ24eZW868xq6taQg58oPkFYMI85kehNa6jUbV2rzmRo9GdwduMQNuPKjy0+5/WlBGRG4GDG7YmoAkkzon5VJ5kCO4d/Gp/unN8hP6VKjBEhhwYuaaidjEj3kqrZPM1UxkVJGRmWjl4QSD00+VTKA5nWGxL2zmRmUkQYJErIJUxuJA08hVxkciQ6hhgjMvObyG+FeZcl24ma6umvhQrdAG2cH5qaO1Lh6VZv3fbsf8Rfo1K2Mg/b4PyPkQh4f/AA5IAN64DMTlOmwMZv1Hap0+kGMt/aD3fEGzhB/WCfNPBhhr2VTKsuZe8SQQfMFT/vvU6zTrUcr0ft/uFaLUtcnu7EpaAPA/6hk6apkS0wXG8Rbt5UPhHUgmJ86JqssUcf4gtlFTtlu5L5R+BdxLHGMTKkr2LysAx5TVEO+wF/z5SNQGSrFc1L+Uw/wmRVBU6iYjbr29RqJp1Udp4iB89+ZjvMmBt2b5W0+ZIDDuJJ8LeYj60u1taBhs89j5R7orLHry4/5lVQeM9QyHWGeGuA9W/RauvZz8/wDUAIyoIkixgs5htutSEyeZRn2jiS+L4kQEGw39e3sKvYfEzqQk7jOeWLeFLkYgS0yojTQf7z7Cq6cKWw00v9Tblf5k7mN7Fq2+RVIdSIgAz+UiNiDR9jKiHMDpR3cDMDbFpGeAAVBnNGp0HyEjr3NKAATx1G7MwEc4y8gW7QknUhR7CPL+tdY3QErSOdzT3L/DcSt9VUfDJ0l5C+h/fStK6rUYES191LIQeftLPnLC31tk3L1sgMFyjQmZ1Guo0ozUq3p5Lf2gejdPUwFP3gVSwD5RvPVU5Hc7MMsP/DzEEDPCk9N/maNTRMw9xxFtnxFQfaMyh49wdsNcyMQwIDAjqNRt0Mg1TVaY0n5g/Sb6XVLeCcYIlXQqqYZmPWWnQ1bB/P8AqVPEWyniPkD9QR+tcFM5jxFU7VXkHE6JdNcSZZZzgklp6ASft9yKsAZFhwJxfP11PzqvuzOXqEPJXBFxRug2y+VRBz5QpYOBpBkkwRsPAZ3ijNKgL4IyIFrbWrUbWwftmXPNvK11lW4ssUVLUH8TBRlDad9J856RRdmjBT2nkdZgOn1wVyGHBOftIdriuJwVlUu2mhpysTpHrVE9WmvJXj79feaMlOosO1uftBHG4prrs7bsaEssaw7jGNaCtdojK1ng4lzLrla9YXE/+5XMpVgo6ZyQAT5Rm+YrRMCz3Qe8Mavb3NLxlzCrZeEGQjYxP9KdVts5iAqzN9Zjdy4MxKSomV11GumtJ7GV2LKMCeirUhAG5Mt05rxAESvyrRNQ4GJg2krJ6lLduliWYySZNY5Zjk9wgAKMCOYbBXLhhEZj5CrIjMcLzKPaqDLGGaKM2vX7j/mqhRnMHJOJMu4goPKtM4HEyC7jKy5emsScmEKuJFvTuOm1R9RNAMStxmKuMfExMbVm9rscE8TeutB0JHF896qM5mm0Q9/hrgSzNfzISPDlMT5HX0PbYUZpEy26LPiD7RsEn86cTVUZQoztooHU9GEdRE+1H3WBE5gOmqLuPkJR8A4ecRejiHxFQLmSRAJ7GB5z7UIiWWMPUHENusrrX/wkZl9f5Hw7DOBAnoSNvtRX6aonqBjW3L5gFzHg1w99kttKEKwmJAOuU+YIP0oHV1LW/t6MaaO5rUy/YhJwjntxaVLhZnAyjzjYk9/PyrWjUhVw3cH1Gh3NlepbPycLx+LeuSW1gHRV3A1E/TrRIrFhy8E/UmobUgPzRwpLF7LbJKMocTuJJGU+hBoPWUrWwKdHxGGh1D2qQ/YlOhg0Fuh5j4PiY/4R91qeyc/KV8Rp2qpGeTLic55rgJPUdtNCt3On7+VX+eJm3JEjzNSoxJJxNJ/hlhclu9dYMueFXQwVGxU9SCWG/ajNGoLFop+IP0svuKcXSwyOz/mI8W2qtr3np70xdlVckxdXWzkgCB3PPMqXkWzbIYAgmBMAdj70LfqQE2r5h2k0hD73lOeTcUELsmQhcwVvxHyA7+VD1aZ7Bk8QltdUrY7lViOFXkdLbW2DvBVepnaIrO2l6wCw76hCX1vkqepb2uS8WyFssZRME6/81rVpXf6QV/iFSGUWIxd0go7uddQT186o+9co3iEotZ9ygSLWf0msSa7EgxzDXFDqXEqGBI7idR8qq6naQJBmz8FxeEKi5YQKupAIG3TTpTagqVG3iefvV92GgZSncI3xOLmtSWEsFlfdlT5VmfnN1wZ0t6aruzLbJHxNsGoJBll4le9kzA+VVA8iaS74VhMZYYFLT+LQAjQ+Yo6lLAcqIDfbQ4wzTvhvMDDG27uIUHISMp0AOok+YNQ1p9Ub/HiR+nX0SK/PmGnMXMVn4TN4ZI2B3P8AWmDXogzFdemsZ8YgfgudLiWshBZhpM7+tCV6ogciMH0Ks2QYOYvEG47O27GaGsbccn8/tDUUIoUSy5T4muHxKXHUMuqkHpMQfmBU1sFcEymorL1kCaDxzmO0LRYEA7wD19KaGxVGYkTTuz4xMyvYk3GZyfETJpRYzMdzR4iBBgRsrWODiaAzxG1Wz850bFQftLRHEVwM7M5DVrOInOauwJE0L+HfGbro1nOuW2FADEDQzoO+oozRvjKfzFXxCkA7x5kD+I+GIa25uAzoV7HUyO+kVvq1UoGJ/iZ6B8MVx/MDryxEdh9hpS3GT3GgIh9yfzGAmTE7gAKzk6+cnc7Ufp7COG6ivVUgnKSq515im9aNkjNaOYOu42hQRpG59zU6u7K7B98y+i0xGWbzxiWF7+Ik2jq3xIj3jvUpqgF57lG+Hkv9IA3b5clmMkmSfOg2ZmO49mM1VUAUeI2arzJzOZqScToqKSQACSTAA3PkKk4Az1K5l7Z4Tjksl1W6ttNxJ0G5hT8/eiNPTY/7eIFZqKNwDS9ilm6GYiFa4nmSBGLqVGQJYCVmItFTI2qJspz3GTfqpPMvid4HH/CupcABKmYOx9RVgwBBlXTepX5zRsZzbauWg7ZVMaRv7U8W5Nu7MQNpH37cTMeL403r1y6QAXYtptSy6z1XJ/PlHFFQqQIJo/AuGYBsOjIsvAJLgEz217Ufp602g4irV2WhyMwK45asfzkJ4LUrmjofzZfKhNWE9X2jHzhukNgp93J8Q7bljAIkqPiDKdepPef370fXTWOcRbZqLicZxMvx9tVuOEMqGIU+U6Usu2iw7Oo6oLmsb+5GaqcZzNcTwMV06SVafWsyJXqE/J/K/wDOB2L5QpCx1Okn03H1rbT0Cxj9Pz8+8E1WoNQAA7lpxfk6zZtOxcq4BIJOmgmDp1gj1Ipj+jp2nx9YAuuuLgDn6QGuiRSlo5WO8B4at++tp7i2wQfE209B71aobmAJxIusKIWAzNBfkDDi0+stk8JzdY3HTTtTivTV9ERI+utznMz/AB1w4XFP8EFChywxzdBJJG4J1HqKDvUU2jb4jSk+vT7/AD/EseCm7jcVbZ0N63bIzrsoBBEmJO4nzy1Vma1gO5R1Sis44zDziKYe1kz2UCl0iR1G2UwN4NMuFTriJ13M3B5kDnfGYf8AlWUIv+HuGO2tS1ipWcy+nrdrQRMoNKM+I+nNceJM0Tkfg2Du2Vdg7XQfGCBlmdh/piiNKitkt3FetssVsA8Sh58s2UxEWVyyJYdN9Dp1I3ojVmsYxwZbQGwqdxyPEveTuD4K7ZRyS90fjVhoDJ0GnaKw0iK4ye5TWWWK2B1IHOnB/wCWdcTYhIYGBHhYGQyjqNP31L1dCPXuHH5/mZ6K9ifTbkRMf/EF3ssgzZ2WC2g1jU6ec1hXrNgHz+c1/Qgvk9RPjxSfgdxqOeo8t2aknidiNXHqBJxIN+7UGaKJW3jVQcDiaYjBNWx9JGZ0thjqFJ9BWoQ9ASjOo7MRh0OhqxwOOZUEEZEk2MddRcqOyiZgVZXKjgmZtWjHJEIuVOTXxiNcZ8iz1GrdZ/f61tp6/UJJgup1Po+1RJfMvD7uFsKFvlhsyn8QmYg9aLtrKVZDQTT2rbb7kgOaWYEbxYqstmeVCdgSfKpwCepBYDuKVZTqCOuoj3q209kGV3K3UuOB8Tay+dZPcd/95q1T7GzMbqw67TLnGcyLiiLVzOlttGYAFvYE96KfUhxtwRnuCJpPT9+ckdQf43at27mW1nyQNWG7fmK+W3zrDUUouNoP1+phOmsdgd5GfpCrlzlXD3bNu98Yl9CQNMp6j2/e9aabTI43NBdVqrEYqBxOeO82HD3GsqM4AEGY36Geo8qMutFRwOZjp9L6y7m4gBiL5dmZt2MmlrnJ3E9xsqhRgeJZ8r8dbCXcwLBWEMF6xtp1j9avW+xszLUVC1MS15r5t/mUFu3IBIJJ02/3omzU7l2rBdPo/Tbc0EXusd2Y+pJoMt94wwJYcA4UcTd+GrohylpcwDBAgd21mPI1yrubAmVtnprul/juQLyW3uKwYKJiCCep8tBrRy6Ld0eYCPiIzhhIXLPNT4VWtkEoTIG0E7yPYfKsamNLEETa+hbsEGVHHOJHEXjcIidIqltnqNnE1orFSbZzwni9zDtKHQ7qdj5+tVVihyJNta2DBkjjvMNzFAB4AGsDvWj6kuuCJlVp1rORKeDvWGM8ATfIhpiLhuMzwBmJaBsJMwKyub1GLAdy9SipQueo1nK+lYFSJsCDGrt6a7MtiQ7pO9RgkdSwIkK41WA5lpyj6idRV8cyDNiwfFsNcsIyW1QAAxsCeug8+tOaNoQYGJ5vUVuHIPMzLmjGi7iHcAdASPzECMx8zQWqsD2GNtFUa6sGVa3KHByOYURND5f53y4cW7jKpUZRAgwBA28tPaj9PaqpgmKdTpGL5XzBfmPjpxLDSFB07nzrC64W+0dQnTaYVc+ZU27TNspPoJrEKT1CS4HZnLoVMEEeR0qGQjsTg6t0Yccg8VsLbe1ctrnksHJ1gwI+g0orSFQTu7i/X1u2COonO1h75Q2rWZUDaqNYgfTSfnRWqVrFAUZxB9GyVMSxxHuD8kIbSXTdzSASFMdNtawp0wZcvNNRrWDEKI1y5aS1jmtf2bg6ZnHYE6djr9Kg1rXqMDn/AFOd2soy3EvucuB/HtZLZBuK0oB2OhHvIPlrR7qHrKmA0WmqwN48wJfBY7BKAolXnQDNBH20oJarahx5jL19Pefd4gvibrMxZySxOs96GcknmHIFC4XqNVSWlzy9y5exZPwx4V0ZugO8RvWiVl2wBB771qGTHOZOV7mEyljmVtJHQxMEdN63t0pRdwmOn1i2tt6MoSKDIMNzHsDiTbuK43UzU85yJR13AgzTOH88WrrJblgSQNR16UxTVp4iezRMMmVX8QeF4dEFy2ALrP8Al0UiNdDtt9ela6jYU3HvwZOjewPtz7YBXLRG4InaR9qWFDjqNA4PUaNVH0EnM5qpwepMl2+JXBaNnMfhkyV01Ph6xP5R8quljV52nGZm1asQSORNU5I4hh2w7I6jPJltJiB17TNEaNV2n5wXXq2/jqMcxcMuXVtm1aGQSA8gZhOg841186vqa/WACiZ6W0UkliefEoMDy1fvG4FT/pmGnSD770uXSWbipHUYtrawob5wy4XhMOuGFu7aC3QNWga+58vrNM6KAi4YcxXqLmscspOJn3OGLR8R4FVYQK2WAGYT4oGxiAfMUNqmR3wIz0CMtZyezKKaFwIfO1vsBAYx2nSrAnGBKlQeZ6oKjzI6nJFTjE7M6VorsyDH8My51zzkzDNG+WRmjzia7uUIPibbwzC4T4IFlQARO2/mZptSqheJ529n3e48wI/iV8PwQAHBgQN1jr7xVdYVKDPfiE/DgwckdeYG8Ixos37dxlDhWkqdiNtfnS3AyCY3cblIE0/H822SmbMgYDTLvNNRcoGcxF+lsJxiBOC5nu2kKqAZJI8p1igRqypOPMYNpEbEL+BcIw1y0L4dmut4iTpr5dtaIorVx6h5JgWosdDsHQlhjuILh2t5XnM4UZoG4Osnb0863sdUXdMK0ZziWGLVwrN4WboFOp0P4T5zt6VsvMyOBxMQ4qWN24zLlJc6REa7dqVX53ksI/05UVgKZDrAn6zeWvLfGmwt3PrlOjAH61et9jZmF9QtXE0vD4yxj7JVvEkgEagyOoPQ6/8AdTSu5XGPES2VPS2fMh2ORcKqnOSx8XWCB+XymPtVV01YaXbWXEcGZnjcJldwssqsRmjoDE+VA3Iu8qkbV2EoC3ZhdyTwHCX7Qe4z/FVjmXZRrpBGu0fWraapWYlvEF1l1icL1J+Ct28PjWF5DdssP7J7pPhI3CnY7/QUTbWBYGGdv9h+fWDCwvVt/wDb6eZfcd4TZx1oKigMohWXodYnyJPzPqCVlGTY3UFUvU24TN7/ACw1vGLhblxEzGM5/Dsd/lHvS/UUmsj6xrXqRYhYDqXnGeQVt2C1ty90awNcwgbR1/37a7po0KHnn88QUa59/PUBcTYZGKuCrAwQdwaBsqKcGMEsDjKw6xXJuIt/9M5pJBCkyAOp2086k6R1GVP+pRPiCMcMJbLx+9hsKiYi24H4V00MdjRCOaqgXEHatL7TsP1lZyvzmbTXfiMQrsX111gCPkBWdN/uJbzCL9HlAE8Su5n5mN54tMwUT5T+4qLtSW9qniX0ujCcuOYMk0IOfEYjiKx102rsZnRKiTFBru507BqQRK4iGp7nRBXdnnEqYQcM5rvWLYQCQNATNEV6gouIHbpEtbOZXY7ij33zXDr07Cs7HLtkzWulaxhZHuWetZ55lwYmHw7k+BSfQT9qkcnA5kMyr3Cvg/J92/a+JmVIJBU/iBB1lenQ+hFb16YsTniA26tU65kLGYjEcPu/DzAr+If3WB6jqK0ZW05wOQZ1Zr1K5I5lPxfjVy+4ZjGXYDYHv61jbcXPuhFVC1jAhRy3zqxuJbvAQYXMOnz6mtq9STgGCXaNcFlhDz0llsJcIUT+IH82aRufSaOdl9Nt3ygFAYXLj5zJzaaJgx3jT50oK56j3cOswg5d5Rv4lVuKo+DngtMaBgGitK6WfqYXalauD3Cvi3DcPgrLvYLLdXTU9doYbEHf5UeKkqUk94i1bXucAniM8n43+c+L8e86sNAigBSI3J3mZHyrGm5rHIJmupqFSjaJH5mwz2i2HwKu1u6JZQJg6DQ+cfStrAEwK+z3KUuG913jqA2Fxdyy/hLKQdRtMdCKAKlCV6MZe2xc9zVuA8fsYq3N1V8JHgaIBA3j0NH027xiKL6Ch4gva5oGFv3ksLmtFtAD1669RNVsuVbTgTZaC1Y3nmWmJ4hZxmHy20zYt9QB+NWGummgHX0rQXoR7+zwBMvSZGzniXHBfiogTEgG9qZkEFTGXLHvPnUVI4Hv/iZ2MjH2SLxjl7DXi927IcplMHsNG9entW5VXI3DqVSyxBhDJfLXNfx7twKI0H4vehK7lcnELt05rQH5yh/iE9xwqICUzZiF18UEA6eRNZ6reV2gZE00OxW3N3AA0v4xn8/1HIMSuOJbMSrTszpY1ntp61xA7k5+U4qMCTmeqMTp0DU4H5/1Ij+GstcYIglmMAdzUE84lGOBkw15b5fu4W+LmJsKyZTKtGm2sa7R8qLq0x3gkcfKLdRq0dSqmd8/8RsmyLdtU1fMI3B6n5aVvqLVFewY5mGipb1d5zxAEGl+RHEtuI8Y+ILSBctu0mVVmYmMxnzIG9SxDAD5TFatpLZ7hn/DXHJkuWjEZsx85WPbUCidGMEiAa9ejLfitu8r/Ew655EOCYkgaFT1MaR1gUwY5xt7i9Co4eZjzLxVsRdlly5RlC9tdfrS/UWknBHUc6apUXIOcynmhTCYbcjWMG9pxeSboO5bSDtAonTIrE7ov1jWAjaeIaXhhsSuSEywDprttBo4bCu0RaQ6ndH764Z7bW8iBYylR6dO3etK8LxKtuJ3eYB8o8Z/l77WM5FlnIDdonWJjWKCRwlpC9ZjG6s2Vhj3iWnGOXlxl9javAZVU3MzTMkgZVHkD8q0uUWMFHfmYVWtSmSPtKPg3Llz+Zu2kxC22tiZ1Gcf4R16b96yNJS4Kvy7hDagNSGK/wAS3s8wnAPdw91zd8WdXA1Mgb9RtW2RS5yc55mHp+ugYDHiCPEsLcurcxfgCM50zDNMxGXft86HfNpZ/AhaEV7a47wzlXF3lD27bBWEqxMBtJ0J3qlVbOeOv6SLdRXXwZa8l8Ut4R7lrEW1DZhDMvjU7FZ6bA1qqiq0l/lMLh6yApNCOCQKHTKubU6AHN1iPX70eCG5i3kQR4IxxeIuPdvMjWTlVFkZhmOrfLahmY2W7egPrDGxXWMeZM5nw83cOL2dcOWKu6GDJHhVtdAdxPnWt+7YNvz5+0zoIyfnjiAl3iTrfe7b8BZifKCe1K/WPqFgI7SlfSCHmaTyjzEmItJbYqrossY1J217zR1FgIHzizV6cqSfEj4XlXA3Ljgkgqv4Z3bXXy9P2atp62br7zl1Nyp39pW8c5FUDPaItqLcwxnOwnY/lkfaobSq37ePz6y9evdf3jP+oxyzyTbxGG+M13U7IIkes0PTRvXJhOp1jVttUSv4/wAoGxaa4HBCxKnQwSBKnrqa0s0pVCQepFGvLuFI7gpQnHmM4T8r8m3cZba4jKqgka76Dt+9j73qqLniC6nVCnjEY4/yy2Fto5cNLFWEQVO49ZAPyrV9KyJuzM6NaLX2Y8ZlPgMW1q4txDDIZH79DQ47hjqCMHzNFv8AOovIESXvNooA1mP0/SmP6lQuYmOhbdk9QffkXFfmChiJgnX0nvWCaexjk9wg6+pOADxBa4pBIOhBgjzFDkEEg9w5WDAERsmqy0kYHiFyy2a22UnQ+dWV2U+2Z2Vq4w01DlfjN7F4fKiklNCToM25j5g+9H0X7uu4n1NArbOeIA81cIu4e4PisGLjMCPXUa66TFYail1O4nuG6W9bAQBjEprIGYBiQsiSNwJEkD0oUjHcKzNAx/JmHGHZrD3HfLmXz3JEeYpjVp02fxFLau0Pz1mQeJc1XEw4w7W2t3kUITAWI66VRbTUmwjBmi0LZZ6gIIgicbcknO0tuZOvrQ3qtnOYbsXGJpnLYwl+3bT+VEiGuAAwCJ1zN3PSddqJoKGvaRye4s1AcOWzLHEYZbDi5Zw4aYDZN8onXID4vvRewDlRBg+eGMAua+Yi+IV7JZCq5ZiDvtQ2ouOQB4h+moAU55zInLNq3isVlxbvDA6jcsIgeQiflQgYvYAT3CLf/HXlfEJ+YuS7YtF8OxUIsspMhoGpB7x08qY/p1K7V4i6vVuG93Mm8gYy62GC51KoSqgsZHUAiNBroR3rHSHBKjoGTrAM5nXF+DfGw1z4q2bV4FnJHiYlZiX/AMSnfbQUUqliQ/nz/uYLZtIKQIw/M+JtABjmG4zg+xB60J6pX6jxDzSjy+4TgEvWfi4R3XFt4mUuIOvjkaQvUVapgwLMfcc/n2mFm5WwR7ZXc13sYoWxiAMsgh1/C/Y5ttKvb6i1+7rziWoNTNle47z3xK1cdFtBfDMlfPoY3obVMGwo8QrRVMhLGDOGxLWzmQlTESKGUlejD2UMMGSsJxa/aZnVzLbk6zVltKkkGUepGG0iWeO5tvX7YsxqRlJ6mew860fUbl2zFNIituk/gNzGYRDmsXDbjOehA7jyq9BdRwDiZak02HlsGQOZOaDiVCBSomTJqt129domun0orbcTByhcHMNzCfk3mb+VzKxbIddJ37EUTp7dmcwTV6c2jjuMc2cfGKYZQQo79a7UXB8AdSNLpvSBJg+TQ3fAhklcMxrWbqXV0KNP9fpUr7SCJR13KRNKxvO9t7UZs7kAADcnoPnTL9QgXOYnGjsLdQaxPI+JANy4UUsC+p36xPf1oZNNZYdxPfzhJ1tae0DOIIkVgVA4h+6c1QgjmTLrlrmF8IzFQSG3Exr3reh9hzBr6RaMTQuF2MPxC0ty4mZyCDJ2nsekaUem2zlhFNwelsKYB8z8tXMI5IBa0T4WjT0bsfKh9RptvK9Q3TasWcN3/mHnKnMaYkBSQjpbgwoE6RHp5+Va0OMBR4gmopKEnwZFfE4QYm98cI9zwFWeNABGUDY7fWrvs9TLfKQqWGr2/wBoI8w8u3kuG6LYRXuHIi6sJGYeEagRQ99ZfLgDEKovVQEJ5HmaPgjfNu38Q/DulJZSPCYG2m5iD7kedE052DIi+0rvO3qD3/8AUHD37lq+cwD+F1EAAwRIPaa5rNjHPU2FPqICO5zzBy1axQ+Nh2RX1J/uv5yNj9DUui2DI7larnpO09QQ4rwJsJctfEYENrKHUAGGE9DFBXUtWm6HVXi3IxNE4pj7GEsWyC7KGAhiCWUjr3I3mjk2pXnMXBWssIlRaYMt3HWLqoCCfg5YUlIHi6AmJkd/OqoRa27OAOJowKAVkZj3CeJ2MbbyvCYhgVPjOkElWA0Gg6ddahLA/wC77SLamrPt6k3jXL1vFwHuHOigZwoCiSTlCdevWtCoICGZJYyHcsALnDcRg7jXbYJW22X4gU5DPr0NDNSQx2c45hq3JYoDdnxC7g/MFjGj4GISABngnQsNNDv1Psa1S7d7T5g1lJT3LAHiOBezda048SmD/UUutUo21o6ouW1A4hTyhycbwt4i4yiyH8Q/NA8vWuroNgyDxMtRqgh2gcy//iBjbNu06IlvxgKIWNjOYdQRRtrBEI+fEX6dC9gOeuZmeEv5LiuPysD8jS/gcx0RkYmlcU50t3rYAfxsAsgaidDPzpgbwEyp5ikaNt/I4lNx7k23ZsO9p7lxlCtoIXLIzEg66SKyOmAQnOTNU1reoAcAfmIEmgyIzBnqjE4mKEJ2qc+JxIE8QRXYxOBBj+AwNy84S0pdj0A6d/qPnXd+OZDMFGTJeP4DiLC/EuWyoDZZ00bcVoaXVd2JguqqdtoPMKuE8ynFZMMx+HmEM7GfWB3NbrqMgIO+oLZpQubP7SRzNydhsPYuMrksoBVp7bgjzrU6etayW8CYV6u1rAPrK6/yMFsG6b6nwZxlGkxME9Kzq025ckzV9awfaF8wKihOoxzL3lfmM4UkEFkYifLzHetKb9h+kG1GnFgmn2sRZxds2iylWXxdemm2xpmrgj7xO1bI2flAnm7lz+W/tsKxVNFZQTmB7+a/asbaAo31+O+4Xp9SWOyzn68QWwHDb+JZvho1xhGY7xJgEnpQf7mwOTDndK154E0jl+xi7BW3iDaIeFBLCVCqTG3UfVaMrFigE/b7RZa1bk7fvGubcQ63LAsl2Kuc/RSu4BJ/DIBET0rS4+3A7zKUAZO7rEoOcuOW71q2iAyGzSVjSI0J9vlWd9q+ngTfT0kPkwn4fg7eCwwzXgysc8lY1ZR4Z9Qd+9dp0217ye+Zjc5sswB1HuZeCfzSIga2sHNm3O2oX5j5Vsw3pj5zJG9N8ypxXKaPbRbuIuZlH4iZWNdAnTp16GqLRxtJM0GobdlQJn1m27MLSNozZR4oUkmBPSg3OzIB4H94wHIBIhtwflS1YP8A7xitw6p8O4AI2YTvmBjyINEVUEHc/XygVuoLjCS2wnGGw+XD4kA5FJV9GBSWgsQN4Gs1txWdvzziYsN43f8AEtluplgZDaIjIfEmXc7zpOtbA+VmLL4aVfFuAWTh2t4eypYiQ355BJ0PeNPPSqbBzgDJlxYQQWPUaxfArZxJvEvnVkYa6SFBiCNtIjtQttQZsn87hVWodU2iE/GmFt7QRVC5gMoGkEknTzJrbaAOJmvJ5gp/ElptbADMDAHWOlZan/8AMiaaXi0GZmaXjqOxJHDbhW9bI3Dj71TyJzftM3K23xxFzb4Z2AHTanOcdTzrAczL+fOG27L2vhKFzKZA20IE+tDaqlFVSoxmMtDa7FgxzCbkbAWmwIuNaQuH/ERJPrNRpUGM/WZ65m34zCDgfBLFu3dC21MktJEkaKYB6DWtkqUMWx3BXsZlAJ64mX87tOLbQbDbrpufOhtUc2Y+kZ6FcVxrk/FvaxdtkMEyPYjasqQA4m2oGazmFv8AEXFMbIk/iYT59fvRuoJFeBFujUepM7s3SjBl3BkUs6wRG+M8GF3D8a+NuCzeYhIBITSfENDM6a0XZYzYX5wFqlpG9e5Z84Yf4GGRLbvlJKEEzp8qJsXbTwYFRYXt933meXlgkUvdRyI3RiZxaWTH72NUxiXk/gXErlm6ptmJIBHQietWrco4xMbUDrgzWuH3y6EtGuh7R1FN628xJaoBxADHk4G9OHY+NTObUbntHahXX033D6wypzcpV/EMP/TVOHwt1mdmLWm1YgeMsGAyxAg/SrUE21bm/OZjYdtpVeuf8SxwCTbIbxLmueFtVENmA13111mt14YiYPzj8+cq+esAl3D52ENbAyxpuskHykT7nvWhrV6ypkVWMlmR5mfY7jl65ZWy7AoI6amNpNLjYdm3xGi1KG3DuaFypIw1q4WZ2LEeIyAAFgAf6q00bFkyTAdR+/EvThEvWpuqrl2KmR0iNOx8xrRoOTBmGOpTcX4ZYt2yi2bcJbMEqM05YzFhrPWe9QlSL7QOJYMzHJPMzHGY+5fg3XZig0/YoIuWHMZbQn7Ycfw/4ncaxeLkMQ0SwkwV2J3jyrXSsd5/iC6pBwJQ8mcWuJeNtT4Cdj01/L2rlci0n7/5l7a1ZBmaHiMQyFApgFlWPLWI9Iok9ZgI7xP/2Q=="/>
          <p:cNvSpPr>
            <a:spLocks noChangeAspect="1" noChangeArrowheads="1"/>
          </p:cNvSpPr>
          <p:nvPr/>
        </p:nvSpPr>
        <p:spPr bwMode="auto">
          <a:xfrm>
            <a:off x="63500" y="-384175"/>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tr-TR" altLang="tr-TR">
              <a:latin typeface="Book Antiqua" pitchFamily="18" charset="0"/>
            </a:endParaRPr>
          </a:p>
        </p:txBody>
      </p:sp>
      <p:sp>
        <p:nvSpPr>
          <p:cNvPr id="35846" name="AutoShape 6" descr="data:image/jpeg;base64,/9j/4AAQSkZJRgABAQAAAQABAAD/2wCEAAkGBxQTEhUUEhQUFRQXFxwXGRgYGBwcGBwaHhkXHRwYFxcYHSggGBwlHBccITEiJSksLi4uFx8zODMsNygtLisBCgoKDg0OGxAQGywmICQsLCwsLC8sLC8sLDQsLDQsLCwsLCwsLywsLCwsLCwsLCwsLCwsLCwsLCwsLCwsLCwsLP/AABEIAMwA+AMBEQACEQEDEQH/xAAbAAABBQEBAAAAAAAAAAAAAAAGAQMEBQcCAP/EAD8QAAIBAgQEBAQEAwcDBQEAAAECEQADBBIhMQUGQVEiYXGBE5GhsTJCwfAHFNEjUmJyguHxM6KyFSTC0uIW/8QAGgEAAgMBAQAAAAAAAAAAAAAABAUBAgMABv/EADIRAAICAQQBAgUDBAIDAQEAAAECAAMRBBIhMUETIgVRYXHwFDKBkaGxweHxI0LRMxX/2gAMAwEAAhEDEQA/AHsC3hk7mk6k4yY6sHOImOII9AfrpVXOeZ1YwY8LcLHlVsSC2TIb32XVWKnyP3qNxXqaKoPBnfAeE3MZiAufbVmOsDX+ldWrW2YMtbYtNeQIW4zke3EkMMuuramO2kAxTMaaojBEVfr7VMDOZ8CLNzIrZlKq6HrlI0kdxqPal+sREb29YjTQ3G1cnscSiigjiMhPCuk5j7CFHmZqfpK55nRssZgE+gqwRj0JX1FHZjT2ipggg+dS1TJ+4YllsVuQYmWs/vL5nQ3qczolVJnTkip44JnZiVxkxRU5zIiNUZ54nCJXZkz1ROnhVhiQYhrjycyZ413E6JUYkGeNdk+J0SuyRzOi1OZEQ1GZ0SuyDOiRVtx8SIf8O4Q14rbSAY3OwGgn60atO7CiI3t2ksZZY3ksoCS501mRrHYUYNLX5g/61gepWY+wLblA2YQCD3DKCJHQwawvQI2F6mlLlxkiVOMtUKRC62jnKfFXw95nWCIAIPUCdJ6b/OKrSzI2RNNTWHQAwixvOi3AQMxY/ljbynaPOjxrE68xf+gbs9QD4hiGZiW/41OgpfY4ZstHFNYRQBIhFY8EwgRFrs4k+JIuL4gO0D+tcRKDrM07g13BDDJlHi0LgnWYEzJmOmlNtLZXtwvE8/qkuLndBPnDiNq4ERR40d9R/cIUhSevin0AqutvRl2ecwv4fp7EfeeiP7waTelYAzHHiIBvVRiTmcmpIkieNVP0nRIrT+JGcR9cI5iEb5GtFpsI4BmRvQdkRi4hBgggjcGsrKihwwwZojBhlTxOaiXiV2Z0WuM6Ia6dEqMiRmeqZ0Q1wnRK4TopqTjPE4RK7idEmo2idENWyJWaZbutaOa22Vh19wde401ph11PO8HuJf5mu3BlKyxE7+GO/cDyirrqfGOZJ0q954g5fLKfEZJ1mhWJ3ZPMMTaRgRwXwwg1G7InbCJHw9vKrHuf39qqPJmrnJAkPhom4x9fsY+sVRO8zazhQJGxp8dVZhmaVDKxiaruE1xHMMskfvzrht6xIY4Ect6sT61cZzKnhY07EHQms9xzxLgTpbUgmRPbqfPtUgAjMgnBxEU71OeTLYijaoBE6Iy13mdmN13Qkwu/hzwm3fuXWuCTa+GVB28TOCSOsZQaK0iI7ZPiLPiVz1oAvnOZo78PsAkkggydOh8o7U5U/KICTMx56srmtXB+O4HD+ZRgob3H2NB/ENhUHznH8Rx8KZvch64P9e4LUmzHQM9V1OJPM8a7IzInjt512QfEic1XP0kz1RxOiV2RJnq7InATxqSROiV2ZEQ1PHU6JNWDASMTRTf0NH7uJ57bGLFj+0YjYKB/5H9RVAvJM0ZvZH7PA3xDEKIVRLMQYG8AAbsYOnlVhVvOJX1hWMmM4jk26PwP0MZhEkCYnbz17GthoQej+fxJHxEf+yylt3Ytwe37/WgSCvDfn5zDD7jkRvhdnS43SY/8T/Wq1jsiXtbofn5xKzG/jNZs3PUJq/bI1UzzNpKw+gJ8v9v61YcSj88TqyPCfOB8/wDioXqc3Ykd964zReBHLZqAR1IIno0qcTp7oKjM7zFBqw+v+JUwx5V5L/mLS33PhYNlUafhYrJPtNGaTTBhvPUV6zXNW2xO5N4ny6MMjXLD5LttWuaMYKqJKkHqAD6z5asjpaiuBwfH58oAutdmAs5BlE/OVzJBXxd50+VLv1zAYxzGH/8ANTdkHiDmJxBclm1YmZ8u0fP50JZZvOT3D0rCDA6j+E4XduCUUkd6tXp3s6lbNTXWcMZ3j+DXrSqzr4W2I1HTftqYrZ9FZWm/uUq1tVjbQeZXmg/MLzJPC8C9+6lm3+JzA7bEmfQAn2qyKWbasztsCIXPiaJw3kK2FQsQ0iSx2ntHtTijSoF9wyYgu+I2EnBwIOc78AWwfiWxAzZGUGQrRIIJ/KR3137V2t0qGs2LwRjMJ+Hax2b035+X8QSpJHYnq6dPV06Ia4CTEq5zIiGuX6SIc4xSGEdTqPQEzRjDBERpgjmSuFXPxMdix+nh/wDjV6yDzKXLjAhHw/jQsKQQMjah9YDbEN2BAEHvPlO6WbePEGNe77yHxvmPMVWyQ11mGQLr4uhq76gKOOSepNWlJOXGB5lXjuTLmUFrkN+bwnKD1M7nfoKz/SB+WPM3XXCvhRxIfDuC3VuHDAS8+2/4p7ZTP2msTQa32Dn5TU6hbF9TqSMfyNBBa4QPzNl0A7gTJFb/AKJG8yi/EmXjEDuK4BrF57TwWRoJGx6gjyIIPvS6+r07CoMbaa/1qw+IgEWz5kD5D/es9vE0PLToaKPUn9KnAxO7aRqrnP5/xNIqVUYEkx1/0q/ff5/aUE861U9TgY2TVjjzOltwnmO7YAQMTbGyE6DWdO2pq9NxrPH9INfpEt5PfzicZ5gfECD4V9d/9q1u1bOMYxM6NEtRz3KdqGIhgneEK50z/gzLm/y5hm+k1VQCeZDZ2nHc2/DvhivggjWIER5RGn/NP6WXHt6nlbVfJ3dyi5y4naFq6CAA9plEdbmXwGOmsCfTtWllwRct1+cS2moZ7Bt8GZQ1eeZhn6T1I6knhPEWw95L1uMyGRO2oIM+xNQjFTlZFlYsQq3mHeF58Vk8ZykDbp7U0p1ilfd3Elvw1w3t6gnzDx5r5KgkW5DR3IBAPyY/OsdRqzZ7VPH+YfpdEKsM3co6A7MYT1V8yRFq2DOnJqZE9WgXzInJNWHUiaJft/2mv5Vn5n/8miMe6IlPtjeCskWEPUiT7+L7sahP2gy1rD1MRcLxGP1FStmO5zU56j9lwL1t7eUMJbbSQNJH+YipyMgrxMwMKQYS2OI3MQ/wiCpgkzBUeSkb+X1oxLSTjzBWrAG7M4PC2sXheDHOIlZnMMuXKB6AD5Vt6YPI7lPVwNpHEh8y80WvhlkaQRoOp9qye9UXM2q0zO4GJlt+4XYsdyaSPlmJno0UIoAkjECFQe/zP9IqW4AEqhyxM9idAB2A+uprm6xJTliZFFZzadhajGeJ2Y42rR3IFXPcqOBPEyZ7ma4jJzInFwVxXHmSIyaqZMUCpHUieeo85nCOYLBvdcJbUsx6D71IUscCVd1RdzQz4Vy1jLYOS4q6SQQSB6kbeu1N9PpHXpsZ+kS362lzyuYMcda98QpfnMvTpQusSxHw5z5EP0ZqZN1YlWaC4hoiV2AOpM9XeJ09VZ0SpzJnqjxJnqmdENX8cSs5mrg4nTk1cEeJSaxxrCwl5hvlIHy0+rUVauFYj5TztLe5QfnO3wuVAOwj5afpVtuBiSXy2YN8Rw8HMN/3vQ7Ke4XVZ4M54HezXPTT6z+grqTlpe9cLDEcDurkus+U6NCx4dD4ZnxGCR21o9KMkFosa1VGAJRcz8QvqCshYAIYNrBEgr22mq6lzWMCb6RK3OT/AEmfmlJB7j4Y8R7CWizqqiSToO9cByJDHAJMLb/J99grMAhygBDq0AQJjae1HpoywBJiw69EJA5lRzRw02HAkMr+NGHUbQR0IIgiqauj0sYPBhGi1ItyPIlIKA6jDMft7j0mpxzmUJ4nVkDWSZgkafftVgB2e5DE+JyelQOZOYpq32kZkdhrVMS4M6UfapCypPE4aq4GZYS55T45/KXi5UMrobbT2JUmPlW1L+m+4QbVU+sm2aPd5tttbLBlGnTtTpbVxnMQNpbA2MQExNm9xG/mtJoiKhPkC8FvMyflQFznUuEHjzGdIXR1nd5MffkO9kLBhPQEQDAkie/9DWqfDAR+7mZn4soP7eIIssaHQ0ses1sVbsRurhhkdRKqRzLT1RiTEqcTszxqcidPVG3MnM5NWxIzENXAMoTODV8eSZGZsJv57ag/ndB7FgftRfa/f/7PO7cN9pZ3rQKe01p2JjnBg5xLC71gywmt+ZRcLssouOFcwTqqkgRG5ArKpG5IhlzjhciP2uZLwi0ZnYZ50UbeoEfSt1tev2ESh01bjeD/AEnOPI+GVJJPUn97eKs7Hypz+fmZ1Yw2QIK4i3BoIjEaIcyZy9eKYi26xKmRIkbHUjrpJq9ed4IlNQAayDNOXnO3cTMYWOk7N1E9ab13hlyTENmkcHGJnPMPETfuQJKgnKPUifnAoHU3G1tojbSULSuT3IL8OuhWY23CrGY5TpJgT21rIaa3k4hP6mrONwiWx4WPkB8/+Ky6zLMehEtjRj5AfWfsK7nHM5jJXDeG3L9zJaXM0SegABEknoNa6tCzYEpZata7mhOnIjD8TmAJYhdvnvH9d6ZpoVJHMWP8TPgSmtcq33xLWFAlILN0CmIb3B29aHt0ZFuxeu8wtNehp9Q/bH1ltd5DdQ/j8Wy6QCd4PUSBpRSaBDnJgbfFCD+3iBd62VJBEEGCOoI3BpVbUUcqR1HFbh1DCNVXnxL8TwrhxxKwq5R5p/lC6FQVcg5uqkAj33omm41tjwYDqtN6wyOxL/jHO6ZQUYMwIYDpIMiY6UxbVoF4MXV/D3ZsMOJnOIvF2ZjuzFjG0kkn70rtc2uWMeVIK0CjxG6yYzQT1dzmTmersHGZ2YhqRzOzEqRxOzENXAIkRDVgJE4NQO5Bmw8SwkXbATaWaP8AKjR9Yol/3KB1n/Annq29rZ+UlPi40rUnEyC5nLsra1HE7BEsrGIwzW0FsHLlEAaDzkf3pmfOiKipAIEiwMDzKbjuBtN/1SM2WLbDcN0WeoO3uPbSwIy4f/qdSzqfZ/I+cBuPEq0HqSf0/Sk9owY50uGlLced6xJPUNC4lpy9hSxZgCSAYA3JMKAB3l61qHn8/OYPqnwAJbYXlS+AcwUFgQZO0xv0GoHzoqrRuRye4HZrq/6Tvku/Zw+LuDFL4xCrInK4zZvLqNfSq1qKrtrzTUFrqA1fUJ+P8YsW0YgSrAqy9WDLEGd+9MWuWtcmKq9O9jYEj8qcu4Y4VLjFWuOoJnWDGqgevU0LplQjcPP9oTqrrQ+35f3lXzhYsIqqgAcOoGm9sKd/8pAH+r1rXV7NmD34kaI2ly3jzKHlzjrYS8zBQwYZGB3idx5yKU12+lZuEa30C6vaYd4jnK2bebONumh+W9N1vTGcxMdHZuxiCHDubriYlrqgZWRLZEa5EnKdfza0E+sYuG8CMf0CCrb57/n8EM8Zx221nPn1gGfPcEelMFsXbu8RV6D79uJlnGsd8a893KFzmYG0wAT7kE+9KNXebmzjxj/ueg0lHo1hcyCaGxjqExVrs/OQQJ2iFjABJPQVIGTxKkgDJljb5dxBBItmAJ6THpRqaO5uv8wRtdSp5MqmEaHTy/rQxRlOG7hasCMieFV6k5hVyby29/8AtgQFV/hwRJLZZO+gAB3onS0+odw8RfrdSKxs+cLDyTYS2xuLpOsHxAdweo11Gm3tTauivJyM5iltZbxhsYma8ZwPwL9y1vkYiT23B9wQfelespFNmF6PIj3SXG2oMe/Mg1gMiEZk7B8Iu3YyqfU6D5mtUqd+hB7dTXX2Z1xjgd7DEfFSAdiNR1jUeQPrB7GtrNJbWu7sfn9JSjWVXHCnn5GVRoYH5GFTarN8PfH+FG+rIPY70XkFh9j/APJ5zbhCZNu8DW/muMTuVVQYACkgkxqSSD7RW61gnceZUWFRxIVrlqQwW4ygA7NufUgkadBVzSvid65PJlVxTC/BQMrnNmykjSTlkSNjoCJ8qpagRNymXqsLvgjiU/D8VcxF8q50SGUD+9mET30DUILnsYg9D/7DWrSqvcOzIPOI8S+5+s/rWOoOCJrofMGpoXJ7jPEKuU+KDDL8UgHxhYPuW9xKn/SKJot9Mbvz6xfq6vVYLDjH8z2zbLSokfMEfWmwtXbuBig6dy+3Eyji2PN68107mP8AtUKCfOFBPmTSi+42PmPtPQKqwojDXidWJJ31JNY7ie+ZtgDqaXwflnEW7U5ghMCN4iQSx21PlsBTbT0so5OIi1GoRjwMyi5l4c1t1zvnL5hm7FRBWNoBYfOq6urbhs5/6mmkuDZUDGIJM3iPmT96VHMcjqeuLpUmQDETRSfauyQJJ5MddjCj/D9ySPoRU7iABKgckyM4qhJE0E4NXGZaKtQeZBhNyJxWzYuv8ZZzqqqf7vik+k6a+VbaZgj5IgWtqeyv2nqafaxaXAcsKDrpGh7iRr+tPEaeddSDzMu5ywanEt8GXLasFBgNsY067+/egviChmGzk+Y3+HWFKsPwB1B/FYZ7bZbilWHQigWSys4cGMq7UsGUORLjlnmR8Mckn4RbMQP70AZvkKmqw1tnwe5hqtOLR9YVcS51tm2YbMSNtZ96Y/q0VcgxWvw+wtyJnuOxjXbjXHMs0SfQAAewAHtS57XsOTHNVS1rtWN4dwGUsJUMCR3EiR8qzbJBE0P0mx8I4zhroNxF3aVBjQdiBtrJ96b0OGHE83qKXQ4MHefeOWzae1ElspSDosEE+gMVrdqFRSreRiaaPTO1gccYmbsaTHPmegmvYJc2KvsNIW2I6En4hP2FEqM2H7CIDxUB9TGbuNe0zZdVlmy9VYmSB3BMn3q6PsJ4khQ4GZF/9fvZ9F0MwJ12kk9OlSdQdw4lxp029yj5iuXfjTdgEbAGR8+tD6i0lsGE6VU2+2O8p3PFdfsU+12f/IVSknJMtqx7Qv3/ANSJzO+Yj0H2FZ3k5ltIMQbA1rAExlLbidj4dq0P7wLn3MD6AfOtXG1R/JglbbrGPy4j7qALWmoEf9wj6VY5AAlc+4mUJofPyhY6k3hVnNcAO34j/lGp/pVkXLYmdzbVzCbA86ugKvmaCQPTUx9aNp1mzhhALdBvAIMq+IYs3bouNudh5QPrrVbbi7Bj1Naagi7RDjl/lzCfy6MCrOyhmJBMmOk7Ci9LUmwMPMXaq+0uR1jxKjm3htgvYVfBmupaLRpkJ1YkCMyzp3HvWmtVTWOPPy+cnQvYHbnPBOM+RCMct4O2q5QjZdSYDEneSToRtpVqakUcTC3UWseTM15nt21vt8KMsAkCYVo1STvEfWl/xDZvG35cxvoDYa/f/Ep5oIQ+cmu6kzpdq7nEiIE0J7EfWf6VZepBPOJZ4LmG9aQopB00npRNd7oMQWzS1u2TNR4NdwZtg2vHrJZvzd83vTHTlSuf6xJqFcNhoF/xEx1p2VVXxhiZ6ZCBCk7kyPYQKjW3Ka/TI58fSFfDaXDF88Sr5U5bbGF4YKiZQx6+IkCPlS6lDY2Mw/U6j0QPmYYYnkiwuHcGBc6MdxGx3iDTerTVY2kfzE7a67eGB/iZ1ieH3UUM9tlVtiRv3+9LLdPYAT4HmOq9TW5wDz8pJ5f4K+KuFEIGVC7E9FBAO258VZVqWbbJuuFS7ob4XkPIhBu3Fc6DKevmP+aaU6VF5Of44ie3Xux6EEOauAXMM/iYup0D+fbv0O4Gx0746rS7BvByPr2P+Ido9WtuVxgiD5pfkDzGGZrfAbs3MQ3+NR8kX/7UXX+5vuP8RFaMIo+/+Z7i9rOZBhh1/Q+VWdc8ytTYkXheAuuS4TRREsYUEkdgSZgjQddYqlalzNbGUDGY5j+A3cQGJULH5pLTv+EQO3WK1bTl+5Su9a+RzK61wR8NaYlgQxYHpDZRCmfKTNQ2m9NMg5mraoXOFxiDfFcRLkfvrQD8tGNKcZkLAWC9wAa66eswPqRVFHPEIsbasseaHHxsinwoqoPYR9oq95AbHy4g+jHtLHzHeLXAMh8lPzUGfnHzq7nAA/OvtKVAljKAW9dKGwMw3OBCfg/Bbr2nNtdSIzHRQO09SSOnai6aSw9sXai9Qw3dSv4ny/esILjgFSSCQdjrAb1Go/4m1mjdE3TSrW12NsE4xl0ZUP8AhQ/9gH3rHjAz+cS6qdxlryTxlLLlbpYqYyrMLPXNptttW2mt2NgniZayguoKjkS75o45aKG2oQh9x2gg5p7iIHrTC3UKiY+cXafSuX3HjEGLPHbsLbUgKTlG5IBPmelLk1LKMCMzpUJy3crcRqW399/esXOSTN6+AJBrObzxNdx8pM76V0idYWy7nJbVmLQMoEncR9SBPnWqjdwPMo7Ko3N4nDWyJBEEGCDuCNwR3qXU1nawx+fzKhwwBXkR3DY64gIRyo7CrLYVHtMo9at+4ZjF24WMsST3NVJJ5MuoA4Ef4Zj2s3A6zodR3HapVtpyJW2sOpUw54NzhbuXVF5TlgwCRBbzPaJ94o0arLAdRTZoSikjmF4Nq8gzBDbB/DAJ01B1H133o9H8CLWUqZmnNCphcUGwzQCJIHTXY+RiYPYb0LrxX7XX93mNtCXsrKWDjxLjBc9QJZXEdYn61WvUZGcTGzQ4OARBfmXj7Ylolvhg5gD/AHoIzesGsb9SbOB1DdLpRVye5RmhzjEMml8JxGX4v+f/AONv+la1nBb7/wChFNi5C/b/AHExWP3Ncz/OQlcseX+P3LVsK4hWOYNHcDwk9DpPvWmnsIHu6PMi+oE+3sR08521ZgHEEToNPtW5vQHGZmujsx1KLG8Z+MXKHwAjSPxHxa+UAkf6j2rG2/dwvU3TTbMbu4JcQaWkUtfJOcRrUMLLXl1fhzdb8oLD1ghfqZ/01pV7fcfz8/1B9Ud3tEuOTeD4fFNcuX3GYNohMSCBB+c/IVvp61sYlphqrHpUKvWO5bcwcCwyWXDaGGKsPysBKnQ6gkZSPMbRTJq6thDAYi+u+7eCp5/zM6tQupPtSLAEfkkzQeTeblFkWnCrkAHaVAABPc6ammOkvyNp8dRVrNKQ24eZW868xq6taQg58oPkFYMI85kehNa6jUbV2rzmRo9GdwduMQNuPKjy0+5/WlBGRG4GDG7YmoAkkzon5VJ5kCO4d/Gp/unN8hP6VKjBEhhwYuaaidjEj3kqrZPM1UxkVJGRmWjl4QSD00+VTKA5nWGxL2zmRmUkQYJErIJUxuJA08hVxkciQ6hhgjMvObyG+FeZcl24ma6umvhQrdAG2cH5qaO1Lh6VZv3fbsf8Rfo1K2Mg/b4PyPkQh4f/AA5IAN64DMTlOmwMZv1Hap0+kGMt/aD3fEGzhB/WCfNPBhhr2VTKsuZe8SQQfMFT/vvU6zTrUcr0ft/uFaLUtcnu7EpaAPA/6hk6apkS0wXG8Rbt5UPhHUgmJ86JqssUcf4gtlFTtlu5L5R+BdxLHGMTKkr2LysAx5TVEO+wF/z5SNQGSrFc1L+Uw/wmRVBU6iYjbr29RqJp1Udp4iB89+ZjvMmBt2b5W0+ZIDDuJJ8LeYj60u1taBhs89j5R7orLHry4/5lVQeM9QyHWGeGuA9W/RauvZz8/wDUAIyoIkixgs5htutSEyeZRn2jiS+L4kQEGw39e3sKvYfEzqQk7jOeWLeFLkYgS0yojTQf7z7Cq6cKWw00v9Tblf5k7mN7Fq2+RVIdSIgAz+UiNiDR9jKiHMDpR3cDMDbFpGeAAVBnNGp0HyEjr3NKAATx1G7MwEc4y8gW7QknUhR7CPL+tdY3QErSOdzT3L/DcSt9VUfDJ0l5C+h/fStK6rUYES191LIQeftLPnLC31tk3L1sgMFyjQmZ1Guo0ozUq3p5Lf2gejdPUwFP3gVSwD5RvPVU5Hc7MMsP/DzEEDPCk9N/maNTRMw9xxFtnxFQfaMyh49wdsNcyMQwIDAjqNRt0Mg1TVaY0n5g/Sb6XVLeCcYIlXQqqYZmPWWnQ1bB/P8AqVPEWyniPkD9QR+tcFM5jxFU7VXkHE6JdNcSZZZzgklp6ASft9yKsAZFhwJxfP11PzqvuzOXqEPJXBFxRug2y+VRBz5QpYOBpBkkwRsPAZ3ijNKgL4IyIFrbWrUbWwftmXPNvK11lW4ssUVLUH8TBRlDad9J856RRdmjBT2nkdZgOn1wVyGHBOftIdriuJwVlUu2mhpysTpHrVE9WmvJXj79feaMlOosO1uftBHG4prrs7bsaEssaw7jGNaCtdojK1ng4lzLrla9YXE/+5XMpVgo6ZyQAT5Rm+YrRMCz3Qe8Mavb3NLxlzCrZeEGQjYxP9KdVts5iAqzN9Zjdy4MxKSomV11GumtJ7GV2LKMCeirUhAG5Mt05rxAESvyrRNQ4GJg2krJ6lLduliWYySZNY5Zjk9wgAKMCOYbBXLhhEZj5CrIjMcLzKPaqDLGGaKM2vX7j/mqhRnMHJOJMu4goPKtM4HEyC7jKy5emsScmEKuJFvTuOm1R9RNAMStxmKuMfExMbVm9rscE8TeutB0JHF896qM5mm0Q9/hrgSzNfzISPDlMT5HX0PbYUZpEy26LPiD7RsEn86cTVUZQoztooHU9GEdRE+1H3WBE5gOmqLuPkJR8A4ecRejiHxFQLmSRAJ7GB5z7UIiWWMPUHENusrrX/wkZl9f5Hw7DOBAnoSNvtRX6aonqBjW3L5gFzHg1w99kttKEKwmJAOuU+YIP0oHV1LW/t6MaaO5rUy/YhJwjntxaVLhZnAyjzjYk9/PyrWjUhVw3cH1Gh3NlepbPycLx+LeuSW1gHRV3A1E/TrRIrFhy8E/UmobUgPzRwpLF7LbJKMocTuJJGU+hBoPWUrWwKdHxGGh1D2qQ/YlOhg0Fuh5j4PiY/4R91qeyc/KV8Rp2qpGeTLic55rgJPUdtNCt3On7+VX+eJm3JEjzNSoxJJxNJ/hlhclu9dYMueFXQwVGxU9SCWG/ajNGoLFop+IP0svuKcXSwyOz/mI8W2qtr3np70xdlVckxdXWzkgCB3PPMqXkWzbIYAgmBMAdj70LfqQE2r5h2k0hD73lOeTcUELsmQhcwVvxHyA7+VD1aZ7Bk8QltdUrY7lViOFXkdLbW2DvBVepnaIrO2l6wCw76hCX1vkqepb2uS8WyFssZRME6/81rVpXf6QV/iFSGUWIxd0go7uddQT186o+9co3iEotZ9ygSLWf0msSa7EgxzDXFDqXEqGBI7idR8qq6naQJBmz8FxeEKi5YQKupAIG3TTpTagqVG3iefvV92GgZSncI3xOLmtSWEsFlfdlT5VmfnN1wZ0t6aruzLbJHxNsGoJBll4le9kzA+VVA8iaS74VhMZYYFLT+LQAjQ+Yo6lLAcqIDfbQ4wzTvhvMDDG27uIUHISMp0AOok+YNQ1p9Ub/HiR+nX0SK/PmGnMXMVn4TN4ZI2B3P8AWmDXogzFdemsZ8YgfgudLiWshBZhpM7+tCV6ogciMH0Ks2QYOYvEG47O27GaGsbccn8/tDUUIoUSy5T4muHxKXHUMuqkHpMQfmBU1sFcEymorL1kCaDxzmO0LRYEA7wD19KaGxVGYkTTuz4xMyvYk3GZyfETJpRYzMdzR4iBBgRsrWODiaAzxG1Wz850bFQftLRHEVwM7M5DVrOInOauwJE0L+HfGbro1nOuW2FADEDQzoO+oozRvjKfzFXxCkA7x5kD+I+GIa25uAzoV7HUyO+kVvq1UoGJ/iZ6B8MVx/MDryxEdh9hpS3GT3GgIh9yfzGAmTE7gAKzk6+cnc7Ufp7COG6ivVUgnKSq515im9aNkjNaOYOu42hQRpG59zU6u7K7B98y+i0xGWbzxiWF7+Ik2jq3xIj3jvUpqgF57lG+Hkv9IA3b5clmMkmSfOg2ZmO49mM1VUAUeI2arzJzOZqScToqKSQACSTAA3PkKk4Az1K5l7Z4Tjksl1W6ttNxJ0G5hT8/eiNPTY/7eIFZqKNwDS9ilm6GYiFa4nmSBGLqVGQJYCVmItFTI2qJspz3GTfqpPMvid4HH/CupcABKmYOx9RVgwBBlXTepX5zRsZzbauWg7ZVMaRv7U8W5Nu7MQNpH37cTMeL403r1y6QAXYtptSy6z1XJ/PlHFFQqQIJo/AuGYBsOjIsvAJLgEz217Ufp602g4irV2WhyMwK45asfzkJ4LUrmjofzZfKhNWE9X2jHzhukNgp93J8Q7bljAIkqPiDKdepPef370fXTWOcRbZqLicZxMvx9tVuOEMqGIU+U6Usu2iw7Oo6oLmsb+5GaqcZzNcTwMV06SVafWsyJXqE/J/K/wDOB2L5QpCx1Okn03H1rbT0Cxj9Pz8+8E1WoNQAA7lpxfk6zZtOxcq4BIJOmgmDp1gj1Ipj+jp2nx9YAuuuLgDn6QGuiRSlo5WO8B4at++tp7i2wQfE209B71aobmAJxIusKIWAzNBfkDDi0+stk8JzdY3HTTtTivTV9ERI+utznMz/AB1w4XFP8EFChywxzdBJJG4J1HqKDvUU2jb4jSk+vT7/AD/EseCm7jcVbZ0N63bIzrsoBBEmJO4nzy1Vma1gO5R1Sis44zDziKYe1kz2UCl0iR1G2UwN4NMuFTriJ13M3B5kDnfGYf8AlWUIv+HuGO2tS1ipWcy+nrdrQRMoNKM+I+nNceJM0Tkfg2Du2Vdg7XQfGCBlmdh/piiNKitkt3FetssVsA8Sh58s2UxEWVyyJYdN9Dp1I3ojVmsYxwZbQGwqdxyPEveTuD4K7ZRyS90fjVhoDJ0GnaKw0iK4ye5TWWWK2B1IHOnB/wCWdcTYhIYGBHhYGQyjqNP31L1dCPXuHH5/mZ6K9ifTbkRMf/EF3ssgzZ2WC2g1jU6ec1hXrNgHz+c1/Qgvk9RPjxSfgdxqOeo8t2aknidiNXHqBJxIN+7UGaKJW3jVQcDiaYjBNWx9JGZ0thjqFJ9BWoQ9ASjOo7MRh0OhqxwOOZUEEZEk2MddRcqOyiZgVZXKjgmZtWjHJEIuVOTXxiNcZ8iz1GrdZ/f61tp6/UJJgup1Po+1RJfMvD7uFsKFvlhsyn8QmYg9aLtrKVZDQTT2rbb7kgOaWYEbxYqstmeVCdgSfKpwCepBYDuKVZTqCOuoj3q209kGV3K3UuOB8Tay+dZPcd/95q1T7GzMbqw67TLnGcyLiiLVzOlttGYAFvYE96KfUhxtwRnuCJpPT9+ckdQf43at27mW1nyQNWG7fmK+W3zrDUUouNoP1+phOmsdgd5GfpCrlzlXD3bNu98Yl9CQNMp6j2/e9aabTI43NBdVqrEYqBxOeO82HD3GsqM4AEGY36Geo8qMutFRwOZjp9L6y7m4gBiL5dmZt2MmlrnJ3E9xsqhRgeJZ8r8dbCXcwLBWEMF6xtp1j9avW+xszLUVC1MS15r5t/mUFu3IBIJJ02/3omzU7l2rBdPo/Tbc0EXusd2Y+pJoMt94wwJYcA4UcTd+GrohylpcwDBAgd21mPI1yrubAmVtnprul/juQLyW3uKwYKJiCCep8tBrRy6Ld0eYCPiIzhhIXLPNT4VWtkEoTIG0E7yPYfKsamNLEETa+hbsEGVHHOJHEXjcIidIqltnqNnE1orFSbZzwni9zDtKHQ7qdj5+tVVihyJNta2DBkjjvMNzFAB4AGsDvWj6kuuCJlVp1rORKeDvWGM8ATfIhpiLhuMzwBmJaBsJMwKyub1GLAdy9SipQueo1nK+lYFSJsCDGrt6a7MtiQ7pO9RgkdSwIkK41WA5lpyj6idRV8cyDNiwfFsNcsIyW1QAAxsCeug8+tOaNoQYGJ5vUVuHIPMzLmjGi7iHcAdASPzECMx8zQWqsD2GNtFUa6sGVa3KHByOYURND5f53y4cW7jKpUZRAgwBA28tPaj9PaqpgmKdTpGL5XzBfmPjpxLDSFB07nzrC64W+0dQnTaYVc+ZU27TNspPoJrEKT1CS4HZnLoVMEEeR0qGQjsTg6t0Yccg8VsLbe1ctrnksHJ1gwI+g0orSFQTu7i/X1u2COonO1h75Q2rWZUDaqNYgfTSfnRWqVrFAUZxB9GyVMSxxHuD8kIbSXTdzSASFMdNtawp0wZcvNNRrWDEKI1y5aS1jmtf2bg6ZnHYE6djr9Kg1rXqMDn/AFOd2soy3EvucuB/HtZLZBuK0oB2OhHvIPlrR7qHrKmA0WmqwN48wJfBY7BKAolXnQDNBH20oJarahx5jL19Pefd4gvibrMxZySxOs96GcknmHIFC4XqNVSWlzy9y5exZPwx4V0ZugO8RvWiVl2wBB771qGTHOZOV7mEyljmVtJHQxMEdN63t0pRdwmOn1i2tt6MoSKDIMNzHsDiTbuK43UzU85yJR13AgzTOH88WrrJblgSQNR16UxTVp4iezRMMmVX8QeF4dEFy2ALrP8Al0UiNdDtt9ela6jYU3HvwZOjewPtz7YBXLRG4InaR9qWFDjqNA4PUaNVH0EnM5qpwepMl2+JXBaNnMfhkyV01Ph6xP5R8quljV52nGZm1asQSORNU5I4hh2w7I6jPJltJiB17TNEaNV2n5wXXq2/jqMcxcMuXVtm1aGQSA8gZhOg841186vqa/WACiZ6W0UkliefEoMDy1fvG4FT/pmGnSD770uXSWbipHUYtrawob5wy4XhMOuGFu7aC3QNWga+58vrNM6KAi4YcxXqLmscspOJn3OGLR8R4FVYQK2WAGYT4oGxiAfMUNqmR3wIz0CMtZyezKKaFwIfO1vsBAYx2nSrAnGBKlQeZ6oKjzI6nJFTjE7M6VorsyDH8My51zzkzDNG+WRmjzia7uUIPibbwzC4T4IFlQARO2/mZptSqheJ529n3e48wI/iV8PwQAHBgQN1jr7xVdYVKDPfiE/DgwckdeYG8Ixos37dxlDhWkqdiNtfnS3AyCY3cblIE0/H822SmbMgYDTLvNNRcoGcxF+lsJxiBOC5nu2kKqAZJI8p1igRqypOPMYNpEbEL+BcIw1y0L4dmut4iTpr5dtaIorVx6h5JgWosdDsHQlhjuILh2t5XnM4UZoG4Osnb0863sdUXdMK0ZziWGLVwrN4WboFOp0P4T5zt6VsvMyOBxMQ4qWN24zLlJc6REa7dqVX53ksI/05UVgKZDrAn6zeWvLfGmwt3PrlOjAH61et9jZmF9QtXE0vD4yxj7JVvEkgEagyOoPQ6/8AdTSu5XGPES2VPS2fMh2ORcKqnOSx8XWCB+XymPtVV01YaXbWXEcGZnjcJldwssqsRmjoDE+VA3Iu8qkbV2EoC3ZhdyTwHCX7Qe4z/FVjmXZRrpBGu0fWraapWYlvEF1l1icL1J+Ct28PjWF5DdssP7J7pPhI3CnY7/QUTbWBYGGdv9h+fWDCwvVt/wDb6eZfcd4TZx1oKigMohWXodYnyJPzPqCVlGTY3UFUvU24TN7/ACw1vGLhblxEzGM5/Dsd/lHvS/UUmsj6xrXqRYhYDqXnGeQVt2C1ty90awNcwgbR1/37a7po0KHnn88QUa59/PUBcTYZGKuCrAwQdwaBsqKcGMEsDjKw6xXJuIt/9M5pJBCkyAOp2086k6R1GVP+pRPiCMcMJbLx+9hsKiYi24H4V00MdjRCOaqgXEHatL7TsP1lZyvzmbTXfiMQrsX111gCPkBWdN/uJbzCL9HlAE8Su5n5mN54tMwUT5T+4qLtSW9qniX0ujCcuOYMk0IOfEYjiKx102rsZnRKiTFBru507BqQRK4iGp7nRBXdnnEqYQcM5rvWLYQCQNATNEV6gouIHbpEtbOZXY7ij33zXDr07Cs7HLtkzWulaxhZHuWetZ55lwYmHw7k+BSfQT9qkcnA5kMyr3Cvg/J92/a+JmVIJBU/iBB1lenQ+hFb16YsTniA26tU65kLGYjEcPu/DzAr+If3WB6jqK0ZW05wOQZ1Zr1K5I5lPxfjVy+4ZjGXYDYHv61jbcXPuhFVC1jAhRy3zqxuJbvAQYXMOnz6mtq9STgGCXaNcFlhDz0llsJcIUT+IH82aRufSaOdl9Nt3ygFAYXLj5zJzaaJgx3jT50oK56j3cOswg5d5Rv4lVuKo+DngtMaBgGitK6WfqYXalauD3Cvi3DcPgrLvYLLdXTU9doYbEHf5UeKkqUk94i1bXucAniM8n43+c+L8e86sNAigBSI3J3mZHyrGm5rHIJmupqFSjaJH5mwz2i2HwKu1u6JZQJg6DQ+cfStrAEwK+z3KUuG913jqA2Fxdyy/hLKQdRtMdCKAKlCV6MZe2xc9zVuA8fsYq3N1V8JHgaIBA3j0NH027xiKL6Ch4gva5oGFv3ksLmtFtAD1669RNVsuVbTgTZaC1Y3nmWmJ4hZxmHy20zYt9QB+NWGummgHX0rQXoR7+zwBMvSZGzniXHBfiogTEgG9qZkEFTGXLHvPnUVI4Hv/iZ2MjH2SLxjl7DXi927IcplMHsNG9entW5VXI3DqVSyxBhDJfLXNfx7twKI0H4vehK7lcnELt05rQH5yh/iE9xwqICUzZiF18UEA6eRNZ6reV2gZE00OxW3N3AA0v4xn8/1HIMSuOJbMSrTszpY1ntp61xA7k5+U4qMCTmeqMTp0DU4H5/1Ij+GstcYIglmMAdzUE84lGOBkw15b5fu4W+LmJsKyZTKtGm2sa7R8qLq0x3gkcfKLdRq0dSqmd8/8RsmyLdtU1fMI3B6n5aVvqLVFewY5mGipb1d5zxAEGl+RHEtuI8Y+ILSBctu0mVVmYmMxnzIG9SxDAD5TFatpLZ7hn/DXHJkuWjEZsx85WPbUCidGMEiAa9ejLfitu8r/Ew655EOCYkgaFT1MaR1gUwY5xt7i9Co4eZjzLxVsRdlly5RlC9tdfrS/UWknBHUc6apUXIOcynmhTCYbcjWMG9pxeSboO5bSDtAonTIrE7ov1jWAjaeIaXhhsSuSEywDprttBo4bCu0RaQ6ndH764Z7bW8iBYylR6dO3etK8LxKtuJ3eYB8o8Z/l77WM5FlnIDdonWJjWKCRwlpC9ZjG6s2Vhj3iWnGOXlxl9javAZVU3MzTMkgZVHkD8q0uUWMFHfmYVWtSmSPtKPg3Llz+Zu2kxC22tiZ1Gcf4R16b96yNJS4Kvy7hDagNSGK/wAS3s8wnAPdw91zd8WdXA1Mgb9RtW2RS5yc55mHp+ugYDHiCPEsLcurcxfgCM50zDNMxGXft86HfNpZ/AhaEV7a47wzlXF3lD27bBWEqxMBtJ0J3qlVbOeOv6SLdRXXwZa8l8Ut4R7lrEW1DZhDMvjU7FZ6bA1qqiq0l/lMLh6yApNCOCQKHTKubU6AHN1iPX70eCG5i3kQR4IxxeIuPdvMjWTlVFkZhmOrfLahmY2W7egPrDGxXWMeZM5nw83cOL2dcOWKu6GDJHhVtdAdxPnWt+7YNvz5+0zoIyfnjiAl3iTrfe7b8BZifKCe1K/WPqFgI7SlfSCHmaTyjzEmItJbYqrossY1J217zR1FgIHzizV6cqSfEj4XlXA3Ljgkgqv4Z3bXXy9P2atp62br7zl1Nyp39pW8c5FUDPaItqLcwxnOwnY/lkfaobSq37ePz6y9evdf3jP+oxyzyTbxGG+M13U7IIkes0PTRvXJhOp1jVttUSv4/wAoGxaa4HBCxKnQwSBKnrqa0s0pVCQepFGvLuFI7gpQnHmM4T8r8m3cZba4jKqgka76Dt+9j73qqLniC6nVCnjEY4/yy2Fto5cNLFWEQVO49ZAPyrV9KyJuzM6NaLX2Y8ZlPgMW1q4txDDIZH79DQ47hjqCMHzNFv8AOovIESXvNooA1mP0/SmP6lQuYmOhbdk9QffkXFfmChiJgnX0nvWCaexjk9wg6+pOADxBa4pBIOhBgjzFDkEEg9w5WDAERsmqy0kYHiFyy2a22UnQ+dWV2U+2Z2Vq4w01DlfjN7F4fKiklNCToM25j5g+9H0X7uu4n1NArbOeIA81cIu4e4PisGLjMCPXUa66TFYail1O4nuG6W9bAQBjEprIGYBiQsiSNwJEkD0oUjHcKzNAx/JmHGHZrD3HfLmXz3JEeYpjVp02fxFLau0Pz1mQeJc1XEw4w7W2t3kUITAWI66VRbTUmwjBmi0LZZ6gIIgicbcknO0tuZOvrQ3qtnOYbsXGJpnLYwl+3bT+VEiGuAAwCJ1zN3PSddqJoKGvaRye4s1AcOWzLHEYZbDi5Zw4aYDZN8onXID4vvRewDlRBg+eGMAua+Yi+IV7JZCq5ZiDvtQ2ouOQB4h+moAU55zInLNq3isVlxbvDA6jcsIgeQiflQgYvYAT3CLf/HXlfEJ+YuS7YtF8OxUIsspMhoGpB7x08qY/p1K7V4i6vVuG93Mm8gYy62GC51KoSqgsZHUAiNBroR3rHSHBKjoGTrAM5nXF+DfGw1z4q2bV4FnJHiYlZiX/AMSnfbQUUqliQ/nz/uYLZtIKQIw/M+JtABjmG4zg+xB60J6pX6jxDzSjy+4TgEvWfi4R3XFt4mUuIOvjkaQvUVapgwLMfcc/n2mFm5WwR7ZXc13sYoWxiAMsgh1/C/Y5ttKvb6i1+7rziWoNTNle47z3xK1cdFtBfDMlfPoY3obVMGwo8QrRVMhLGDOGxLWzmQlTESKGUlejD2UMMGSsJxa/aZnVzLbk6zVltKkkGUepGG0iWeO5tvX7YsxqRlJ6mew860fUbl2zFNIituk/gNzGYRDmsXDbjOehA7jyq9BdRwDiZak02HlsGQOZOaDiVCBSomTJqt129domun0orbcTByhcHMNzCfk3mb+VzKxbIddJ37EUTp7dmcwTV6c2jjuMc2cfGKYZQQo79a7UXB8AdSNLpvSBJg+TQ3fAhklcMxrWbqXV0KNP9fpUr7SCJR13KRNKxvO9t7UZs7kAADcnoPnTL9QgXOYnGjsLdQaxPI+JANy4UUsC+p36xPf1oZNNZYdxPfzhJ1tae0DOIIkVgVA4h+6c1QgjmTLrlrmF8IzFQSG3Exr3reh9hzBr6RaMTQuF2MPxC0ty4mZyCDJ2nsekaUem2zlhFNwelsKYB8z8tXMI5IBa0T4WjT0bsfKh9RptvK9Q3TasWcN3/mHnKnMaYkBSQjpbgwoE6RHp5+Va0OMBR4gmopKEnwZFfE4QYm98cI9zwFWeNABGUDY7fWrvs9TLfKQqWGr2/wBoI8w8u3kuG6LYRXuHIi6sJGYeEagRQ99ZfLgDEKovVQEJ5HmaPgjfNu38Q/DulJZSPCYG2m5iD7kedE052DIi+0rvO3qD3/8AUHD37lq+cwD+F1EAAwRIPaa5rNjHPU2FPqICO5zzBy1axQ+Nh2RX1J/uv5yNj9DUui2DI7larnpO09QQ4rwJsJctfEYENrKHUAGGE9DFBXUtWm6HVXi3IxNE4pj7GEsWyC7KGAhiCWUjr3I3mjk2pXnMXBWssIlRaYMt3HWLqoCCfg5YUlIHi6AmJkd/OqoRa27OAOJowKAVkZj3CeJ2MbbyvCYhgVPjOkElWA0Gg6ddahLA/wC77SLamrPt6k3jXL1vFwHuHOigZwoCiSTlCdevWtCoICGZJYyHcsALnDcRg7jXbYJW22X4gU5DPr0NDNSQx2c45hq3JYoDdnxC7g/MFjGj4GISABngnQsNNDv1Psa1S7d7T5g1lJT3LAHiOBezda048SmD/UUutUo21o6ouW1A4hTyhycbwt4i4yiyH8Q/NA8vWuroNgyDxMtRqgh2gcy//iBjbNu06IlvxgKIWNjOYdQRRtrBEI+fEX6dC9gOeuZmeEv5LiuPysD8jS/gcx0RkYmlcU50t3rYAfxsAsgaidDPzpgbwEyp5ikaNt/I4lNx7k23ZsO9p7lxlCtoIXLIzEg66SKyOmAQnOTNU1reoAcAfmIEmgyIzBnqjE4mKEJ2qc+JxIE8QRXYxOBBj+AwNy84S0pdj0A6d/qPnXd+OZDMFGTJeP4DiLC/EuWyoDZZ00bcVoaXVd2JguqqdtoPMKuE8ynFZMMx+HmEM7GfWB3NbrqMgIO+oLZpQubP7SRzNydhsPYuMrksoBVp7bgjzrU6etayW8CYV6u1rAPrK6/yMFsG6b6nwZxlGkxME9Kzq025ckzV9awfaF8wKihOoxzL3lfmM4UkEFkYifLzHetKb9h+kG1GnFgmn2sRZxds2iylWXxdemm2xpmrgj7xO1bI2flAnm7lz+W/tsKxVNFZQTmB7+a/asbaAo31+O+4Xp9SWOyzn68QWwHDb+JZvho1xhGY7xJgEnpQf7mwOTDndK154E0jl+xi7BW3iDaIeFBLCVCqTG3UfVaMrFigE/b7RZa1bk7fvGubcQ63LAsl2Kuc/RSu4BJ/DIBET0rS4+3A7zKUAZO7rEoOcuOW71q2iAyGzSVjSI0J9vlWd9q+ngTfT0kPkwn4fg7eCwwzXgysc8lY1ZR4Z9Qd+9dp0217ye+Zjc5sswB1HuZeCfzSIga2sHNm3O2oX5j5Vsw3pj5zJG9N8ypxXKaPbRbuIuZlH4iZWNdAnTp16GqLRxtJM0GobdlQJn1m27MLSNozZR4oUkmBPSg3OzIB4H94wHIBIhtwflS1YP8A7xitw6p8O4AI2YTvmBjyINEVUEHc/XygVuoLjCS2wnGGw+XD4kA5FJV9GBSWgsQN4Gs1txWdvzziYsN43f8AEtluplgZDaIjIfEmXc7zpOtbA+VmLL4aVfFuAWTh2t4eypYiQ355BJ0PeNPPSqbBzgDJlxYQQWPUaxfArZxJvEvnVkYa6SFBiCNtIjtQttQZsn87hVWodU2iE/GmFt7QRVC5gMoGkEknTzJrbaAOJmvJ5gp/ElptbADMDAHWOlZan/8AMiaaXi0GZmaXjqOxJHDbhW9bI3Dj71TyJzftM3K23xxFzb4Z2AHTanOcdTzrAczL+fOG27L2vhKFzKZA20IE+tDaqlFVSoxmMtDa7FgxzCbkbAWmwIuNaQuH/ERJPrNRpUGM/WZ65m34zCDgfBLFu3dC21MktJEkaKYB6DWtkqUMWx3BXsZlAJ64mX87tOLbQbDbrpufOhtUc2Y+kZ6FcVxrk/FvaxdtkMEyPYjasqQA4m2oGazmFv8AEXFMbIk/iYT59fvRuoJFeBFujUepM7s3SjBl3BkUs6wRG+M8GF3D8a+NuCzeYhIBITSfENDM6a0XZYzYX5wFqlpG9e5Z84Yf4GGRLbvlJKEEzp8qJsXbTwYFRYXt933meXlgkUvdRyI3RiZxaWTH72NUxiXk/gXErlm6ptmJIBHQietWrco4xMbUDrgzWuH3y6EtGuh7R1FN628xJaoBxADHk4G9OHY+NTObUbntHahXX033D6wypzcpV/EMP/TVOHwt1mdmLWm1YgeMsGAyxAg/SrUE21bm/OZjYdtpVeuf8SxwCTbIbxLmueFtVENmA13111mt14YiYPzj8+cq+esAl3D52ENbAyxpuskHykT7nvWhrV6ypkVWMlmR5mfY7jl65ZWy7AoI6amNpNLjYdm3xGi1KG3DuaFypIw1q4WZ2LEeIyAAFgAf6q00bFkyTAdR+/EvThEvWpuqrl2KmR0iNOx8xrRoOTBmGOpTcX4ZYt2yi2bcJbMEqM05YzFhrPWe9QlSL7QOJYMzHJPMzHGY+5fg3XZig0/YoIuWHMZbQn7Ycfw/4ncaxeLkMQ0SwkwV2J3jyrXSsd5/iC6pBwJQ8mcWuJeNtT4Cdj01/L2rlci0n7/5l7a1ZBmaHiMQyFApgFlWPLWI9Iok9ZgI7xP/2Q=="/>
          <p:cNvSpPr>
            <a:spLocks noChangeAspect="1" noChangeArrowheads="1"/>
          </p:cNvSpPr>
          <p:nvPr/>
        </p:nvSpPr>
        <p:spPr bwMode="auto">
          <a:xfrm>
            <a:off x="215900" y="-231775"/>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tr-TR" altLang="tr-TR">
              <a:latin typeface="Book Antiqua" pitchFamily="18" charset="0"/>
            </a:endParaRPr>
          </a:p>
        </p:txBody>
      </p:sp>
    </p:spTree>
    <p:extLst>
      <p:ext uri="{BB962C8B-B14F-4D97-AF65-F5344CB8AC3E}">
        <p14:creationId xmlns:p14="http://schemas.microsoft.com/office/powerpoint/2010/main" xmlns="" val="141638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Pseudomonas</a:t>
            </a:r>
            <a:r>
              <a:rPr lang="tr-TR" dirty="0" smtClean="0"/>
              <a:t> </a:t>
            </a:r>
            <a:r>
              <a:rPr lang="tr-TR" dirty="0" err="1" smtClean="0"/>
              <a:t>spp</a:t>
            </a:r>
            <a:endParaRPr lang="tr-TR" dirty="0"/>
          </a:p>
        </p:txBody>
      </p:sp>
      <p:sp>
        <p:nvSpPr>
          <p:cNvPr id="3" name="İçerik Yer Tutucusu 2"/>
          <p:cNvSpPr>
            <a:spLocks noGrp="1"/>
          </p:cNvSpPr>
          <p:nvPr>
            <p:ph idx="1"/>
          </p:nvPr>
        </p:nvSpPr>
        <p:spPr/>
        <p:txBody>
          <a:bodyPr>
            <a:normAutofit/>
          </a:bodyPr>
          <a:lstStyle/>
          <a:p>
            <a:r>
              <a:rPr lang="tr-TR" dirty="0" smtClean="0"/>
              <a:t>Gram-negatif, hareketli, aerobik basiller</a:t>
            </a:r>
            <a:endParaRPr lang="tr-TR" dirty="0"/>
          </a:p>
          <a:p>
            <a:r>
              <a:rPr lang="tr-TR" dirty="0" smtClean="0"/>
              <a:t>Bazı türler suda çözünen pigment üretirler</a:t>
            </a:r>
          </a:p>
          <a:p>
            <a:r>
              <a:rPr lang="tr-TR" dirty="0" smtClean="0"/>
              <a:t>Toprak, su, bitkiler ve hayvanlarda yaygın olarak bulunur</a:t>
            </a:r>
          </a:p>
          <a:p>
            <a:r>
              <a:rPr lang="en-US" i="1" dirty="0" smtClean="0"/>
              <a:t>P </a:t>
            </a:r>
            <a:r>
              <a:rPr lang="en-US" i="1" dirty="0"/>
              <a:t>aeruginosa </a:t>
            </a:r>
            <a:r>
              <a:rPr lang="tr-TR" dirty="0" smtClean="0"/>
              <a:t> az miktarda olmak üzere sıklıkla bağırsak normal florasında ve ciltte bulunur</a:t>
            </a:r>
          </a:p>
          <a:p>
            <a:r>
              <a:rPr lang="tr-TR" dirty="0" smtClean="0"/>
              <a:t>Diğer </a:t>
            </a:r>
            <a:r>
              <a:rPr lang="tr-TR" dirty="0" err="1" smtClean="0"/>
              <a:t>Pseudumonas</a:t>
            </a:r>
            <a:r>
              <a:rPr lang="tr-TR" dirty="0" smtClean="0"/>
              <a:t> türleri nadiren hastalık yaparlar</a:t>
            </a:r>
          </a:p>
        </p:txBody>
      </p:sp>
    </p:spTree>
    <p:extLst>
      <p:ext uri="{BB962C8B-B14F-4D97-AF65-F5344CB8AC3E}">
        <p14:creationId xmlns:p14="http://schemas.microsoft.com/office/powerpoint/2010/main" xmlns="" val="110800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i="1" dirty="0" smtClean="0">
                <a:latin typeface="Calibri" pitchFamily="34" charset="0"/>
                <a:cs typeface="Calibri" pitchFamily="34" charset="0"/>
              </a:rPr>
              <a:t/>
            </a:r>
            <a:br>
              <a:rPr lang="tr-TR" i="1" dirty="0" smtClean="0">
                <a:latin typeface="Calibri" pitchFamily="34" charset="0"/>
                <a:cs typeface="Calibri" pitchFamily="34" charset="0"/>
              </a:rPr>
            </a:br>
            <a:r>
              <a:rPr lang="tr-TR" i="1" dirty="0" err="1" smtClean="0">
                <a:latin typeface="Calibri" pitchFamily="34" charset="0"/>
                <a:cs typeface="Calibri" pitchFamily="34" charset="0"/>
              </a:rPr>
              <a:t>Burkholderia</a:t>
            </a:r>
            <a:r>
              <a:rPr lang="tr-TR" dirty="0" smtClean="0">
                <a:latin typeface="Calibri" pitchFamily="34" charset="0"/>
                <a:cs typeface="Calibri" pitchFamily="34" charset="0"/>
              </a:rPr>
              <a:t> </a:t>
            </a:r>
            <a:r>
              <a:rPr lang="tr-TR" dirty="0">
                <a:latin typeface="Calibri" pitchFamily="34" charset="0"/>
                <a:cs typeface="Calibri" pitchFamily="34" charset="0"/>
              </a:rPr>
              <a:t>Türleri</a:t>
            </a:r>
            <a:br>
              <a:rPr lang="tr-TR" dirty="0">
                <a:latin typeface="Calibri" pitchFamily="34" charset="0"/>
                <a:cs typeface="Calibri" pitchFamily="34" charset="0"/>
              </a:rPr>
            </a:br>
            <a:endParaRPr lang="tr-TR" dirty="0"/>
          </a:p>
        </p:txBody>
      </p:sp>
      <p:sp>
        <p:nvSpPr>
          <p:cNvPr id="36866" name="İçerik Yer Tutucusu 4"/>
          <p:cNvSpPr>
            <a:spLocks noGrp="1"/>
          </p:cNvSpPr>
          <p:nvPr>
            <p:ph idx="1"/>
          </p:nvPr>
        </p:nvSpPr>
        <p:spPr/>
        <p:txBody>
          <a:bodyPr>
            <a:normAutofit/>
          </a:bodyPr>
          <a:lstStyle/>
          <a:p>
            <a:pPr eaLnBrk="1" hangingPunct="1">
              <a:lnSpc>
                <a:spcPct val="150000"/>
              </a:lnSpc>
            </a:pPr>
            <a:r>
              <a:rPr lang="tr-TR" altLang="tr-TR" dirty="0" smtClean="0"/>
              <a:t>Doğada yaygın</a:t>
            </a:r>
          </a:p>
          <a:p>
            <a:pPr eaLnBrk="1" hangingPunct="1">
              <a:lnSpc>
                <a:spcPct val="150000"/>
              </a:lnSpc>
            </a:pPr>
            <a:r>
              <a:rPr lang="tr-TR" altLang="tr-TR" dirty="0" smtClean="0"/>
              <a:t>Hastanelerde nemli ortamlarda bulunur</a:t>
            </a:r>
          </a:p>
          <a:p>
            <a:pPr eaLnBrk="1" hangingPunct="1">
              <a:lnSpc>
                <a:spcPct val="150000"/>
              </a:lnSpc>
            </a:pPr>
            <a:r>
              <a:rPr lang="tr-TR" altLang="tr-TR" dirty="0" smtClean="0"/>
              <a:t>İnsanda fırsatçı patojen:</a:t>
            </a:r>
            <a:endParaRPr lang="tr-TR" altLang="tr-TR" i="1" dirty="0" smtClean="0"/>
          </a:p>
          <a:p>
            <a:pPr lvl="1" eaLnBrk="1" hangingPunct="1">
              <a:lnSpc>
                <a:spcPct val="150000"/>
              </a:lnSpc>
            </a:pPr>
            <a:r>
              <a:rPr lang="tr-TR" altLang="tr-TR" i="1" dirty="0" err="1" smtClean="0"/>
              <a:t>Burkholderia</a:t>
            </a:r>
            <a:r>
              <a:rPr lang="tr-TR" altLang="tr-TR" i="1" dirty="0" smtClean="0"/>
              <a:t> </a:t>
            </a:r>
            <a:r>
              <a:rPr lang="tr-TR" altLang="tr-TR" i="1" dirty="0" err="1" smtClean="0"/>
              <a:t>cepacia</a:t>
            </a:r>
            <a:r>
              <a:rPr lang="tr-TR" altLang="tr-TR" i="1" dirty="0" smtClean="0"/>
              <a:t> </a:t>
            </a:r>
            <a:r>
              <a:rPr lang="tr-TR" altLang="tr-TR" dirty="0" smtClean="0"/>
              <a:t>kompleks (</a:t>
            </a:r>
            <a:r>
              <a:rPr lang="tr-TR" altLang="tr-TR" dirty="0" smtClean="0">
                <a:sym typeface="Symbol" pitchFamily="18" charset="2"/>
              </a:rPr>
              <a:t></a:t>
            </a:r>
            <a:r>
              <a:rPr lang="tr-TR" altLang="tr-TR" dirty="0" smtClean="0"/>
              <a:t>17 tür)</a:t>
            </a:r>
          </a:p>
          <a:p>
            <a:pPr lvl="1" eaLnBrk="1" hangingPunct="1">
              <a:lnSpc>
                <a:spcPct val="150000"/>
              </a:lnSpc>
            </a:pPr>
            <a:r>
              <a:rPr lang="tr-TR" altLang="tr-TR" i="1" dirty="0" err="1" smtClean="0"/>
              <a:t>Burkholderia</a:t>
            </a:r>
            <a:r>
              <a:rPr lang="tr-TR" altLang="tr-TR" i="1" dirty="0" smtClean="0"/>
              <a:t> </a:t>
            </a:r>
            <a:r>
              <a:rPr lang="tr-TR" altLang="tr-TR" i="1" dirty="0" err="1" smtClean="0"/>
              <a:t>gladioli</a:t>
            </a:r>
            <a:endParaRPr lang="tr-TR" altLang="tr-TR" i="1" dirty="0" smtClean="0"/>
          </a:p>
          <a:p>
            <a:pPr lvl="1" eaLnBrk="1" hangingPunct="1">
              <a:lnSpc>
                <a:spcPct val="150000"/>
              </a:lnSpc>
            </a:pPr>
            <a:r>
              <a:rPr lang="tr-TR" altLang="tr-TR" i="1" dirty="0" err="1" smtClean="0"/>
              <a:t>Burkholderia</a:t>
            </a:r>
            <a:r>
              <a:rPr lang="tr-TR" altLang="tr-TR" i="1" dirty="0" smtClean="0"/>
              <a:t> </a:t>
            </a:r>
            <a:r>
              <a:rPr lang="tr-TR" altLang="tr-TR" i="1" dirty="0" err="1" smtClean="0"/>
              <a:t>pseudomallei</a:t>
            </a:r>
            <a:endParaRPr lang="tr-TR" altLang="tr-TR" i="1" dirty="0" smtClean="0"/>
          </a:p>
          <a:p>
            <a:pPr lvl="1" eaLnBrk="1" hangingPunct="1">
              <a:lnSpc>
                <a:spcPct val="150000"/>
              </a:lnSpc>
            </a:pPr>
            <a:r>
              <a:rPr lang="tr-TR" altLang="tr-TR" i="1" dirty="0" err="1" smtClean="0"/>
              <a:t>Burkholderia</a:t>
            </a:r>
            <a:r>
              <a:rPr lang="tr-TR" altLang="tr-TR" i="1" dirty="0" smtClean="0"/>
              <a:t> </a:t>
            </a:r>
            <a:r>
              <a:rPr lang="tr-TR" altLang="tr-TR" i="1" dirty="0" err="1" smtClean="0"/>
              <a:t>mallei</a:t>
            </a:r>
            <a:r>
              <a:rPr lang="tr-TR" altLang="tr-TR" i="1" dirty="0" smtClean="0"/>
              <a:t> </a:t>
            </a:r>
            <a:r>
              <a:rPr lang="tr-TR" altLang="tr-TR" dirty="0" smtClean="0"/>
              <a:t>(nadir)</a:t>
            </a:r>
            <a:endParaRPr lang="tr-TR" altLang="tr-TR" i="1" dirty="0" smtClean="0"/>
          </a:p>
        </p:txBody>
      </p:sp>
    </p:spTree>
    <p:extLst>
      <p:ext uri="{BB962C8B-B14F-4D97-AF65-F5344CB8AC3E}">
        <p14:creationId xmlns:p14="http://schemas.microsoft.com/office/powerpoint/2010/main" xmlns="" val="207656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a:xfrm>
            <a:off x="323850" y="569913"/>
            <a:ext cx="8496300" cy="1054100"/>
          </a:xfrm>
        </p:spPr>
        <p:txBody>
          <a:bodyPr>
            <a:normAutofit/>
          </a:bodyPr>
          <a:lstStyle/>
          <a:p>
            <a:pPr eaLnBrk="1" hangingPunct="1"/>
            <a:r>
              <a:rPr lang="tr-TR" altLang="tr-TR" i="1" dirty="0" err="1" smtClean="0">
                <a:latin typeface="Calibri" pitchFamily="34" charset="0"/>
                <a:ea typeface="Calibri" pitchFamily="34" charset="0"/>
                <a:cs typeface="Calibri" pitchFamily="34" charset="0"/>
              </a:rPr>
              <a:t>Burkholderia</a:t>
            </a:r>
            <a:r>
              <a:rPr lang="tr-TR" altLang="tr-TR" i="1" dirty="0" smtClean="0">
                <a:latin typeface="Calibri" pitchFamily="34" charset="0"/>
                <a:ea typeface="Calibri" pitchFamily="34" charset="0"/>
                <a:cs typeface="Calibri" pitchFamily="34" charset="0"/>
              </a:rPr>
              <a:t> </a:t>
            </a:r>
            <a:r>
              <a:rPr lang="tr-TR" altLang="tr-TR" i="1" dirty="0" err="1" smtClean="0">
                <a:latin typeface="Calibri" pitchFamily="34" charset="0"/>
                <a:ea typeface="Calibri" pitchFamily="34" charset="0"/>
                <a:cs typeface="Calibri" pitchFamily="34" charset="0"/>
              </a:rPr>
              <a:t>cepacia</a:t>
            </a:r>
            <a:r>
              <a:rPr lang="tr-TR" altLang="tr-TR" i="1" dirty="0" smtClean="0">
                <a:latin typeface="Calibri" pitchFamily="34" charset="0"/>
                <a:ea typeface="Calibri" pitchFamily="34" charset="0"/>
                <a:cs typeface="Calibri" pitchFamily="34" charset="0"/>
              </a:rPr>
              <a:t> </a:t>
            </a:r>
            <a:r>
              <a:rPr lang="tr-TR" altLang="tr-TR" dirty="0" smtClean="0">
                <a:latin typeface="Calibri" pitchFamily="34" charset="0"/>
                <a:ea typeface="Calibri" pitchFamily="34" charset="0"/>
                <a:cs typeface="Calibri" pitchFamily="34" charset="0"/>
              </a:rPr>
              <a:t>kompleks</a:t>
            </a:r>
          </a:p>
        </p:txBody>
      </p:sp>
      <p:sp>
        <p:nvSpPr>
          <p:cNvPr id="37891" name="İçerik Yer Tutucusu 2"/>
          <p:cNvSpPr>
            <a:spLocks noGrp="1"/>
          </p:cNvSpPr>
          <p:nvPr>
            <p:ph idx="1"/>
          </p:nvPr>
        </p:nvSpPr>
        <p:spPr>
          <a:xfrm>
            <a:off x="323850" y="1676400"/>
            <a:ext cx="8569325" cy="4449763"/>
          </a:xfrm>
        </p:spPr>
        <p:txBody>
          <a:bodyPr/>
          <a:lstStyle/>
          <a:p>
            <a:pPr eaLnBrk="1" hangingPunct="1">
              <a:lnSpc>
                <a:spcPct val="150000"/>
              </a:lnSpc>
            </a:pPr>
            <a:r>
              <a:rPr lang="tr-TR" altLang="tr-TR" sz="2800" dirty="0" smtClean="0">
                <a:latin typeface="Calibri" pitchFamily="34" charset="0"/>
                <a:ea typeface="Calibri" pitchFamily="34" charset="0"/>
                <a:cs typeface="Calibri" pitchFamily="34" charset="0"/>
              </a:rPr>
              <a:t>Hareketli, aerobik, gram negatif basil</a:t>
            </a:r>
          </a:p>
          <a:p>
            <a:pPr eaLnBrk="1" hangingPunct="1">
              <a:lnSpc>
                <a:spcPct val="150000"/>
              </a:lnSpc>
            </a:pPr>
            <a:r>
              <a:rPr lang="tr-TR" altLang="tr-TR" sz="2800" dirty="0" smtClean="0">
                <a:latin typeface="Calibri" pitchFamily="34" charset="0"/>
                <a:ea typeface="Calibri" pitchFamily="34" charset="0"/>
                <a:cs typeface="Calibri" pitchFamily="34" charset="0"/>
              </a:rPr>
              <a:t>Rutinde kullanılan </a:t>
            </a:r>
            <a:r>
              <a:rPr lang="tr-TR" altLang="tr-TR" sz="2800" dirty="0" err="1" smtClean="0">
                <a:latin typeface="Calibri" pitchFamily="34" charset="0"/>
                <a:ea typeface="Calibri" pitchFamily="34" charset="0"/>
                <a:cs typeface="Calibri" pitchFamily="34" charset="0"/>
              </a:rPr>
              <a:t>besiyerlerinde</a:t>
            </a:r>
            <a:r>
              <a:rPr lang="tr-TR" altLang="tr-TR" sz="2800" dirty="0" smtClean="0">
                <a:latin typeface="Calibri" pitchFamily="34" charset="0"/>
                <a:ea typeface="Calibri" pitchFamily="34" charset="0"/>
                <a:cs typeface="Calibri" pitchFamily="34" charset="0"/>
              </a:rPr>
              <a:t> kolayca ürer</a:t>
            </a:r>
          </a:p>
          <a:p>
            <a:pPr eaLnBrk="1" hangingPunct="1">
              <a:lnSpc>
                <a:spcPct val="150000"/>
              </a:lnSpc>
            </a:pPr>
            <a:r>
              <a:rPr lang="tr-TR" altLang="tr-TR" sz="2800" dirty="0" err="1" smtClean="0">
                <a:latin typeface="Calibri" pitchFamily="34" charset="0"/>
                <a:ea typeface="Calibri" pitchFamily="34" charset="0"/>
                <a:cs typeface="Calibri" pitchFamily="34" charset="0"/>
              </a:rPr>
              <a:t>Oksidaz</a:t>
            </a:r>
            <a:r>
              <a:rPr lang="tr-TR" altLang="tr-TR" sz="2800" dirty="0" smtClean="0">
                <a:latin typeface="Calibri" pitchFamily="34" charset="0"/>
                <a:ea typeface="Calibri" pitchFamily="34" charset="0"/>
                <a:cs typeface="Calibri" pitchFamily="34" charset="0"/>
              </a:rPr>
              <a:t> ve </a:t>
            </a:r>
            <a:r>
              <a:rPr lang="tr-TR" altLang="tr-TR" sz="2800" dirty="0" err="1" smtClean="0">
                <a:latin typeface="Calibri" pitchFamily="34" charset="0"/>
                <a:ea typeface="Calibri" pitchFamily="34" charset="0"/>
                <a:cs typeface="Calibri" pitchFamily="34" charset="0"/>
              </a:rPr>
              <a:t>lizin</a:t>
            </a:r>
            <a:r>
              <a:rPr lang="tr-TR" altLang="tr-TR" sz="2800" dirty="0" smtClean="0">
                <a:latin typeface="Calibri" pitchFamily="34" charset="0"/>
                <a:ea typeface="Calibri" pitchFamily="34" charset="0"/>
                <a:cs typeface="Calibri" pitchFamily="34" charset="0"/>
              </a:rPr>
              <a:t> </a:t>
            </a:r>
            <a:r>
              <a:rPr lang="tr-TR" altLang="tr-TR" sz="2800" dirty="0" err="1" smtClean="0">
                <a:latin typeface="Calibri" pitchFamily="34" charset="0"/>
                <a:ea typeface="Calibri" pitchFamily="34" charset="0"/>
                <a:cs typeface="Calibri" pitchFamily="34" charset="0"/>
              </a:rPr>
              <a:t>dekarboksilaz</a:t>
            </a:r>
            <a:r>
              <a:rPr lang="tr-TR" altLang="tr-TR" sz="2800" dirty="0" smtClean="0">
                <a:latin typeface="Calibri" pitchFamily="34" charset="0"/>
                <a:ea typeface="Calibri" pitchFamily="34" charset="0"/>
                <a:cs typeface="Calibri" pitchFamily="34" charset="0"/>
              </a:rPr>
              <a:t> pozitif</a:t>
            </a:r>
          </a:p>
          <a:p>
            <a:pPr eaLnBrk="1" hangingPunct="1">
              <a:lnSpc>
                <a:spcPct val="150000"/>
              </a:lnSpc>
            </a:pPr>
            <a:r>
              <a:rPr lang="tr-TR" altLang="tr-TR" sz="2800" dirty="0" smtClean="0">
                <a:latin typeface="Calibri" pitchFamily="34" charset="0"/>
                <a:ea typeface="Calibri" pitchFamily="34" charset="0"/>
                <a:cs typeface="Calibri" pitchFamily="34" charset="0"/>
              </a:rPr>
              <a:t>TMP-SXT (S)</a:t>
            </a:r>
          </a:p>
          <a:p>
            <a:pPr eaLnBrk="1" hangingPunct="1">
              <a:lnSpc>
                <a:spcPct val="150000"/>
              </a:lnSpc>
            </a:pPr>
            <a:r>
              <a:rPr lang="tr-TR" altLang="tr-TR" sz="2800" dirty="0" err="1" smtClean="0">
                <a:latin typeface="Calibri" pitchFamily="34" charset="0"/>
                <a:ea typeface="Calibri" pitchFamily="34" charset="0"/>
                <a:cs typeface="Calibri" pitchFamily="34" charset="0"/>
              </a:rPr>
              <a:t>Kolistin</a:t>
            </a:r>
            <a:r>
              <a:rPr lang="tr-TR" altLang="tr-TR" sz="2800" dirty="0" smtClean="0">
                <a:latin typeface="Calibri" pitchFamily="34" charset="0"/>
                <a:ea typeface="Calibri" pitchFamily="34" charset="0"/>
                <a:cs typeface="Calibri" pitchFamily="34" charset="0"/>
              </a:rPr>
              <a:t> doğal (R)</a:t>
            </a:r>
          </a:p>
        </p:txBody>
      </p:sp>
    </p:spTree>
    <p:extLst>
      <p:ext uri="{BB962C8B-B14F-4D97-AF65-F5344CB8AC3E}">
        <p14:creationId xmlns:p14="http://schemas.microsoft.com/office/powerpoint/2010/main" xmlns="" val="24589726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2"/>
          <p:cNvSpPr>
            <a:spLocks noGrp="1"/>
          </p:cNvSpPr>
          <p:nvPr>
            <p:ph type="title"/>
          </p:nvPr>
        </p:nvSpPr>
        <p:spPr>
          <a:xfrm>
            <a:off x="468313" y="569913"/>
            <a:ext cx="8207375" cy="1054100"/>
          </a:xfrm>
        </p:spPr>
        <p:txBody>
          <a:bodyPr>
            <a:normAutofit/>
          </a:bodyPr>
          <a:lstStyle/>
          <a:p>
            <a:pPr eaLnBrk="1" hangingPunct="1"/>
            <a:r>
              <a:rPr lang="tr-TR" altLang="tr-TR" dirty="0" smtClean="0"/>
              <a:t>Klinik</a:t>
            </a:r>
          </a:p>
        </p:txBody>
      </p:sp>
      <p:sp>
        <p:nvSpPr>
          <p:cNvPr id="38915" name="İçerik Yer Tutucusu 1"/>
          <p:cNvSpPr>
            <a:spLocks noGrp="1"/>
          </p:cNvSpPr>
          <p:nvPr>
            <p:ph idx="1"/>
          </p:nvPr>
        </p:nvSpPr>
        <p:spPr>
          <a:xfrm>
            <a:off x="381000" y="1828800"/>
            <a:ext cx="8497887" cy="4205288"/>
          </a:xfrm>
        </p:spPr>
        <p:txBody>
          <a:bodyPr>
            <a:normAutofit/>
          </a:bodyPr>
          <a:lstStyle/>
          <a:p>
            <a:pPr eaLnBrk="1" hangingPunct="1">
              <a:lnSpc>
                <a:spcPct val="150000"/>
              </a:lnSpc>
            </a:pPr>
            <a:r>
              <a:rPr lang="tr-TR" altLang="tr-TR" dirty="0" smtClean="0"/>
              <a:t>Hemen her sistemde enfeksiyon!</a:t>
            </a:r>
          </a:p>
          <a:p>
            <a:pPr eaLnBrk="1" hangingPunct="1">
              <a:lnSpc>
                <a:spcPct val="150000"/>
              </a:lnSpc>
            </a:pPr>
            <a:r>
              <a:rPr lang="tr-TR" altLang="tr-TR" dirty="0" err="1" smtClean="0"/>
              <a:t>Virülansı</a:t>
            </a:r>
            <a:r>
              <a:rPr lang="tr-TR" altLang="tr-TR" dirty="0" smtClean="0"/>
              <a:t> düşük</a:t>
            </a:r>
          </a:p>
          <a:p>
            <a:pPr lvl="1" eaLnBrk="1" hangingPunct="1">
              <a:lnSpc>
                <a:spcPct val="150000"/>
              </a:lnSpc>
            </a:pPr>
            <a:r>
              <a:rPr lang="tr-TR" altLang="tr-TR" dirty="0" err="1" smtClean="0"/>
              <a:t>Pulmoner</a:t>
            </a:r>
            <a:r>
              <a:rPr lang="tr-TR" altLang="tr-TR" dirty="0" smtClean="0"/>
              <a:t> enfeksiyon (mekanik </a:t>
            </a:r>
            <a:r>
              <a:rPr lang="tr-TR" altLang="tr-TR" dirty="0" err="1" smtClean="0"/>
              <a:t>ventilasyon</a:t>
            </a:r>
            <a:r>
              <a:rPr lang="tr-TR" altLang="tr-TR" dirty="0" smtClean="0"/>
              <a:t>!)</a:t>
            </a:r>
          </a:p>
          <a:p>
            <a:pPr lvl="1" eaLnBrk="1" hangingPunct="1">
              <a:lnSpc>
                <a:spcPct val="150000"/>
              </a:lnSpc>
            </a:pPr>
            <a:r>
              <a:rPr lang="tr-TR" altLang="tr-TR" dirty="0" err="1" smtClean="0"/>
              <a:t>Üriner</a:t>
            </a:r>
            <a:r>
              <a:rPr lang="tr-TR" altLang="tr-TR" dirty="0" smtClean="0"/>
              <a:t> sistem enfeksiyonu (sonda!)</a:t>
            </a:r>
          </a:p>
          <a:p>
            <a:pPr lvl="1" eaLnBrk="1" hangingPunct="1">
              <a:lnSpc>
                <a:spcPct val="150000"/>
              </a:lnSpc>
            </a:pPr>
            <a:r>
              <a:rPr lang="tr-TR" altLang="tr-TR" dirty="0" err="1" smtClean="0"/>
              <a:t>Bakteriyemi</a:t>
            </a:r>
            <a:r>
              <a:rPr lang="tr-TR" altLang="tr-TR" dirty="0" smtClean="0"/>
              <a:t>/</a:t>
            </a:r>
            <a:r>
              <a:rPr lang="tr-TR" altLang="tr-TR" dirty="0" err="1" smtClean="0"/>
              <a:t>sepsis</a:t>
            </a:r>
            <a:r>
              <a:rPr lang="tr-TR" altLang="tr-TR" dirty="0" smtClean="0"/>
              <a:t> (</a:t>
            </a:r>
            <a:r>
              <a:rPr lang="tr-TR" altLang="tr-TR" dirty="0" err="1" smtClean="0"/>
              <a:t>kateter</a:t>
            </a:r>
            <a:r>
              <a:rPr lang="tr-TR" altLang="tr-TR" dirty="0" smtClean="0"/>
              <a:t>!)</a:t>
            </a:r>
          </a:p>
        </p:txBody>
      </p:sp>
    </p:spTree>
    <p:extLst>
      <p:ext uri="{BB962C8B-B14F-4D97-AF65-F5344CB8AC3E}">
        <p14:creationId xmlns:p14="http://schemas.microsoft.com/office/powerpoint/2010/main" xmlns="" val="9128007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9938" name="İçerik Yer Tutucusu 1"/>
          <p:cNvSpPr>
            <a:spLocks noGrp="1"/>
          </p:cNvSpPr>
          <p:nvPr>
            <p:ph idx="1"/>
          </p:nvPr>
        </p:nvSpPr>
        <p:spPr/>
        <p:txBody>
          <a:bodyPr/>
          <a:lstStyle/>
          <a:p>
            <a:pPr eaLnBrk="1" hangingPunct="1">
              <a:lnSpc>
                <a:spcPct val="150000"/>
              </a:lnSpc>
            </a:pPr>
            <a:r>
              <a:rPr lang="tr-TR" altLang="tr-TR" sz="2800" dirty="0" smtClean="0">
                <a:solidFill>
                  <a:srgbClr val="C00000"/>
                </a:solidFill>
              </a:rPr>
              <a:t>KF ve KGH hastaları risk grubu!</a:t>
            </a:r>
          </a:p>
          <a:p>
            <a:pPr eaLnBrk="1" hangingPunct="1">
              <a:lnSpc>
                <a:spcPct val="150000"/>
              </a:lnSpc>
            </a:pPr>
            <a:r>
              <a:rPr lang="tr-TR" altLang="tr-TR" sz="2800" dirty="0" smtClean="0"/>
              <a:t>KF hastaları arasında </a:t>
            </a:r>
            <a:r>
              <a:rPr lang="tr-TR" altLang="tr-TR" sz="2800" u="sng" dirty="0" smtClean="0"/>
              <a:t>bulaşıcı</a:t>
            </a:r>
            <a:r>
              <a:rPr lang="tr-TR" altLang="tr-TR" sz="2800" dirty="0" smtClean="0"/>
              <a:t>!</a:t>
            </a:r>
          </a:p>
          <a:p>
            <a:pPr marL="411163" lvl="1" indent="0" eaLnBrk="1" hangingPunct="1">
              <a:lnSpc>
                <a:spcPct val="150000"/>
              </a:lnSpc>
              <a:buFont typeface="Wingdings" pitchFamily="2" charset="2"/>
              <a:buNone/>
            </a:pPr>
            <a:r>
              <a:rPr lang="tr-TR" altLang="tr-TR" dirty="0" err="1" smtClean="0"/>
              <a:t>Asemptomatik</a:t>
            </a:r>
            <a:r>
              <a:rPr lang="tr-TR" altLang="tr-TR" dirty="0" smtClean="0"/>
              <a:t> taşıyıcılık</a:t>
            </a:r>
          </a:p>
          <a:p>
            <a:pPr marL="411163" lvl="1" indent="0" eaLnBrk="1" hangingPunct="1">
              <a:lnSpc>
                <a:spcPct val="150000"/>
              </a:lnSpc>
              <a:buFont typeface="Wingdings" pitchFamily="2" charset="2"/>
              <a:buNone/>
            </a:pPr>
            <a:r>
              <a:rPr lang="tr-TR" altLang="tr-TR" dirty="0" err="1" smtClean="0"/>
              <a:t>Progresif</a:t>
            </a:r>
            <a:r>
              <a:rPr lang="tr-TR" altLang="tr-TR" dirty="0" smtClean="0"/>
              <a:t> </a:t>
            </a:r>
            <a:r>
              <a:rPr lang="tr-TR" altLang="tr-TR" dirty="0" err="1" smtClean="0"/>
              <a:t>nekrotizan</a:t>
            </a:r>
            <a:r>
              <a:rPr lang="tr-TR" altLang="tr-TR" dirty="0" smtClean="0"/>
              <a:t> </a:t>
            </a:r>
            <a:r>
              <a:rPr lang="tr-TR" altLang="tr-TR" dirty="0" err="1" smtClean="0"/>
              <a:t>pnömoni</a:t>
            </a:r>
            <a:endParaRPr lang="tr-TR" altLang="tr-TR" dirty="0" smtClean="0"/>
          </a:p>
          <a:p>
            <a:pPr marL="411163" lvl="1" indent="0" eaLnBrk="1" hangingPunct="1">
              <a:lnSpc>
                <a:spcPct val="150000"/>
              </a:lnSpc>
              <a:buFont typeface="Wingdings" pitchFamily="2" charset="2"/>
              <a:buNone/>
            </a:pPr>
            <a:r>
              <a:rPr lang="tr-TR" altLang="tr-TR" dirty="0" err="1" smtClean="0"/>
              <a:t>Bakteriyemi</a:t>
            </a:r>
            <a:endParaRPr lang="tr-TR" altLang="tr-TR" dirty="0" smtClean="0"/>
          </a:p>
          <a:p>
            <a:pPr marL="411163" lvl="1" indent="0" eaLnBrk="1" hangingPunct="1">
              <a:lnSpc>
                <a:spcPct val="150000"/>
              </a:lnSpc>
              <a:buFont typeface="Wingdings" pitchFamily="2" charset="2"/>
              <a:buNone/>
            </a:pPr>
            <a:endParaRPr lang="tr-TR" altLang="tr-TR" dirty="0" smtClean="0"/>
          </a:p>
        </p:txBody>
      </p:sp>
    </p:spTree>
    <p:extLst>
      <p:ext uri="{BB962C8B-B14F-4D97-AF65-F5344CB8AC3E}">
        <p14:creationId xmlns:p14="http://schemas.microsoft.com/office/powerpoint/2010/main" xmlns="" val="1083649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p:txBody>
          <a:bodyPr>
            <a:normAutofit/>
          </a:bodyPr>
          <a:lstStyle/>
          <a:p>
            <a:pPr eaLnBrk="1" hangingPunct="1"/>
            <a:r>
              <a:rPr lang="tr-TR" altLang="tr-TR" i="1" dirty="0" err="1" smtClean="0"/>
              <a:t>Burkholderia</a:t>
            </a:r>
            <a:r>
              <a:rPr lang="tr-TR" altLang="tr-TR" i="1" dirty="0" smtClean="0"/>
              <a:t> </a:t>
            </a:r>
            <a:r>
              <a:rPr lang="tr-TR" altLang="tr-TR" i="1" dirty="0" err="1" smtClean="0"/>
              <a:t>pseudomallei</a:t>
            </a:r>
            <a:endParaRPr lang="tr-TR" altLang="tr-TR" i="1" dirty="0" smtClean="0"/>
          </a:p>
        </p:txBody>
      </p:sp>
      <p:sp>
        <p:nvSpPr>
          <p:cNvPr id="40963" name="İçerik Yer Tutucusu 2"/>
          <p:cNvSpPr>
            <a:spLocks noGrp="1"/>
          </p:cNvSpPr>
          <p:nvPr>
            <p:ph idx="1"/>
          </p:nvPr>
        </p:nvSpPr>
        <p:spPr>
          <a:xfrm>
            <a:off x="304800" y="1600200"/>
            <a:ext cx="8353425" cy="4133850"/>
          </a:xfrm>
        </p:spPr>
        <p:txBody>
          <a:bodyPr>
            <a:normAutofit/>
          </a:bodyPr>
          <a:lstStyle/>
          <a:p>
            <a:pPr eaLnBrk="1" hangingPunct="1">
              <a:lnSpc>
                <a:spcPct val="150000"/>
              </a:lnSpc>
            </a:pPr>
            <a:r>
              <a:rPr lang="tr-TR" altLang="tr-TR" dirty="0" smtClean="0"/>
              <a:t>Doğada yaygın (toprak, su, pirinç tarlaları)</a:t>
            </a:r>
          </a:p>
          <a:p>
            <a:pPr eaLnBrk="1" hangingPunct="1">
              <a:lnSpc>
                <a:spcPct val="150000"/>
              </a:lnSpc>
            </a:pPr>
            <a:r>
              <a:rPr lang="tr-TR" altLang="tr-TR" dirty="0" smtClean="0"/>
              <a:t>İnsanlara etken bulaşması</a:t>
            </a:r>
          </a:p>
          <a:p>
            <a:pPr lvl="1" eaLnBrk="1" hangingPunct="1">
              <a:lnSpc>
                <a:spcPct val="150000"/>
              </a:lnSpc>
            </a:pPr>
            <a:r>
              <a:rPr lang="tr-TR" altLang="tr-TR" dirty="0" smtClean="0"/>
              <a:t>Ciltten</a:t>
            </a:r>
          </a:p>
          <a:p>
            <a:pPr lvl="1" eaLnBrk="1" hangingPunct="1">
              <a:lnSpc>
                <a:spcPct val="150000"/>
              </a:lnSpc>
            </a:pPr>
            <a:r>
              <a:rPr lang="tr-TR" altLang="tr-TR" dirty="0" smtClean="0"/>
              <a:t>Solunum sisteminden</a:t>
            </a:r>
          </a:p>
          <a:p>
            <a:pPr lvl="1" eaLnBrk="1" hangingPunct="1">
              <a:lnSpc>
                <a:spcPct val="150000"/>
              </a:lnSpc>
            </a:pPr>
            <a:r>
              <a:rPr lang="tr-TR" altLang="tr-TR" dirty="0" smtClean="0"/>
              <a:t>Sindirim sisteminden</a:t>
            </a:r>
            <a:endParaRPr lang="tr-TR" altLang="tr-TR" dirty="0"/>
          </a:p>
          <a:p>
            <a:pPr marL="457200" lvl="1" indent="0">
              <a:buNone/>
            </a:pPr>
            <a:r>
              <a:rPr lang="tr-TR" b="1" dirty="0" err="1">
                <a:effectLst>
                  <a:outerShdw blurRad="38100" dist="38100" dir="2700000" algn="tl">
                    <a:srgbClr val="000000">
                      <a:alpha val="43137"/>
                    </a:srgbClr>
                  </a:outerShdw>
                </a:effectLst>
              </a:rPr>
              <a:t>Melioidoz</a:t>
            </a:r>
            <a:endParaRPr lang="tr-TR" altLang="tr-TR" dirty="0" smtClean="0"/>
          </a:p>
        </p:txBody>
      </p:sp>
    </p:spTree>
    <p:extLst>
      <p:ext uri="{BB962C8B-B14F-4D97-AF65-F5344CB8AC3E}">
        <p14:creationId xmlns:p14="http://schemas.microsoft.com/office/powerpoint/2010/main" xmlns="" val="138131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Başlık 2"/>
          <p:cNvSpPr>
            <a:spLocks noGrp="1"/>
          </p:cNvSpPr>
          <p:nvPr>
            <p:ph type="title"/>
          </p:nvPr>
        </p:nvSpPr>
        <p:spPr/>
        <p:txBody>
          <a:bodyPr rtlCol="0">
            <a:noAutofit/>
          </a:bodyPr>
          <a:lstStyle/>
          <a:p>
            <a:pPr eaLnBrk="1" fontAlgn="auto" hangingPunct="1">
              <a:spcAft>
                <a:spcPts val="0"/>
              </a:spcAft>
              <a:defRPr/>
            </a:pPr>
            <a:r>
              <a:rPr lang="tr-TR" sz="3200" dirty="0" smtClean="0"/>
              <a:t>Klinik</a:t>
            </a:r>
            <a:endParaRPr lang="tr-TR" sz="3200" dirty="0"/>
          </a:p>
        </p:txBody>
      </p:sp>
      <p:sp>
        <p:nvSpPr>
          <p:cNvPr id="43011" name="İçerik Yer Tutucusu 1"/>
          <p:cNvSpPr>
            <a:spLocks noGrp="1"/>
          </p:cNvSpPr>
          <p:nvPr>
            <p:ph idx="1"/>
          </p:nvPr>
        </p:nvSpPr>
        <p:spPr/>
        <p:txBody>
          <a:bodyPr/>
          <a:lstStyle/>
          <a:p>
            <a:pPr eaLnBrk="1" hangingPunct="1">
              <a:lnSpc>
                <a:spcPct val="150000"/>
              </a:lnSpc>
            </a:pPr>
            <a:r>
              <a:rPr lang="tr-TR" altLang="tr-TR" sz="2800" dirty="0" smtClean="0"/>
              <a:t>Sağlıklılarda </a:t>
            </a:r>
            <a:r>
              <a:rPr lang="tr-TR" altLang="tr-TR" sz="2800" dirty="0" err="1" smtClean="0"/>
              <a:t>asemptomatik</a:t>
            </a:r>
            <a:endParaRPr lang="tr-TR" altLang="tr-TR" sz="2800" dirty="0" smtClean="0"/>
          </a:p>
          <a:p>
            <a:pPr eaLnBrk="1" hangingPunct="1">
              <a:lnSpc>
                <a:spcPct val="150000"/>
              </a:lnSpc>
            </a:pPr>
            <a:r>
              <a:rPr lang="tr-TR" altLang="tr-TR" sz="2800" dirty="0" smtClean="0"/>
              <a:t>Risk grubu:</a:t>
            </a:r>
          </a:p>
          <a:p>
            <a:pPr marL="411163" lvl="1" indent="0" eaLnBrk="1" hangingPunct="1">
              <a:lnSpc>
                <a:spcPct val="150000"/>
              </a:lnSpc>
              <a:buFont typeface="Wingdings" pitchFamily="2" charset="2"/>
              <a:buNone/>
            </a:pPr>
            <a:r>
              <a:rPr lang="tr-TR" altLang="tr-TR" dirty="0" smtClean="0"/>
              <a:t>Alkolikler, diyabetikler, kronik böbrek hastaları, kronik akciğer hastaları</a:t>
            </a:r>
          </a:p>
          <a:p>
            <a:pPr eaLnBrk="1" hangingPunct="1">
              <a:lnSpc>
                <a:spcPct val="150000"/>
              </a:lnSpc>
            </a:pPr>
            <a:r>
              <a:rPr lang="tr-TR" altLang="tr-TR" sz="2800" dirty="0" smtClean="0"/>
              <a:t>Enfeksiyon akut/</a:t>
            </a:r>
            <a:r>
              <a:rPr lang="tr-TR" altLang="tr-TR" sz="2800" dirty="0" err="1" smtClean="0"/>
              <a:t>subakut</a:t>
            </a:r>
            <a:endParaRPr lang="tr-TR" altLang="tr-TR" sz="2800" dirty="0" smtClean="0"/>
          </a:p>
          <a:p>
            <a:pPr eaLnBrk="1" hangingPunct="1">
              <a:lnSpc>
                <a:spcPct val="150000"/>
              </a:lnSpc>
            </a:pPr>
            <a:r>
              <a:rPr lang="tr-TR" altLang="tr-TR" sz="2800" dirty="0" err="1" smtClean="0"/>
              <a:t>İnkübasyon</a:t>
            </a:r>
            <a:r>
              <a:rPr lang="tr-TR" altLang="tr-TR" sz="2800" dirty="0" smtClean="0"/>
              <a:t> 2-3 gün</a:t>
            </a:r>
            <a:r>
              <a:rPr lang="tr-TR" altLang="tr-TR" sz="2800" dirty="0" smtClean="0">
                <a:sym typeface="Symbol" pitchFamily="18" charset="2"/>
              </a:rPr>
              <a:t> aylar-yıllar</a:t>
            </a:r>
            <a:r>
              <a:rPr lang="tr-TR" altLang="tr-TR" sz="2800" dirty="0" smtClean="0"/>
              <a:t> </a:t>
            </a:r>
          </a:p>
        </p:txBody>
      </p:sp>
    </p:spTree>
    <p:extLst>
      <p:ext uri="{BB962C8B-B14F-4D97-AF65-F5344CB8AC3E}">
        <p14:creationId xmlns:p14="http://schemas.microsoft.com/office/powerpoint/2010/main" xmlns="" val="20546667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7" name="İçerik Yer Tutucusu 1"/>
          <p:cNvSpPr>
            <a:spLocks noGrp="1"/>
          </p:cNvSpPr>
          <p:nvPr>
            <p:ph idx="4294967295"/>
          </p:nvPr>
        </p:nvSpPr>
        <p:spPr>
          <a:xfrm>
            <a:off x="0" y="549275"/>
            <a:ext cx="8640763" cy="6192838"/>
          </a:xfrm>
        </p:spPr>
        <p:txBody>
          <a:bodyPr rtlCol="0">
            <a:normAutofit fontScale="80455" lnSpcReduction="10000"/>
          </a:bodyPr>
          <a:lstStyle/>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İnhalasyon </a:t>
            </a:r>
            <a:r>
              <a:rPr lang="tr-TR" b="1" dirty="0" smtClean="0">
                <a:solidFill>
                  <a:schemeClr val="tx1">
                    <a:lumMod val="85000"/>
                    <a:lumOff val="15000"/>
                  </a:schemeClr>
                </a:solidFill>
                <a:sym typeface="Symbol"/>
              </a:rPr>
              <a:t> Pulmoner melioidoz (en sık)</a:t>
            </a: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Hafif bronşit   Ağır pnömoni</a:t>
            </a: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Ateş, lökositoz, üst loblarda konsoldiasyon  kavite !!!</a:t>
            </a: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Lokalize kalır veya septisemi yapar</a:t>
            </a:r>
            <a:endParaRPr lang="tr-TR" dirty="0" smtClean="0">
              <a:solidFill>
                <a:schemeClr val="tx1">
                  <a:lumMod val="85000"/>
                  <a:lumOff val="15000"/>
                </a:schemeClr>
              </a:solidFill>
            </a:endParaRPr>
          </a:p>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Perkütan bulaş  </a:t>
            </a:r>
            <a:endParaRPr lang="tr-TR" b="1" dirty="0" smtClean="0">
              <a:solidFill>
                <a:schemeClr val="tx1">
                  <a:lumMod val="85000"/>
                  <a:lumOff val="15000"/>
                </a:schemeClr>
              </a:solidFill>
              <a:sym typeface="Symbol"/>
            </a:endParaRP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Lokalize </a:t>
            </a:r>
            <a:r>
              <a:rPr lang="tr-TR" dirty="0" err="1">
                <a:solidFill>
                  <a:schemeClr val="tx1">
                    <a:lumMod val="85000"/>
                    <a:lumOff val="15000"/>
                  </a:schemeClr>
                </a:solidFill>
                <a:sym typeface="Symbol"/>
              </a:rPr>
              <a:t>süpüratif</a:t>
            </a:r>
            <a:r>
              <a:rPr lang="tr-TR" dirty="0">
                <a:solidFill>
                  <a:schemeClr val="tx1">
                    <a:lumMod val="85000"/>
                    <a:lumOff val="15000"/>
                  </a:schemeClr>
                </a:solidFill>
                <a:sym typeface="Symbol"/>
              </a:rPr>
              <a:t> </a:t>
            </a:r>
            <a:r>
              <a:rPr lang="tr-TR" dirty="0" err="1">
                <a:solidFill>
                  <a:schemeClr val="tx1">
                    <a:lumMod val="85000"/>
                    <a:lumOff val="15000"/>
                  </a:schemeClr>
                </a:solidFill>
                <a:sym typeface="Symbol"/>
              </a:rPr>
              <a:t>kutanöz</a:t>
            </a:r>
            <a:r>
              <a:rPr lang="tr-TR" dirty="0">
                <a:solidFill>
                  <a:schemeClr val="tx1">
                    <a:lumMod val="85000"/>
                    <a:lumOff val="15000"/>
                  </a:schemeClr>
                </a:solidFill>
                <a:sym typeface="Symbol"/>
              </a:rPr>
              <a:t> </a:t>
            </a:r>
            <a:r>
              <a:rPr lang="tr-TR" dirty="0" smtClean="0">
                <a:solidFill>
                  <a:schemeClr val="tx1">
                    <a:lumMod val="85000"/>
                    <a:lumOff val="15000"/>
                  </a:schemeClr>
                </a:solidFill>
                <a:sym typeface="Symbol"/>
              </a:rPr>
              <a:t>enfeksiyon, bölgesel LAP, ateş, kırıklık</a:t>
            </a: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Kendi kendine geriler veya akut septisemi yapar</a:t>
            </a:r>
            <a:endParaRPr lang="tr-TR" dirty="0">
              <a:solidFill>
                <a:schemeClr val="tx1">
                  <a:lumMod val="85000"/>
                  <a:lumOff val="15000"/>
                </a:schemeClr>
              </a:solidFill>
              <a:sym typeface="Symbol"/>
            </a:endParaRPr>
          </a:p>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sym typeface="Symbol"/>
              </a:rPr>
              <a:t>Kronik süpüratif form</a:t>
            </a: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rPr>
              <a:t>Cilt, akciğerler, beyin, </a:t>
            </a:r>
            <a:r>
              <a:rPr lang="tr-TR" dirty="0" err="1" smtClean="0">
                <a:solidFill>
                  <a:schemeClr val="tx1">
                    <a:lumMod val="85000"/>
                    <a:lumOff val="15000"/>
                  </a:schemeClr>
                </a:solidFill>
              </a:rPr>
              <a:t>miyokard</a:t>
            </a:r>
            <a:r>
              <a:rPr lang="tr-TR" dirty="0" smtClean="0">
                <a:solidFill>
                  <a:schemeClr val="tx1">
                    <a:lumMod val="85000"/>
                    <a:lumOff val="15000"/>
                  </a:schemeClr>
                </a:solidFill>
              </a:rPr>
              <a:t>, karaciğer, kemiklerde…</a:t>
            </a:r>
            <a:r>
              <a:rPr lang="tr-TR" dirty="0" err="1" smtClean="0">
                <a:solidFill>
                  <a:schemeClr val="tx1">
                    <a:lumMod val="85000"/>
                    <a:lumOff val="15000"/>
                  </a:schemeClr>
                </a:solidFill>
              </a:rPr>
              <a:t>abseler</a:t>
            </a:r>
            <a:endParaRPr lang="tr-TR" dirty="0" smtClean="0">
              <a:solidFill>
                <a:schemeClr val="tx1">
                  <a:lumMod val="85000"/>
                  <a:lumOff val="15000"/>
                </a:schemeClr>
              </a:solidFill>
            </a:endParaRPr>
          </a:p>
          <a:p>
            <a:pPr marL="777240" lvl="1" indent="-365760" eaLnBrk="1" fontAlgn="auto" hangingPunct="1">
              <a:lnSpc>
                <a:spcPct val="150000"/>
              </a:lnSpc>
              <a:spcAft>
                <a:spcPts val="0"/>
              </a:spcAft>
              <a:buFont typeface="Arial" pitchFamily="34" charset="0"/>
              <a:buChar char="–"/>
              <a:defRPr/>
            </a:pPr>
            <a:r>
              <a:rPr lang="tr-TR" dirty="0" smtClean="0">
                <a:solidFill>
                  <a:schemeClr val="tx1">
                    <a:lumMod val="85000"/>
                    <a:lumOff val="15000"/>
                  </a:schemeClr>
                </a:solidFill>
                <a:sym typeface="Symbol"/>
              </a:rPr>
              <a:t>Ateş yok</a:t>
            </a:r>
          </a:p>
          <a:p>
            <a:pPr marL="365760" indent="-365760" eaLnBrk="1" fontAlgn="auto" hangingPunct="1">
              <a:spcAft>
                <a:spcPts val="0"/>
              </a:spcAft>
              <a:buFont typeface="Arial" pitchFamily="34" charset="0"/>
              <a:buChar char="•"/>
              <a:defRPr/>
            </a:pPr>
            <a:endParaRPr lang="tr-TR" dirty="0">
              <a:solidFill>
                <a:schemeClr val="tx1">
                  <a:lumMod val="85000"/>
                  <a:lumOff val="15000"/>
                </a:schemeClr>
              </a:solidFill>
            </a:endParaRPr>
          </a:p>
        </p:txBody>
      </p:sp>
    </p:spTree>
    <p:extLst>
      <p:ext uri="{BB962C8B-B14F-4D97-AF65-F5344CB8AC3E}">
        <p14:creationId xmlns:p14="http://schemas.microsoft.com/office/powerpoint/2010/main" xmlns="" val="35926852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1" name="Başlık 1"/>
          <p:cNvSpPr>
            <a:spLocks noGrp="1"/>
          </p:cNvSpPr>
          <p:nvPr>
            <p:ph type="title"/>
          </p:nvPr>
        </p:nvSpPr>
        <p:spPr/>
        <p:txBody>
          <a:bodyPr rtlCol="0">
            <a:noAutofit/>
          </a:bodyPr>
          <a:lstStyle/>
          <a:p>
            <a:pPr eaLnBrk="1" fontAlgn="auto" hangingPunct="1">
              <a:spcAft>
                <a:spcPts val="0"/>
              </a:spcAft>
              <a:defRPr/>
            </a:pPr>
            <a:r>
              <a:rPr lang="tr-TR" b="1" dirty="0" smtClean="0">
                <a:effectLst>
                  <a:outerShdw blurRad="38100" dist="38100" dir="2700000" algn="tl">
                    <a:srgbClr val="000000">
                      <a:alpha val="43137"/>
                    </a:srgbClr>
                  </a:outerShdw>
                </a:effectLst>
              </a:rPr>
              <a:t>Tanı</a:t>
            </a:r>
            <a:endParaRPr lang="tr-TR" b="1" dirty="0">
              <a:effectLst>
                <a:outerShdw blurRad="38100" dist="38100" dir="2700000" algn="tl">
                  <a:srgbClr val="000000">
                    <a:alpha val="43137"/>
                  </a:srgbClr>
                </a:outerShdw>
              </a:effectLst>
            </a:endParaRPr>
          </a:p>
        </p:txBody>
      </p:sp>
      <p:sp>
        <p:nvSpPr>
          <p:cNvPr id="1048712" name="İçerik Yer Tutucusu 2"/>
          <p:cNvSpPr>
            <a:spLocks noGrp="1"/>
          </p:cNvSpPr>
          <p:nvPr>
            <p:ph idx="1"/>
          </p:nvPr>
        </p:nvSpPr>
        <p:spPr>
          <a:xfrm>
            <a:off x="290513" y="2133600"/>
            <a:ext cx="4376737" cy="4175125"/>
          </a:xfrm>
        </p:spPr>
        <p:txBody>
          <a:bodyPr rtlCol="0">
            <a:normAutofit lnSpcReduction="10000"/>
          </a:bodyPr>
          <a:lstStyle/>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Endemik bölgeden hasta</a:t>
            </a:r>
          </a:p>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Uygun klinik</a:t>
            </a:r>
          </a:p>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Gram/Wright/metilen mavisi boyalı preparat</a:t>
            </a:r>
          </a:p>
          <a:p>
            <a:pPr marL="777240" lvl="1"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Çengelli iğne görünümü</a:t>
            </a:r>
          </a:p>
          <a:p>
            <a:pPr marL="365760" indent="-365760" eaLnBrk="1" fontAlgn="auto" hangingPunct="1">
              <a:lnSpc>
                <a:spcPct val="150000"/>
              </a:lnSpc>
              <a:spcAft>
                <a:spcPts val="0"/>
              </a:spcAft>
              <a:buFont typeface="Arial" pitchFamily="34" charset="0"/>
              <a:buChar char="•"/>
              <a:defRPr/>
            </a:pPr>
            <a:r>
              <a:rPr lang="tr-TR" b="1" dirty="0" smtClean="0">
                <a:solidFill>
                  <a:schemeClr val="tx1">
                    <a:lumMod val="85000"/>
                    <a:lumOff val="15000"/>
                  </a:schemeClr>
                </a:solidFill>
              </a:rPr>
              <a:t>Kültür</a:t>
            </a:r>
          </a:p>
          <a:p>
            <a:pPr marL="365760" indent="-365760" eaLnBrk="1" fontAlgn="auto" hangingPunct="1">
              <a:lnSpc>
                <a:spcPct val="150000"/>
              </a:lnSpc>
              <a:spcAft>
                <a:spcPts val="0"/>
              </a:spcAft>
              <a:buFont typeface="Arial" pitchFamily="34" charset="0"/>
              <a:buChar char="•"/>
              <a:defRPr/>
            </a:pPr>
            <a:r>
              <a:rPr lang="tr-TR" b="1" dirty="0" err="1" smtClean="0">
                <a:solidFill>
                  <a:schemeClr val="tx1">
                    <a:lumMod val="85000"/>
                    <a:lumOff val="15000"/>
                  </a:schemeClr>
                </a:solidFill>
              </a:rPr>
              <a:t>Seroloji</a:t>
            </a:r>
            <a:endParaRPr lang="tr-TR" b="1" dirty="0">
              <a:solidFill>
                <a:schemeClr val="tx1">
                  <a:lumMod val="85000"/>
                  <a:lumOff val="15000"/>
                </a:schemeClr>
              </a:solidFill>
            </a:endParaRPr>
          </a:p>
        </p:txBody>
      </p:sp>
      <p:sp>
        <p:nvSpPr>
          <p:cNvPr id="1048713" name="TextBox 4"/>
          <p:cNvSpPr txBox="1"/>
          <p:nvPr/>
        </p:nvSpPr>
        <p:spPr>
          <a:xfrm>
            <a:off x="4643438" y="4508500"/>
            <a:ext cx="4176712" cy="161607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ctr" fontAlgn="auto">
              <a:lnSpc>
                <a:spcPct val="150000"/>
              </a:lnSpc>
              <a:spcBef>
                <a:spcPts val="0"/>
              </a:spcBef>
              <a:spcAft>
                <a:spcPts val="0"/>
              </a:spcAft>
              <a:defRPr/>
            </a:pPr>
            <a:r>
              <a:rPr lang="tr-TR" b="1" dirty="0"/>
              <a:t>İleri derecede </a:t>
            </a:r>
            <a:r>
              <a:rPr lang="tr-TR" b="1" dirty="0" err="1"/>
              <a:t>enfeksiyöz</a:t>
            </a:r>
            <a:r>
              <a:rPr lang="tr-TR" b="1" dirty="0"/>
              <a:t>!</a:t>
            </a:r>
          </a:p>
          <a:p>
            <a:pPr algn="ctr" fontAlgn="auto">
              <a:lnSpc>
                <a:spcPct val="150000"/>
              </a:lnSpc>
              <a:spcBef>
                <a:spcPts val="0"/>
              </a:spcBef>
              <a:spcAft>
                <a:spcPts val="0"/>
              </a:spcAft>
              <a:defRPr/>
            </a:pPr>
            <a:r>
              <a:rPr lang="tr-TR" b="1" dirty="0"/>
              <a:t>Laboratuvar kaynaklı enfeksiyon!</a:t>
            </a:r>
          </a:p>
          <a:p>
            <a:pPr algn="ctr" fontAlgn="auto">
              <a:lnSpc>
                <a:spcPct val="150000"/>
              </a:lnSpc>
              <a:spcBef>
                <a:spcPts val="0"/>
              </a:spcBef>
              <a:spcAft>
                <a:spcPts val="0"/>
              </a:spcAft>
              <a:defRPr/>
            </a:pPr>
            <a:r>
              <a:rPr lang="tr-TR" b="1" dirty="0"/>
              <a:t>Biyolojik silah olarak kullanılabilir!</a:t>
            </a:r>
          </a:p>
          <a:p>
            <a:pPr algn="ctr" fontAlgn="auto">
              <a:spcBef>
                <a:spcPts val="0"/>
              </a:spcBef>
              <a:spcAft>
                <a:spcPts val="0"/>
              </a:spcAft>
              <a:defRPr/>
            </a:pPr>
            <a:endParaRPr lang="tr-TR" dirty="0"/>
          </a:p>
        </p:txBody>
      </p:sp>
    </p:spTree>
    <p:extLst>
      <p:ext uri="{BB962C8B-B14F-4D97-AF65-F5344CB8AC3E}">
        <p14:creationId xmlns:p14="http://schemas.microsoft.com/office/powerpoint/2010/main" xmlns="" val="3589691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5" name="Başlık 2"/>
          <p:cNvSpPr>
            <a:spLocks noGrp="1"/>
          </p:cNvSpPr>
          <p:nvPr>
            <p:ph type="title"/>
          </p:nvPr>
        </p:nvSpPr>
        <p:spPr/>
        <p:txBody>
          <a:bodyPr rtlCol="0">
            <a:noAutofit/>
          </a:bodyPr>
          <a:lstStyle/>
          <a:p>
            <a:pPr eaLnBrk="1" fontAlgn="auto" hangingPunct="1">
              <a:spcAft>
                <a:spcPts val="0"/>
              </a:spcAft>
              <a:defRPr/>
            </a:pPr>
            <a:r>
              <a:rPr lang="tr-TR" b="1" dirty="0" smtClean="0">
                <a:effectLst>
                  <a:outerShdw blurRad="38100" dist="38100" dir="2700000" algn="tl">
                    <a:srgbClr val="000000">
                      <a:alpha val="43137"/>
                    </a:srgbClr>
                  </a:outerShdw>
                </a:effectLst>
              </a:rPr>
              <a:t>Tedavi</a:t>
            </a:r>
            <a:endParaRPr lang="tr-TR" b="1" dirty="0">
              <a:effectLst>
                <a:outerShdw blurRad="38100" dist="38100" dir="2700000" algn="tl">
                  <a:srgbClr val="000000">
                    <a:alpha val="43137"/>
                  </a:srgbClr>
                </a:outerShdw>
              </a:effectLst>
            </a:endParaRPr>
          </a:p>
        </p:txBody>
      </p:sp>
      <p:sp>
        <p:nvSpPr>
          <p:cNvPr id="1048714" name="İçerik Yer Tutucusu 1"/>
          <p:cNvSpPr>
            <a:spLocks noGrp="1"/>
          </p:cNvSpPr>
          <p:nvPr>
            <p:ph idx="1"/>
          </p:nvPr>
        </p:nvSpPr>
        <p:spPr>
          <a:xfrm>
            <a:off x="250825" y="1773238"/>
            <a:ext cx="8497888" cy="4464050"/>
          </a:xfrm>
        </p:spPr>
        <p:txBody>
          <a:bodyPr>
            <a:noAutofit/>
          </a:bodyPr>
          <a:lstStyle/>
          <a:p>
            <a:pPr marL="365125"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Lokalize enfeksiyonlarda cerrahi drenaj + antibiyotik tedavisi</a:t>
            </a:r>
          </a:p>
          <a:p>
            <a:pPr marL="776288" lvl="1"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14 gün başlangıç tedavisi</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Beta-laktam antibiyotikler</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Aminoglikozitler</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Kinolonlar</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TMP-SXT</a:t>
            </a:r>
          </a:p>
          <a:p>
            <a:pPr marL="776288" lvl="1"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3 ay eradikasyon tedavisi	</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TMP-SXT</a:t>
            </a:r>
          </a:p>
          <a:p>
            <a:pPr lvl="2" indent="-365125" eaLnBrk="1" hangingPunct="1">
              <a:lnSpc>
                <a:spcPct val="160000"/>
              </a:lnSpc>
            </a:pPr>
            <a:r>
              <a:rPr lang="tr-TR" altLang="tr-TR" sz="2000" b="1" smtClean="0">
                <a:solidFill>
                  <a:srgbClr val="262626"/>
                </a:solidFill>
                <a:latin typeface="Calibri" pitchFamily="34" charset="0"/>
                <a:ea typeface="Calibri" pitchFamily="34" charset="0"/>
                <a:cs typeface="Calibri" pitchFamily="34" charset="0"/>
              </a:rPr>
              <a:t>Doksisiklin</a:t>
            </a:r>
          </a:p>
        </p:txBody>
      </p:sp>
    </p:spTree>
    <p:extLst>
      <p:ext uri="{BB962C8B-B14F-4D97-AF65-F5344CB8AC3E}">
        <p14:creationId xmlns:p14="http://schemas.microsoft.com/office/powerpoint/2010/main" xmlns="" val="27890522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Başlık 2"/>
          <p:cNvSpPr>
            <a:spLocks noGrp="1"/>
          </p:cNvSpPr>
          <p:nvPr>
            <p:ph type="title"/>
          </p:nvPr>
        </p:nvSpPr>
        <p:spPr/>
        <p:txBody>
          <a:bodyPr/>
          <a:lstStyle/>
          <a:p>
            <a:pPr eaLnBrk="1" hangingPunct="1"/>
            <a:r>
              <a:rPr lang="tr-TR" altLang="tr-TR" i="1" dirty="0" err="1" smtClean="0"/>
              <a:t>Burkholderia</a:t>
            </a:r>
            <a:r>
              <a:rPr lang="tr-TR" altLang="tr-TR" i="1" dirty="0" smtClean="0"/>
              <a:t> </a:t>
            </a:r>
            <a:r>
              <a:rPr lang="tr-TR" altLang="tr-TR" i="1" dirty="0" err="1" smtClean="0"/>
              <a:t>mallei</a:t>
            </a:r>
            <a:endParaRPr lang="tr-TR" altLang="tr-TR" i="1" dirty="0" smtClean="0"/>
          </a:p>
        </p:txBody>
      </p:sp>
      <p:sp>
        <p:nvSpPr>
          <p:cNvPr id="1048716" name="İçerik Yer Tutucusu 1"/>
          <p:cNvSpPr>
            <a:spLocks noGrp="1"/>
          </p:cNvSpPr>
          <p:nvPr>
            <p:ph idx="1"/>
          </p:nvPr>
        </p:nvSpPr>
        <p:spPr/>
        <p:txBody>
          <a:bodyPr>
            <a:noAutofit/>
          </a:bodyPr>
          <a:lstStyle/>
          <a:p>
            <a:pPr marL="365125" indent="-365125" eaLnBrk="1" hangingPunct="1">
              <a:lnSpc>
                <a:spcPct val="150000"/>
              </a:lnSpc>
            </a:pPr>
            <a:r>
              <a:rPr lang="tr-TR" altLang="tr-TR" sz="2400" dirty="0" smtClean="0">
                <a:solidFill>
                  <a:srgbClr val="262626"/>
                </a:solidFill>
                <a:latin typeface="Calibri" pitchFamily="34" charset="0"/>
                <a:ea typeface="Calibri" pitchFamily="34" charset="0"/>
                <a:cs typeface="Calibri" pitchFamily="34" charset="0"/>
              </a:rPr>
              <a:t>Küçük, </a:t>
            </a:r>
            <a:r>
              <a:rPr lang="tr-TR" altLang="tr-TR" sz="2400" u="sng" dirty="0" smtClean="0">
                <a:solidFill>
                  <a:srgbClr val="262626"/>
                </a:solidFill>
                <a:latin typeface="Calibri" pitchFamily="34" charset="0"/>
                <a:ea typeface="Calibri" pitchFamily="34" charset="0"/>
                <a:cs typeface="Calibri" pitchFamily="34" charset="0"/>
              </a:rPr>
              <a:t>hareketsiz</a:t>
            </a:r>
            <a:r>
              <a:rPr lang="tr-TR" altLang="tr-TR" sz="2400" dirty="0" smtClean="0">
                <a:solidFill>
                  <a:srgbClr val="262626"/>
                </a:solidFill>
                <a:latin typeface="Calibri" pitchFamily="34" charset="0"/>
                <a:ea typeface="Calibri" pitchFamily="34" charset="0"/>
                <a:cs typeface="Calibri" pitchFamily="34" charset="0"/>
              </a:rPr>
              <a:t>, aerobik, gram negatif çomak</a:t>
            </a:r>
          </a:p>
          <a:p>
            <a:pPr marL="365125" indent="-365125" eaLnBrk="1" hangingPunct="1">
              <a:lnSpc>
                <a:spcPct val="150000"/>
              </a:lnSpc>
            </a:pPr>
            <a:r>
              <a:rPr lang="tr-TR" altLang="tr-TR" sz="2400" dirty="0" smtClean="0">
                <a:solidFill>
                  <a:srgbClr val="262626"/>
                </a:solidFill>
                <a:latin typeface="Calibri" pitchFamily="34" charset="0"/>
                <a:ea typeface="Calibri" pitchFamily="34" charset="0"/>
                <a:cs typeface="Calibri" pitchFamily="34" charset="0"/>
              </a:rPr>
              <a:t>At, katır, eşeklerde ruam (sakağı) hastalığı etkeni</a:t>
            </a:r>
          </a:p>
          <a:p>
            <a:pPr marL="365125" indent="-365125" eaLnBrk="1" hangingPunct="1">
              <a:lnSpc>
                <a:spcPct val="150000"/>
              </a:lnSpc>
            </a:pPr>
            <a:r>
              <a:rPr lang="tr-TR" altLang="tr-TR" sz="2400" dirty="0" smtClean="0">
                <a:solidFill>
                  <a:srgbClr val="262626"/>
                </a:solidFill>
                <a:latin typeface="Calibri" pitchFamily="34" charset="0"/>
                <a:ea typeface="Calibri" pitchFamily="34" charset="0"/>
                <a:cs typeface="Calibri" pitchFamily="34" charset="0"/>
              </a:rPr>
              <a:t>İnsan enfeksiyonu nadir!</a:t>
            </a:r>
          </a:p>
          <a:p>
            <a:pPr marL="365125" indent="-365125" eaLnBrk="1" hangingPunct="1">
              <a:lnSpc>
                <a:spcPct val="150000"/>
              </a:lnSpc>
            </a:pPr>
            <a:r>
              <a:rPr lang="tr-TR" altLang="tr-TR" sz="2400" dirty="0" smtClean="0">
                <a:solidFill>
                  <a:srgbClr val="262626"/>
                </a:solidFill>
                <a:latin typeface="Calibri" pitchFamily="34" charset="0"/>
                <a:ea typeface="Calibri" pitchFamily="34" charset="0"/>
                <a:cs typeface="Calibri" pitchFamily="34" charset="0"/>
              </a:rPr>
              <a:t>Laboratuvar kaynaklı enfeksiyon görülebilir</a:t>
            </a:r>
          </a:p>
          <a:p>
            <a:pPr marL="365125" indent="-365125" eaLnBrk="1" hangingPunct="1">
              <a:lnSpc>
                <a:spcPct val="150000"/>
              </a:lnSpc>
            </a:pPr>
            <a:r>
              <a:rPr lang="tr-TR" altLang="tr-TR" sz="2400" dirty="0" smtClean="0">
                <a:solidFill>
                  <a:srgbClr val="262626"/>
                </a:solidFill>
                <a:latin typeface="Calibri" pitchFamily="34" charset="0"/>
                <a:ea typeface="Calibri" pitchFamily="34" charset="0"/>
                <a:cs typeface="Calibri" pitchFamily="34" charset="0"/>
              </a:rPr>
              <a:t>Tedavi=</a:t>
            </a:r>
            <a:r>
              <a:rPr lang="tr-TR" altLang="tr-TR" sz="2400" dirty="0" err="1" smtClean="0">
                <a:solidFill>
                  <a:srgbClr val="262626"/>
                </a:solidFill>
                <a:latin typeface="Calibri" pitchFamily="34" charset="0"/>
                <a:ea typeface="Calibri" pitchFamily="34" charset="0"/>
                <a:cs typeface="Calibri" pitchFamily="34" charset="0"/>
              </a:rPr>
              <a:t>melioidoz</a:t>
            </a:r>
            <a:endParaRPr lang="tr-TR" altLang="tr-TR" sz="2400" dirty="0" smtClean="0">
              <a:solidFill>
                <a:srgbClr val="262626"/>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xmlns="" val="1860748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fontScale="90000"/>
          </a:bodyPr>
          <a:lstStyle/>
          <a:p>
            <a:r>
              <a:rPr lang="tr-TR" dirty="0" smtClean="0"/>
              <a:t/>
            </a:r>
            <a:br>
              <a:rPr lang="tr-TR" dirty="0" smtClean="0"/>
            </a:br>
            <a:r>
              <a:rPr lang="tr-TR" dirty="0" err="1" smtClean="0"/>
              <a:t>Pekçok</a:t>
            </a:r>
            <a:r>
              <a:rPr lang="tr-TR" dirty="0" smtClean="0"/>
              <a:t> türü olmakla birlikte insanda hastalığa yol açan türler</a:t>
            </a:r>
            <a:br>
              <a:rPr lang="tr-TR" dirty="0" smtClean="0"/>
            </a:br>
            <a:endParaRPr lang="tr-TR" dirty="0"/>
          </a:p>
        </p:txBody>
      </p:sp>
      <p:sp>
        <p:nvSpPr>
          <p:cNvPr id="3" name="İçerik Yer Tutucusu 2"/>
          <p:cNvSpPr>
            <a:spLocks noGrp="1"/>
          </p:cNvSpPr>
          <p:nvPr>
            <p:ph sz="half" idx="1"/>
          </p:nvPr>
        </p:nvSpPr>
        <p:spPr>
          <a:xfrm>
            <a:off x="533400" y="2133600"/>
            <a:ext cx="4038600" cy="4525963"/>
          </a:xfrm>
        </p:spPr>
        <p:txBody>
          <a:bodyPr>
            <a:normAutofit/>
          </a:bodyPr>
          <a:lstStyle/>
          <a:p>
            <a:r>
              <a:rPr lang="tr-TR" i="1" dirty="0" smtClean="0"/>
              <a:t>P</a:t>
            </a:r>
            <a:r>
              <a:rPr lang="tr-TR" i="1" dirty="0"/>
              <a:t>. </a:t>
            </a:r>
            <a:r>
              <a:rPr lang="tr-TR" i="1" dirty="0" err="1" smtClean="0"/>
              <a:t>aeruginosa</a:t>
            </a:r>
            <a:r>
              <a:rPr lang="tr-TR" dirty="0" smtClean="0"/>
              <a:t> </a:t>
            </a:r>
          </a:p>
          <a:p>
            <a:r>
              <a:rPr lang="tr-TR" i="1" dirty="0" smtClean="0"/>
              <a:t>P</a:t>
            </a:r>
            <a:r>
              <a:rPr lang="tr-TR" i="1" dirty="0"/>
              <a:t>. </a:t>
            </a:r>
            <a:r>
              <a:rPr lang="tr-TR" i="1" dirty="0" err="1" smtClean="0"/>
              <a:t>alcaligines</a:t>
            </a:r>
            <a:endParaRPr lang="tr-TR" dirty="0" smtClean="0"/>
          </a:p>
          <a:p>
            <a:r>
              <a:rPr lang="tr-TR" i="1" dirty="0" smtClean="0"/>
              <a:t>P</a:t>
            </a:r>
            <a:r>
              <a:rPr lang="tr-TR" i="1" dirty="0"/>
              <a:t>. </a:t>
            </a:r>
            <a:r>
              <a:rPr lang="tr-TR" i="1" dirty="0" err="1" smtClean="0"/>
              <a:t>fluorescens</a:t>
            </a:r>
            <a:endParaRPr lang="tr-TR" dirty="0"/>
          </a:p>
          <a:p>
            <a:r>
              <a:rPr lang="pt-BR" i="1" dirty="0"/>
              <a:t>P. </a:t>
            </a:r>
            <a:r>
              <a:rPr lang="pt-BR" i="1" dirty="0" smtClean="0"/>
              <a:t>luteola</a:t>
            </a:r>
            <a:endParaRPr lang="tr-TR" dirty="0" smtClean="0"/>
          </a:p>
        </p:txBody>
      </p:sp>
      <p:sp>
        <p:nvSpPr>
          <p:cNvPr id="5" name="İçerik Yer Tutucusu 4"/>
          <p:cNvSpPr>
            <a:spLocks noGrp="1"/>
          </p:cNvSpPr>
          <p:nvPr>
            <p:ph sz="half" idx="2"/>
          </p:nvPr>
        </p:nvSpPr>
        <p:spPr>
          <a:xfrm>
            <a:off x="4495800" y="1981200"/>
            <a:ext cx="4038600" cy="4525963"/>
          </a:xfrm>
        </p:spPr>
        <p:txBody>
          <a:bodyPr>
            <a:normAutofit/>
          </a:bodyPr>
          <a:lstStyle/>
          <a:p>
            <a:r>
              <a:rPr lang="pt-BR" i="1" dirty="0" smtClean="0"/>
              <a:t>P. mendocina</a:t>
            </a:r>
            <a:r>
              <a:rPr lang="pt-BR" dirty="0" smtClean="0"/>
              <a:t>,</a:t>
            </a:r>
            <a:endParaRPr lang="tr-TR" dirty="0" smtClean="0"/>
          </a:p>
          <a:p>
            <a:r>
              <a:rPr lang="pt-BR" i="1" dirty="0" smtClean="0"/>
              <a:t>P. oryzihabitans</a:t>
            </a:r>
            <a:r>
              <a:rPr lang="pt-BR" dirty="0" smtClean="0"/>
              <a:t>, </a:t>
            </a:r>
            <a:endParaRPr lang="tr-TR" dirty="0" smtClean="0"/>
          </a:p>
          <a:p>
            <a:r>
              <a:rPr lang="pt-BR" i="1" dirty="0" smtClean="0"/>
              <a:t>P. putida </a:t>
            </a:r>
            <a:endParaRPr lang="tr-TR" i="1" dirty="0" smtClean="0"/>
          </a:p>
          <a:p>
            <a:r>
              <a:rPr lang="pt-BR" i="1" dirty="0" smtClean="0"/>
              <a:t>P.</a:t>
            </a:r>
            <a:r>
              <a:rPr lang="tr-TR" i="1" dirty="0" err="1" smtClean="0"/>
              <a:t>stutzeri</a:t>
            </a:r>
            <a:endParaRPr lang="tr-TR" dirty="0" smtClean="0"/>
          </a:p>
          <a:p>
            <a:endParaRPr lang="tr-TR" dirty="0"/>
          </a:p>
        </p:txBody>
      </p:sp>
    </p:spTree>
    <p:extLst>
      <p:ext uri="{BB962C8B-B14F-4D97-AF65-F5344CB8AC3E}">
        <p14:creationId xmlns:p14="http://schemas.microsoft.com/office/powerpoint/2010/main" xmlns="" val="2845565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smtClean="0"/>
              <a:t>Pseudomonas</a:t>
            </a:r>
            <a:r>
              <a:rPr lang="tr-TR" i="1" dirty="0" smtClean="0"/>
              <a:t> </a:t>
            </a:r>
            <a:r>
              <a:rPr lang="tr-TR" i="1" dirty="0" err="1" smtClean="0"/>
              <a:t>aeruginosa</a:t>
            </a:r>
            <a:r>
              <a:rPr lang="tr-TR" i="1" dirty="0" smtClean="0"/>
              <a:t> </a:t>
            </a:r>
            <a:endParaRPr lang="tr-TR" i="1" dirty="0"/>
          </a:p>
        </p:txBody>
      </p:sp>
      <p:sp>
        <p:nvSpPr>
          <p:cNvPr id="3" name="İçerik Yer Tutucusu 2"/>
          <p:cNvSpPr>
            <a:spLocks noGrp="1"/>
          </p:cNvSpPr>
          <p:nvPr>
            <p:ph idx="1"/>
          </p:nvPr>
        </p:nvSpPr>
        <p:spPr/>
        <p:txBody>
          <a:bodyPr>
            <a:normAutofit/>
          </a:bodyPr>
          <a:lstStyle/>
          <a:p>
            <a:r>
              <a:rPr lang="tr-TR" dirty="0" smtClean="0"/>
              <a:t>Hastanede yatan hastalarda en sık rastlanan gram negatif basildir</a:t>
            </a:r>
          </a:p>
          <a:p>
            <a:r>
              <a:rPr lang="tr-TR" dirty="0" smtClean="0"/>
              <a:t>Nemli ortamı sever</a:t>
            </a:r>
          </a:p>
          <a:p>
            <a:r>
              <a:rPr lang="tr-TR" dirty="0" smtClean="0"/>
              <a:t>Saprofittir, insanda </a:t>
            </a:r>
            <a:r>
              <a:rPr lang="tr-TR" dirty="0" err="1" smtClean="0"/>
              <a:t>kolonize</a:t>
            </a:r>
            <a:r>
              <a:rPr lang="tr-TR" dirty="0" smtClean="0"/>
              <a:t> olur ancak özellikle </a:t>
            </a:r>
            <a:r>
              <a:rPr lang="tr-TR" dirty="0" err="1" smtClean="0"/>
              <a:t>nötropenisi</a:t>
            </a:r>
            <a:r>
              <a:rPr lang="tr-TR" dirty="0" smtClean="0"/>
              <a:t> olan hastalarda </a:t>
            </a:r>
            <a:r>
              <a:rPr lang="tr-TR" dirty="0" err="1" smtClean="0"/>
              <a:t>enfekiyona</a:t>
            </a:r>
            <a:r>
              <a:rPr lang="tr-TR" dirty="0" smtClean="0"/>
              <a:t> yol açar</a:t>
            </a:r>
          </a:p>
          <a:p>
            <a:r>
              <a:rPr lang="tr-TR" dirty="0" err="1" smtClean="0"/>
              <a:t>Pekçok</a:t>
            </a:r>
            <a:r>
              <a:rPr lang="tr-TR" dirty="0" smtClean="0"/>
              <a:t> </a:t>
            </a:r>
            <a:r>
              <a:rPr lang="tr-TR" dirty="0" err="1" smtClean="0"/>
              <a:t>adezin</a:t>
            </a:r>
            <a:r>
              <a:rPr lang="tr-TR" dirty="0" smtClean="0"/>
              <a:t>, toksin, doku </a:t>
            </a:r>
            <a:r>
              <a:rPr lang="tr-TR" dirty="0" err="1" smtClean="0"/>
              <a:t>harabiyetine</a:t>
            </a:r>
            <a:r>
              <a:rPr lang="tr-TR" dirty="0" smtClean="0"/>
              <a:t> yol açan enzim sentezler</a:t>
            </a:r>
          </a:p>
        </p:txBody>
      </p:sp>
    </p:spTree>
    <p:extLst>
      <p:ext uri="{BB962C8B-B14F-4D97-AF65-F5344CB8AC3E}">
        <p14:creationId xmlns:p14="http://schemas.microsoft.com/office/powerpoint/2010/main" xmlns="" val="142163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smtClean="0"/>
              <a:t>Pseudomonas</a:t>
            </a:r>
            <a:r>
              <a:rPr lang="tr-TR" i="1" dirty="0" smtClean="0"/>
              <a:t> </a:t>
            </a:r>
            <a:r>
              <a:rPr lang="tr-TR" i="1" dirty="0" err="1" smtClean="0"/>
              <a:t>aeruginosa</a:t>
            </a:r>
            <a:r>
              <a:rPr lang="tr-TR" i="1" dirty="0" smtClean="0"/>
              <a:t> </a:t>
            </a:r>
            <a:endParaRPr lang="tr-TR" dirty="0"/>
          </a:p>
        </p:txBody>
      </p:sp>
      <p:sp>
        <p:nvSpPr>
          <p:cNvPr id="3" name="İçerik Yer Tutucusu 2"/>
          <p:cNvSpPr>
            <a:spLocks noGrp="1"/>
          </p:cNvSpPr>
          <p:nvPr>
            <p:ph idx="1"/>
          </p:nvPr>
        </p:nvSpPr>
        <p:spPr>
          <a:xfrm>
            <a:off x="457200" y="1219200"/>
            <a:ext cx="8229600" cy="4906963"/>
          </a:xfrm>
        </p:spPr>
        <p:txBody>
          <a:bodyPr>
            <a:noAutofit/>
          </a:bodyPr>
          <a:lstStyle/>
          <a:p>
            <a:pPr>
              <a:lnSpc>
                <a:spcPct val="100000"/>
              </a:lnSpc>
            </a:pPr>
            <a:r>
              <a:rPr lang="en-US" sz="2200" i="1" dirty="0">
                <a:latin typeface="+mj-lt"/>
              </a:rPr>
              <a:t>P aeruginosa </a:t>
            </a:r>
            <a:r>
              <a:rPr lang="en-US" sz="2200" dirty="0" smtClean="0">
                <a:latin typeface="+mj-lt"/>
              </a:rPr>
              <a:t> </a:t>
            </a:r>
            <a:r>
              <a:rPr lang="tr-TR" sz="2200" dirty="0" smtClean="0">
                <a:latin typeface="+mj-lt"/>
              </a:rPr>
              <a:t>zorunlu </a:t>
            </a:r>
            <a:r>
              <a:rPr lang="tr-TR" sz="2200" dirty="0" err="1" smtClean="0">
                <a:latin typeface="+mj-lt"/>
              </a:rPr>
              <a:t>aerop</a:t>
            </a:r>
            <a:endParaRPr lang="tr-TR" sz="2200" dirty="0" smtClean="0">
              <a:latin typeface="+mj-lt"/>
            </a:endParaRPr>
          </a:p>
          <a:p>
            <a:pPr>
              <a:lnSpc>
                <a:spcPct val="100000"/>
              </a:lnSpc>
            </a:pPr>
            <a:r>
              <a:rPr lang="tr-TR" sz="2200" dirty="0" err="1" smtClean="0">
                <a:latin typeface="+mj-lt"/>
              </a:rPr>
              <a:t>Pekçok</a:t>
            </a:r>
            <a:r>
              <a:rPr lang="tr-TR" sz="2200" dirty="0" smtClean="0">
                <a:latin typeface="+mj-lt"/>
              </a:rPr>
              <a:t> </a:t>
            </a:r>
            <a:r>
              <a:rPr lang="tr-TR" sz="2200" dirty="0" err="1" smtClean="0">
                <a:latin typeface="+mj-lt"/>
              </a:rPr>
              <a:t>besiyerinde</a:t>
            </a:r>
            <a:r>
              <a:rPr lang="tr-TR" sz="2200" dirty="0" smtClean="0">
                <a:latin typeface="+mj-lt"/>
              </a:rPr>
              <a:t> ürer</a:t>
            </a:r>
          </a:p>
          <a:p>
            <a:pPr>
              <a:lnSpc>
                <a:spcPct val="100000"/>
              </a:lnSpc>
            </a:pPr>
            <a:r>
              <a:rPr lang="tr-TR" sz="2200" dirty="0" smtClean="0">
                <a:latin typeface="+mj-lt"/>
              </a:rPr>
              <a:t>Tatlı, üzüm benzeri, bazen mısır </a:t>
            </a:r>
            <a:r>
              <a:rPr lang="tr-TR" sz="2200" dirty="0" err="1" smtClean="0">
                <a:latin typeface="+mj-lt"/>
              </a:rPr>
              <a:t>tako</a:t>
            </a:r>
            <a:r>
              <a:rPr lang="tr-TR" sz="2200" dirty="0" smtClean="0">
                <a:latin typeface="+mj-lt"/>
              </a:rPr>
              <a:t> benzeri kokusu duyulur</a:t>
            </a:r>
          </a:p>
          <a:p>
            <a:pPr>
              <a:lnSpc>
                <a:spcPct val="100000"/>
              </a:lnSpc>
            </a:pPr>
            <a:r>
              <a:rPr lang="tr-TR" sz="2200" dirty="0" smtClean="0">
                <a:latin typeface="+mj-lt"/>
              </a:rPr>
              <a:t>Bazı türler </a:t>
            </a:r>
            <a:r>
              <a:rPr lang="tr-TR" sz="2200" dirty="0" err="1" smtClean="0">
                <a:latin typeface="+mj-lt"/>
              </a:rPr>
              <a:t>hemoliz</a:t>
            </a:r>
            <a:r>
              <a:rPr lang="tr-TR" sz="2200" dirty="0" smtClean="0">
                <a:latin typeface="+mj-lt"/>
              </a:rPr>
              <a:t> yapar</a:t>
            </a:r>
          </a:p>
          <a:p>
            <a:pPr>
              <a:lnSpc>
                <a:spcPct val="100000"/>
              </a:lnSpc>
            </a:pPr>
            <a:r>
              <a:rPr lang="en-US" sz="2200" i="1" dirty="0" smtClean="0">
                <a:latin typeface="+mj-lt"/>
              </a:rPr>
              <a:t>P </a:t>
            </a:r>
            <a:r>
              <a:rPr lang="en-US" sz="2200" i="1" dirty="0">
                <a:latin typeface="+mj-lt"/>
              </a:rPr>
              <a:t>aeruginosa </a:t>
            </a:r>
            <a:r>
              <a:rPr lang="tr-TR" sz="2200" dirty="0" smtClean="0">
                <a:latin typeface="+mj-lt"/>
              </a:rPr>
              <a:t>floresanlı yeşilimsi renkte yuvarlak koloni oluşturur</a:t>
            </a:r>
          </a:p>
          <a:p>
            <a:pPr>
              <a:lnSpc>
                <a:spcPct val="100000"/>
              </a:lnSpc>
            </a:pPr>
            <a:r>
              <a:rPr lang="tr-TR" sz="2200" dirty="0" smtClean="0">
                <a:latin typeface="+mj-lt"/>
              </a:rPr>
              <a:t>Sıklıkla </a:t>
            </a:r>
            <a:r>
              <a:rPr lang="tr-TR" sz="2200" dirty="0" err="1" smtClean="0">
                <a:latin typeface="+mj-lt"/>
              </a:rPr>
              <a:t>floresansız</a:t>
            </a:r>
            <a:r>
              <a:rPr lang="tr-TR" sz="2200" dirty="0" smtClean="0">
                <a:latin typeface="+mj-lt"/>
              </a:rPr>
              <a:t> mavimsi pigment üretir (</a:t>
            </a:r>
            <a:r>
              <a:rPr lang="tr-TR" sz="2200" dirty="0" err="1" smtClean="0">
                <a:latin typeface="+mj-lt"/>
              </a:rPr>
              <a:t>piyosiyanin</a:t>
            </a:r>
            <a:r>
              <a:rPr lang="tr-TR" sz="2200" dirty="0" smtClean="0">
                <a:latin typeface="+mj-lt"/>
              </a:rPr>
              <a:t>) ve bu pigment </a:t>
            </a:r>
            <a:r>
              <a:rPr lang="tr-TR" sz="2200" dirty="0" err="1" smtClean="0">
                <a:latin typeface="+mj-lt"/>
              </a:rPr>
              <a:t>besiyerine</a:t>
            </a:r>
            <a:r>
              <a:rPr lang="tr-TR" sz="2200" dirty="0" smtClean="0">
                <a:latin typeface="+mj-lt"/>
              </a:rPr>
              <a:t> yayılır</a:t>
            </a:r>
          </a:p>
          <a:p>
            <a:pPr>
              <a:lnSpc>
                <a:spcPct val="100000"/>
              </a:lnSpc>
            </a:pPr>
            <a:r>
              <a:rPr lang="tr-TR" sz="2200" dirty="0" smtClean="0">
                <a:latin typeface="+mj-lt"/>
              </a:rPr>
              <a:t>Diğer </a:t>
            </a:r>
            <a:r>
              <a:rPr lang="tr-TR" sz="2200" dirty="0" err="1" smtClean="0">
                <a:latin typeface="+mj-lt"/>
              </a:rPr>
              <a:t>Pseudomonas</a:t>
            </a:r>
            <a:r>
              <a:rPr lang="tr-TR" sz="2200" dirty="0" smtClean="0">
                <a:latin typeface="+mj-lt"/>
              </a:rPr>
              <a:t> türleri </a:t>
            </a:r>
            <a:r>
              <a:rPr lang="tr-TR" sz="2200" dirty="0" err="1" smtClean="0">
                <a:latin typeface="+mj-lt"/>
              </a:rPr>
              <a:t>piyosiyanin</a:t>
            </a:r>
            <a:r>
              <a:rPr lang="tr-TR" sz="2200" dirty="0" smtClean="0">
                <a:latin typeface="+mj-lt"/>
              </a:rPr>
              <a:t> üretmez.</a:t>
            </a:r>
          </a:p>
          <a:p>
            <a:pPr>
              <a:lnSpc>
                <a:spcPct val="100000"/>
              </a:lnSpc>
            </a:pPr>
            <a:r>
              <a:rPr lang="tr-TR" sz="2200" dirty="0" err="1" smtClean="0">
                <a:latin typeface="+mj-lt"/>
              </a:rPr>
              <a:t>P.aeruginosa’nın</a:t>
            </a:r>
            <a:r>
              <a:rPr lang="tr-TR" sz="2200" dirty="0" smtClean="0">
                <a:latin typeface="+mj-lt"/>
              </a:rPr>
              <a:t> </a:t>
            </a:r>
            <a:r>
              <a:rPr lang="tr-TR" sz="2200" dirty="0" err="1" smtClean="0">
                <a:latin typeface="+mj-lt"/>
              </a:rPr>
              <a:t>pekçok</a:t>
            </a:r>
            <a:r>
              <a:rPr lang="tr-TR" sz="2200" dirty="0" smtClean="0">
                <a:latin typeface="+mj-lt"/>
              </a:rPr>
              <a:t> türü floresanlı pigment olan </a:t>
            </a:r>
            <a:r>
              <a:rPr lang="tr-TR" sz="2200" dirty="0" err="1" smtClean="0">
                <a:latin typeface="+mj-lt"/>
              </a:rPr>
              <a:t>piyoverdin</a:t>
            </a:r>
            <a:r>
              <a:rPr lang="tr-TR" sz="2200" dirty="0" smtClean="0">
                <a:latin typeface="+mj-lt"/>
              </a:rPr>
              <a:t> i üretir. </a:t>
            </a:r>
            <a:r>
              <a:rPr lang="tr-TR" sz="2200" dirty="0" err="1" smtClean="0">
                <a:latin typeface="+mj-lt"/>
              </a:rPr>
              <a:t>Besiyerine</a:t>
            </a:r>
            <a:r>
              <a:rPr lang="tr-TR" sz="2200" dirty="0" smtClean="0">
                <a:latin typeface="+mj-lt"/>
              </a:rPr>
              <a:t> yeşil renk verir.</a:t>
            </a:r>
          </a:p>
          <a:p>
            <a:pPr>
              <a:lnSpc>
                <a:spcPct val="100000"/>
              </a:lnSpc>
            </a:pPr>
            <a:r>
              <a:rPr lang="tr-TR" sz="2200" dirty="0" smtClean="0">
                <a:latin typeface="+mj-lt"/>
              </a:rPr>
              <a:t>Koyu kırmızı </a:t>
            </a:r>
            <a:r>
              <a:rPr lang="tr-TR" sz="2200" dirty="0" err="1" smtClean="0">
                <a:latin typeface="+mj-lt"/>
              </a:rPr>
              <a:t>piyorubin</a:t>
            </a:r>
            <a:r>
              <a:rPr lang="tr-TR" sz="2200" dirty="0" smtClean="0">
                <a:latin typeface="+mj-lt"/>
              </a:rPr>
              <a:t> veya siyah renkli </a:t>
            </a:r>
            <a:r>
              <a:rPr lang="tr-TR" sz="2200" dirty="0" err="1" smtClean="0">
                <a:latin typeface="+mj-lt"/>
              </a:rPr>
              <a:t>piyomelanin</a:t>
            </a:r>
            <a:r>
              <a:rPr lang="tr-TR" sz="2200" dirty="0" smtClean="0">
                <a:latin typeface="+mj-lt"/>
              </a:rPr>
              <a:t> pigmentleri de mevcuttur.</a:t>
            </a:r>
          </a:p>
        </p:txBody>
      </p:sp>
    </p:spTree>
    <p:extLst>
      <p:ext uri="{BB962C8B-B14F-4D97-AF65-F5344CB8AC3E}">
        <p14:creationId xmlns:p14="http://schemas.microsoft.com/office/powerpoint/2010/main" xmlns="" val="78148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smtClean="0"/>
              <a:t>Pseudomonas</a:t>
            </a:r>
            <a:r>
              <a:rPr lang="tr-TR" i="1" dirty="0" smtClean="0"/>
              <a:t> </a:t>
            </a:r>
            <a:r>
              <a:rPr lang="tr-TR" i="1" dirty="0" err="1" smtClean="0"/>
              <a:t>aeruginosa</a:t>
            </a:r>
            <a:r>
              <a:rPr lang="tr-TR" i="1" dirty="0" smtClean="0"/>
              <a:t> </a:t>
            </a:r>
            <a:endParaRPr lang="tr-TR" dirty="0"/>
          </a:p>
        </p:txBody>
      </p:sp>
      <p:sp>
        <p:nvSpPr>
          <p:cNvPr id="3" name="İçerik Yer Tutucusu 2"/>
          <p:cNvSpPr>
            <a:spLocks noGrp="1"/>
          </p:cNvSpPr>
          <p:nvPr>
            <p:ph idx="1"/>
          </p:nvPr>
        </p:nvSpPr>
        <p:spPr/>
        <p:txBody>
          <a:bodyPr>
            <a:normAutofit lnSpcReduction="10000"/>
          </a:bodyPr>
          <a:lstStyle/>
          <a:p>
            <a:r>
              <a:rPr lang="it-IT" i="1" dirty="0"/>
              <a:t>P aeruginosa </a:t>
            </a:r>
            <a:r>
              <a:rPr lang="tr-TR" dirty="0" smtClean="0"/>
              <a:t> kültürde </a:t>
            </a:r>
            <a:r>
              <a:rPr lang="tr-TR" dirty="0" err="1" smtClean="0"/>
              <a:t>pekçok</a:t>
            </a:r>
            <a:r>
              <a:rPr lang="tr-TR" dirty="0" smtClean="0"/>
              <a:t> koloni tipi oluşturabilir</a:t>
            </a:r>
          </a:p>
          <a:p>
            <a:r>
              <a:rPr lang="tr-TR" dirty="0" smtClean="0"/>
              <a:t>Her koloninin biyokimyasal ve </a:t>
            </a:r>
            <a:r>
              <a:rPr lang="tr-TR" dirty="0" err="1" smtClean="0"/>
              <a:t>enzimatik</a:t>
            </a:r>
            <a:r>
              <a:rPr lang="tr-TR" dirty="0" smtClean="0"/>
              <a:t>  aktiviteleri , hatta antibiyotik duyarlılıkları farklı olabilir</a:t>
            </a:r>
          </a:p>
          <a:p>
            <a:r>
              <a:rPr lang="tr-TR" dirty="0" err="1" smtClean="0"/>
              <a:t>Kistik</a:t>
            </a:r>
            <a:r>
              <a:rPr lang="tr-TR" dirty="0" smtClean="0"/>
              <a:t> </a:t>
            </a:r>
            <a:r>
              <a:rPr lang="tr-TR" dirty="0" err="1" smtClean="0"/>
              <a:t>fibrozis</a:t>
            </a:r>
            <a:r>
              <a:rPr lang="tr-TR" dirty="0" smtClean="0"/>
              <a:t> hastalarından izole edilenler genellikle </a:t>
            </a:r>
            <a:r>
              <a:rPr lang="tr-TR" dirty="0" err="1" smtClean="0"/>
              <a:t>mukoid</a:t>
            </a:r>
            <a:r>
              <a:rPr lang="tr-TR" dirty="0" smtClean="0"/>
              <a:t> koloni oluşturur (aşırı </a:t>
            </a:r>
            <a:r>
              <a:rPr lang="tr-TR" dirty="0" err="1" smtClean="0"/>
              <a:t>alginat</a:t>
            </a:r>
            <a:r>
              <a:rPr lang="tr-TR" dirty="0" smtClean="0"/>
              <a:t> üretimine bağlı-bir </a:t>
            </a:r>
            <a:r>
              <a:rPr lang="tr-TR" dirty="0" err="1" smtClean="0"/>
              <a:t>ekzopolisakkarit</a:t>
            </a:r>
            <a:r>
              <a:rPr lang="tr-TR" dirty="0" smtClean="0"/>
              <a:t>)</a:t>
            </a:r>
          </a:p>
          <a:p>
            <a:r>
              <a:rPr lang="tr-TR" dirty="0" err="1" smtClean="0"/>
              <a:t>Ekzopolisakkarit</a:t>
            </a:r>
            <a:r>
              <a:rPr lang="tr-TR" dirty="0" smtClean="0"/>
              <a:t> yapı bir </a:t>
            </a:r>
            <a:r>
              <a:rPr lang="tr-TR" dirty="0" err="1" smtClean="0"/>
              <a:t>matriks</a:t>
            </a:r>
            <a:r>
              <a:rPr lang="tr-TR" dirty="0" smtClean="0"/>
              <a:t> oluşturup </a:t>
            </a:r>
            <a:r>
              <a:rPr lang="tr-TR" dirty="0" err="1" smtClean="0"/>
              <a:t>mikrorganizmanın</a:t>
            </a:r>
            <a:r>
              <a:rPr lang="tr-TR" dirty="0" smtClean="0"/>
              <a:t> </a:t>
            </a:r>
            <a:r>
              <a:rPr lang="tr-TR" dirty="0" err="1" smtClean="0"/>
              <a:t>biyofilm</a:t>
            </a:r>
            <a:r>
              <a:rPr lang="tr-TR" dirty="0" smtClean="0"/>
              <a:t> içerisinde yaşamasını sağlar</a:t>
            </a:r>
            <a:endParaRPr lang="en-US" dirty="0"/>
          </a:p>
        </p:txBody>
      </p:sp>
    </p:spTree>
    <p:extLst>
      <p:ext uri="{BB962C8B-B14F-4D97-AF65-F5344CB8AC3E}">
        <p14:creationId xmlns:p14="http://schemas.microsoft.com/office/powerpoint/2010/main" xmlns="" val="26764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295400"/>
            <a:ext cx="8229600" cy="4525963"/>
          </a:xfrm>
        </p:spPr>
        <p:txBody>
          <a:bodyPr>
            <a:noAutofit/>
          </a:bodyPr>
          <a:lstStyle/>
          <a:p>
            <a:r>
              <a:rPr lang="en-US" sz="2200" i="1" dirty="0"/>
              <a:t>P aeruginosa </a:t>
            </a:r>
            <a:r>
              <a:rPr lang="en-US" sz="2200" dirty="0" smtClean="0"/>
              <a:t> 37–42°C</a:t>
            </a:r>
            <a:r>
              <a:rPr lang="tr-TR" sz="2200" dirty="0" smtClean="0"/>
              <a:t>’de iyi ürer</a:t>
            </a:r>
          </a:p>
          <a:p>
            <a:r>
              <a:rPr lang="en-US" sz="2200" dirty="0" smtClean="0"/>
              <a:t>42°C </a:t>
            </a:r>
            <a:r>
              <a:rPr lang="tr-TR" sz="2200" dirty="0" smtClean="0"/>
              <a:t>‘de üreme, </a:t>
            </a:r>
            <a:r>
              <a:rPr lang="tr-TR" sz="2200" dirty="0" err="1" smtClean="0"/>
              <a:t>floresanslı</a:t>
            </a:r>
            <a:r>
              <a:rPr lang="tr-TR" sz="2200" dirty="0" smtClean="0"/>
              <a:t> pigmenti olan </a:t>
            </a:r>
            <a:r>
              <a:rPr lang="tr-TR" sz="2200" dirty="0" err="1" smtClean="0"/>
              <a:t>Pseudomonas</a:t>
            </a:r>
            <a:r>
              <a:rPr lang="tr-TR" sz="2200" dirty="0" smtClean="0"/>
              <a:t> türlerinden ayrımı sağlar.</a:t>
            </a:r>
          </a:p>
          <a:p>
            <a:r>
              <a:rPr lang="tr-TR" sz="2200" dirty="0" err="1" smtClean="0"/>
              <a:t>Oksidaz</a:t>
            </a:r>
            <a:r>
              <a:rPr lang="tr-TR" sz="2200" dirty="0" smtClean="0"/>
              <a:t> pozitif</a:t>
            </a:r>
          </a:p>
          <a:p>
            <a:r>
              <a:rPr lang="tr-TR" sz="2200" dirty="0" smtClean="0"/>
              <a:t>Karbonhidrat </a:t>
            </a:r>
            <a:r>
              <a:rPr lang="tr-TR" sz="2200" dirty="0" err="1" smtClean="0"/>
              <a:t>fermentasyonu</a:t>
            </a:r>
            <a:r>
              <a:rPr lang="tr-TR" sz="2200" dirty="0" smtClean="0"/>
              <a:t> yapmaz, fakat çoğu tür </a:t>
            </a:r>
            <a:r>
              <a:rPr lang="tr-TR" sz="2200" dirty="0" err="1" smtClean="0"/>
              <a:t>glukozu</a:t>
            </a:r>
            <a:r>
              <a:rPr lang="tr-TR" sz="2200" dirty="0" smtClean="0"/>
              <a:t> okside eder</a:t>
            </a:r>
          </a:p>
          <a:p>
            <a:r>
              <a:rPr lang="tr-TR" sz="2200" dirty="0" err="1" smtClean="0"/>
              <a:t>Tiplendirme</a:t>
            </a:r>
            <a:r>
              <a:rPr lang="tr-TR" sz="2200" dirty="0" smtClean="0"/>
              <a:t>: sıklıkla koloni morfolojisi, </a:t>
            </a:r>
            <a:r>
              <a:rPr lang="tr-TR" sz="2200" dirty="0" err="1" smtClean="0"/>
              <a:t>oksidaz</a:t>
            </a:r>
            <a:r>
              <a:rPr lang="tr-TR" sz="2200" dirty="0" smtClean="0"/>
              <a:t> pozitifliği, karakteristik pigment varlığı ve </a:t>
            </a:r>
            <a:r>
              <a:rPr lang="en-US" sz="2200" dirty="0" smtClean="0"/>
              <a:t>42°C </a:t>
            </a:r>
            <a:r>
              <a:rPr lang="tr-TR" sz="2200" dirty="0" smtClean="0"/>
              <a:t>‘de üreme ile olur </a:t>
            </a:r>
            <a:endParaRPr lang="tr-TR" sz="2200" dirty="0"/>
          </a:p>
          <a:p>
            <a:r>
              <a:rPr lang="tr-TR" sz="2200" dirty="0" err="1" smtClean="0"/>
              <a:t>P.aeruginosa’yı</a:t>
            </a:r>
            <a:r>
              <a:rPr lang="tr-TR" sz="2200" dirty="0" smtClean="0"/>
              <a:t> diğer </a:t>
            </a:r>
            <a:r>
              <a:rPr lang="tr-TR" sz="2200" dirty="0" err="1" smtClean="0"/>
              <a:t>Pseudomonas</a:t>
            </a:r>
            <a:r>
              <a:rPr lang="tr-TR" sz="2200" dirty="0" smtClean="0"/>
              <a:t> türlerinden ayırmak için farklı biyokimyasal testler gereklidir</a:t>
            </a:r>
          </a:p>
        </p:txBody>
      </p:sp>
    </p:spTree>
    <p:extLst>
      <p:ext uri="{BB962C8B-B14F-4D97-AF65-F5344CB8AC3E}">
        <p14:creationId xmlns:p14="http://schemas.microsoft.com/office/powerpoint/2010/main" xmlns="" val="2042621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Başlık 2"/>
          <p:cNvSpPr>
            <a:spLocks noGrp="1"/>
          </p:cNvSpPr>
          <p:nvPr>
            <p:ph type="title"/>
          </p:nvPr>
        </p:nvSpPr>
        <p:spPr/>
        <p:txBody>
          <a:bodyPr rtlCol="0">
            <a:noAutofit/>
          </a:bodyPr>
          <a:lstStyle/>
          <a:p>
            <a:pPr eaLnBrk="1" fontAlgn="auto" hangingPunct="1">
              <a:spcAft>
                <a:spcPts val="0"/>
              </a:spcAft>
              <a:defRPr/>
            </a:pPr>
            <a:r>
              <a:rPr lang="tr-TR" dirty="0" err="1" smtClean="0">
                <a:solidFill>
                  <a:schemeClr val="accent4">
                    <a:lumMod val="50000"/>
                  </a:schemeClr>
                </a:solidFill>
              </a:rPr>
              <a:t>Virülans</a:t>
            </a:r>
            <a:r>
              <a:rPr lang="tr-TR" dirty="0" smtClean="0">
                <a:solidFill>
                  <a:schemeClr val="accent4">
                    <a:lumMod val="50000"/>
                  </a:schemeClr>
                </a:solidFill>
              </a:rPr>
              <a:t> Faktörleri</a:t>
            </a:r>
            <a:endParaRPr lang="tr-TR" dirty="0">
              <a:solidFill>
                <a:schemeClr val="accent4">
                  <a:lumMod val="50000"/>
                </a:schemeClr>
              </a:solidFill>
            </a:endParaRPr>
          </a:p>
        </p:txBody>
      </p:sp>
      <p:graphicFrame>
        <p:nvGraphicFramePr>
          <p:cNvPr id="4194310" name="İçerik Yer Tutucusu 3"/>
          <p:cNvGraphicFramePr>
            <a:graphicFrameLocks noGrp="1"/>
          </p:cNvGraphicFramePr>
          <p:nvPr>
            <p:ph idx="1"/>
          </p:nvPr>
        </p:nvGraphicFramePr>
        <p:xfrm>
          <a:off x="467544" y="2247900"/>
          <a:ext cx="8280920" cy="3878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45424638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2420</Words>
  <Application>Microsoft Office PowerPoint</Application>
  <PresentationFormat>Ekran Gösterisi (4:3)</PresentationFormat>
  <Paragraphs>301</Paragraphs>
  <Slides>39</Slides>
  <Notes>9</Notes>
  <HiddenSlides>0</HiddenSlides>
  <MMClips>0</MMClips>
  <ScaleCrop>false</ScaleCrop>
  <HeadingPairs>
    <vt:vector size="4" baseType="variant">
      <vt:variant>
        <vt:lpstr>Tema</vt:lpstr>
      </vt:variant>
      <vt:variant>
        <vt:i4>1</vt:i4>
      </vt:variant>
      <vt:variant>
        <vt:lpstr>Slayt Başlıkları</vt:lpstr>
      </vt:variant>
      <vt:variant>
        <vt:i4>39</vt:i4>
      </vt:variant>
    </vt:vector>
  </HeadingPairs>
  <TitlesOfParts>
    <vt:vector size="40" baseType="lpstr">
      <vt:lpstr>Ofis Teması</vt:lpstr>
      <vt:lpstr>Pseudomonas  &amp;  Acinetobacter Türleri ile  Diğer Nonfermenter Bakteriler</vt:lpstr>
      <vt:lpstr>Slayt 2</vt:lpstr>
      <vt:lpstr>Pseudomonas spp</vt:lpstr>
      <vt:lpstr> Pekçok türü olmakla birlikte insanda hastalığa yol açan türler </vt:lpstr>
      <vt:lpstr>Pseudomonas aeruginosa </vt:lpstr>
      <vt:lpstr>Pseudomonas aeruginosa </vt:lpstr>
      <vt:lpstr>Pseudomonas aeruginosa </vt:lpstr>
      <vt:lpstr>Slayt 8</vt:lpstr>
      <vt:lpstr>Virülans Faktörleri</vt:lpstr>
      <vt:lpstr>Virülans Faktörleri</vt:lpstr>
      <vt:lpstr>Klinik</vt:lpstr>
      <vt:lpstr>Tedavi</vt:lpstr>
      <vt:lpstr>Acinetobacter</vt:lpstr>
      <vt:lpstr>Acinetobacter</vt:lpstr>
      <vt:lpstr>Epidemiyoloji ve Bulaş</vt:lpstr>
      <vt:lpstr>Epidemiyoloji ve Bulaş</vt:lpstr>
      <vt:lpstr>Acinetobacter</vt:lpstr>
      <vt:lpstr>Acinetobacter</vt:lpstr>
      <vt:lpstr>Acinetobacter</vt:lpstr>
      <vt:lpstr>Acinetobacter</vt:lpstr>
      <vt:lpstr>Acinetobacter</vt:lpstr>
      <vt:lpstr>Acinetobacter Tanı</vt:lpstr>
      <vt:lpstr>Stenotrophomonas maltophilia</vt:lpstr>
      <vt:lpstr>Stenotrophomonas maltophilia</vt:lpstr>
      <vt:lpstr>Stenotrophomonas maltophilia</vt:lpstr>
      <vt:lpstr>Stenotrophomonas maltophilia</vt:lpstr>
      <vt:lpstr>Stenotrophomonas maltophilia</vt:lpstr>
      <vt:lpstr>Genel Korunma İlkeleri</vt:lpstr>
      <vt:lpstr>Burkholderia Türleri </vt:lpstr>
      <vt:lpstr> Burkholderia Türleri </vt:lpstr>
      <vt:lpstr>Burkholderia cepacia kompleks</vt:lpstr>
      <vt:lpstr>Klinik</vt:lpstr>
      <vt:lpstr>Slayt 33</vt:lpstr>
      <vt:lpstr>Burkholderia pseudomallei</vt:lpstr>
      <vt:lpstr>Klinik</vt:lpstr>
      <vt:lpstr>Slayt 36</vt:lpstr>
      <vt:lpstr>Tanı</vt:lpstr>
      <vt:lpstr>Tedavi</vt:lpstr>
      <vt:lpstr>Burkholderia mallei</vt:lpstr>
    </vt:vector>
  </TitlesOfParts>
  <Company>rocco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Pseudomonas  &amp;  Acinetobacter Türleri ile  Diğer Nonfermenter Bakteriler</dc:title>
  <dc:creator>PC</dc:creator>
  <cp:lastModifiedBy>user</cp:lastModifiedBy>
  <cp:revision>60</cp:revision>
  <dcterms:created xsi:type="dcterms:W3CDTF">2018-08-27T17:03:30Z</dcterms:created>
  <dcterms:modified xsi:type="dcterms:W3CDTF">2018-08-31T08:42:23Z</dcterms:modified>
</cp:coreProperties>
</file>