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604" r:id="rId4"/>
    <p:sldId id="1102" r:id="rId5"/>
    <p:sldId id="1110" r:id="rId6"/>
    <p:sldId id="1111" r:id="rId7"/>
    <p:sldId id="1112" r:id="rId8"/>
    <p:sldId id="1113" r:id="rId9"/>
    <p:sldId id="1114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smtClean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Rasyo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Analizi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Uygulaması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541655"/>
            <a:ext cx="4999672" cy="498475"/>
          </a:xfrm>
        </p:spPr>
        <p:txBody>
          <a:bodyPr/>
          <a:lstStyle/>
          <a:p>
            <a:pPr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tr-TR" b="1" dirty="0" err="1" smtClean="0"/>
              <a:t>Rasyo</a:t>
            </a:r>
            <a:r>
              <a:rPr lang="tr-TR" b="1" dirty="0" smtClean="0"/>
              <a:t> Analizi Uygulama Örneği</a:t>
            </a:r>
            <a:endParaRPr lang="tr-TR" b="1" dirty="0"/>
          </a:p>
        </p:txBody>
      </p:sp>
      <p:sp>
        <p:nvSpPr>
          <p:cNvPr id="2" name="Dikdörtgen 1"/>
          <p:cNvSpPr/>
          <p:nvPr/>
        </p:nvSpPr>
        <p:spPr>
          <a:xfrm>
            <a:off x="338138" y="1218545"/>
            <a:ext cx="828008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 fontAlgn="base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Göktur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Şirketinin 2008, 2009, 2010 ve 2011 yıllarına ait bilanço ve gelir tabloları aşağıdaki gibidir: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18197"/>
              </p:ext>
            </p:extLst>
          </p:nvPr>
        </p:nvGraphicFramePr>
        <p:xfrm>
          <a:off x="338138" y="2026622"/>
          <a:ext cx="8569326" cy="3390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2018"/>
                <a:gridCol w="1281827"/>
                <a:gridCol w="1281827"/>
                <a:gridCol w="1281827"/>
                <a:gridCol w="1281827"/>
              </a:tblGrid>
              <a:tr h="110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Bilanço</a:t>
                      </a:r>
                      <a:endParaRPr lang="tr-TR" sz="160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2" marR="44452" marT="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2" marR="44452" marT="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2" marR="4445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Aktif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 anchor="b"/>
                </a:tc>
              </a:tr>
              <a:tr h="901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600" noProof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Dönen Varlıklar</a:t>
                      </a:r>
                      <a:endParaRPr lang="tr-TR" sz="1600" noProof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</a:tr>
              <a:tr h="94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Hazır Değerler</a:t>
                      </a:r>
                      <a:endParaRPr lang="tr-TR" sz="1600" noProof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</a:tr>
              <a:tr h="7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Menkul Kıymetler</a:t>
                      </a:r>
                      <a:endParaRPr lang="tr-TR" sz="1600" noProof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Ticari Ala.</a:t>
                      </a:r>
                      <a:endParaRPr lang="tr-TR" sz="1600" noProof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Stoklar</a:t>
                      </a:r>
                      <a:endParaRPr lang="tr-TR" sz="1600" noProof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Duran Varlıklar</a:t>
                      </a:r>
                      <a:endParaRPr lang="tr-TR" sz="1600" noProof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7.490.000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9.252.000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9.722.400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10.281.600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</a:tr>
              <a:tr h="369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 Duran Varlıklar</a:t>
                      </a:r>
                      <a:endParaRPr lang="tr-TR" sz="1600" noProof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</a:tr>
              <a:tr h="73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Maddi Dur. Var. (Net)</a:t>
                      </a:r>
                      <a:endParaRPr lang="tr-TR" sz="1600" noProof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</a:tr>
              <a:tr h="167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Maddi </a:t>
                      </a:r>
                      <a:r>
                        <a:rPr lang="tr-TR" sz="1600" noProof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Olm</a:t>
                      </a:r>
                      <a:r>
                        <a:rPr lang="tr-TR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Dur. Var. (Net)</a:t>
                      </a:r>
                      <a:endParaRPr lang="tr-TR" sz="1600" noProof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2.090.000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2.152.000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1.622.400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1.181.600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</a:tr>
              <a:tr h="3064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Aktif Toplamı</a:t>
                      </a:r>
                      <a:endParaRPr lang="tr-TR" sz="1600" noProof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10.590.000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12.652.000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13.522.400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14.781.600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2" marR="4445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96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6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541655"/>
            <a:ext cx="4999672" cy="498475"/>
          </a:xfrm>
        </p:spPr>
        <p:txBody>
          <a:bodyPr/>
          <a:lstStyle/>
          <a:p>
            <a:pPr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tr-TR" b="1" dirty="0" err="1" smtClean="0"/>
              <a:t>Rasyo</a:t>
            </a:r>
            <a:r>
              <a:rPr lang="tr-TR" b="1" dirty="0" smtClean="0"/>
              <a:t> Analizi Uygulama Örneği</a:t>
            </a:r>
            <a:endParaRPr lang="tr-TR" b="1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04957"/>
              </p:ext>
            </p:extLst>
          </p:nvPr>
        </p:nvGraphicFramePr>
        <p:xfrm>
          <a:off x="338138" y="1396365"/>
          <a:ext cx="8640764" cy="3435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0712"/>
                <a:gridCol w="1292513"/>
                <a:gridCol w="1292513"/>
                <a:gridCol w="1292513"/>
                <a:gridCol w="1292513"/>
              </a:tblGrid>
              <a:tr h="243429"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Pasif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b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3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</a:tr>
              <a:tr h="243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Yabancı Kaynaklar</a:t>
                      </a:r>
                      <a:endParaRPr lang="tr-TR" sz="1600" noProof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5.250.000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</a:tr>
              <a:tr h="243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KVYK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1.750.000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</a:tr>
              <a:tr h="243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 Borçlar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b"/>
                </a:tc>
              </a:tr>
              <a:tr h="243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Ticari Borçlar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</a:tr>
              <a:tr h="243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UVYK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</a:tr>
              <a:tr h="243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 Borçlar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</a:tr>
              <a:tr h="243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Özkaynaklar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5.340.000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5.452.000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5.322.400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5.181.600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</a:tr>
              <a:tr h="243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Ödenmiş Sermaye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4.000.000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</a:tr>
              <a:tr h="243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Yedekler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956.000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1.098.400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989.600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</a:tr>
              <a:tr h="243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Kar (Zarar)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496.000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192.000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</a:tr>
              <a:tr h="357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Pasif Toplamı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10.590.000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12.652.000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13.522.400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14.781.600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97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6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541655"/>
            <a:ext cx="4999672" cy="498475"/>
          </a:xfrm>
        </p:spPr>
        <p:txBody>
          <a:bodyPr/>
          <a:lstStyle/>
          <a:p>
            <a:pPr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tr-TR" b="1" dirty="0" err="1" smtClean="0"/>
              <a:t>Rasyo</a:t>
            </a:r>
            <a:r>
              <a:rPr lang="tr-TR" b="1" dirty="0" smtClean="0"/>
              <a:t> Analizi Uygulama Örneği</a:t>
            </a:r>
            <a:endParaRPr lang="tr-TR" b="1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583161"/>
              </p:ext>
            </p:extLst>
          </p:nvPr>
        </p:nvGraphicFramePr>
        <p:xfrm>
          <a:off x="338138" y="1154557"/>
          <a:ext cx="8640764" cy="4683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0712"/>
                <a:gridCol w="1292513"/>
                <a:gridCol w="1292513"/>
                <a:gridCol w="1292513"/>
                <a:gridCol w="1292513"/>
              </a:tblGrid>
              <a:tr h="27230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600" noProof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Gelir Tablosu</a:t>
                      </a:r>
                      <a:endParaRPr lang="tr-TR" sz="160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b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Brüt Satışlar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9.500.000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10.500.000</a:t>
                      </a:r>
                    </a:p>
                  </a:txBody>
                  <a:tcPr marL="44450" marR="44450" marT="0" marB="0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Satış İndirimleri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700.000</a:t>
                      </a:r>
                    </a:p>
                  </a:txBody>
                  <a:tcPr marL="44450" marR="44450" marT="0" marB="0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Satışlar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7.500.000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8.450.000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8.880.000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9.800.000</a:t>
                      </a:r>
                    </a:p>
                  </a:txBody>
                  <a:tcPr marL="44450" marR="44450" marT="0" marB="0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SMM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5.800.000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6.500.000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7.500.000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8.400.000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</a:tr>
              <a:tr h="255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Brüt Satış Karı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1.700.000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1.950.000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1.380.000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1.400.000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</a:tr>
              <a:tr h="255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Faaliyet </a:t>
                      </a:r>
                      <a:r>
                        <a:rPr kumimoji="0" lang="tr-TR" sz="16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Gid</a:t>
                      </a: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700.000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1.000.000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1.100.000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1.200.000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</a:tr>
              <a:tr h="255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Faaliyet Karı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1.000.000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950.000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280.000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</a:tr>
              <a:tr h="255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Diğer Faal. Ola. Gel. Kar.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180.000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250.000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280.000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</a:tr>
              <a:tr h="251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Diğer Faal. Ola. </a:t>
                      </a:r>
                      <a:r>
                        <a:rPr kumimoji="0" lang="tr-TR" sz="16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Gid</a:t>
                      </a: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Zar.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100.000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200.000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100.000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80.000</a:t>
                      </a:r>
                    </a:p>
                  </a:txBody>
                  <a:tcPr marL="44450" marR="44450" marT="0" marB="0" horzOverflow="overflow"/>
                </a:tc>
              </a:tr>
              <a:tr h="251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Finansman </a:t>
                      </a:r>
                      <a:r>
                        <a:rPr kumimoji="0" lang="tr-TR" sz="16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Gid</a:t>
                      </a: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250.000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250.000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200.000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180.000</a:t>
                      </a:r>
                    </a:p>
                  </a:txBody>
                  <a:tcPr marL="44450" marR="44450" marT="0" marB="0" horzOverflow="overflow"/>
                </a:tc>
              </a:tr>
              <a:tr h="251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Olağan Kar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850.000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680.000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230.000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220.000</a:t>
                      </a:r>
                    </a:p>
                  </a:txBody>
                  <a:tcPr marL="44450" marR="44450" marT="0" marB="0" horzOverflow="overflow"/>
                </a:tc>
              </a:tr>
              <a:tr h="251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Olağandışı Gelir ve Karlar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50.000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20.000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80.000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60.000</a:t>
                      </a:r>
                    </a:p>
                  </a:txBody>
                  <a:tcPr marL="44450" marR="44450" marT="0" marB="0" horzOverflow="overflow"/>
                </a:tc>
              </a:tr>
              <a:tr h="251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Olağandışı Gider ve Zararlar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100.000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80.000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30.000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40.000</a:t>
                      </a:r>
                    </a:p>
                  </a:txBody>
                  <a:tcPr marL="44450" marR="44450" marT="0" marB="0" horzOverflow="overflow"/>
                </a:tc>
              </a:tr>
              <a:tr h="251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Dönem Karı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800.000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620.000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280.000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240.000</a:t>
                      </a:r>
                    </a:p>
                  </a:txBody>
                  <a:tcPr marL="44450" marR="44450" marT="0" marB="0" horzOverflow="overflow"/>
                </a:tc>
              </a:tr>
              <a:tr h="251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Vergi ve </a:t>
                      </a:r>
                      <a:r>
                        <a:rPr kumimoji="0" lang="tr-TR" sz="16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Diğ</a:t>
                      </a: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Yüküm. </a:t>
                      </a:r>
                      <a:r>
                        <a:rPr kumimoji="0" lang="tr-TR" sz="16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Karş</a:t>
                      </a: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160.000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124.000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56.000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48.000</a:t>
                      </a:r>
                    </a:p>
                  </a:txBody>
                  <a:tcPr marL="44450" marR="44450" marT="0" marB="0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Dönem Net Karı (Zararı)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640.000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496.000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224.000</a:t>
                      </a: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192.000</a:t>
                      </a:r>
                    </a:p>
                  </a:txBody>
                  <a:tcPr marL="44450" marR="4445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70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6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541655"/>
            <a:ext cx="4999672" cy="498475"/>
          </a:xfrm>
        </p:spPr>
        <p:txBody>
          <a:bodyPr/>
          <a:lstStyle/>
          <a:p>
            <a:pPr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tr-TR" altLang="tr-TR" dirty="0"/>
              <a:t>Örneğe İlişkin Ek Bilgiler</a:t>
            </a:r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445770" y="1371600"/>
            <a:ext cx="8046719" cy="831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Şirketin hisse senedi sayısı 4.000.000 adet olup, hisse senetlerinin nominal değeri 1 TL’dir.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45771" y="2636838"/>
            <a:ext cx="8046718" cy="831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Şirket net karın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 60’ını kar payı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olarak dağıtmaktadır.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7" name="Dikdörtgen 6"/>
          <p:cNvSpPr/>
          <p:nvPr/>
        </p:nvSpPr>
        <p:spPr>
          <a:xfrm>
            <a:off x="445770" y="3895092"/>
            <a:ext cx="8046719" cy="83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r-TR" sz="2400" dirty="0"/>
              <a:t>Şirketin hisse senetlerinin piyasa değeri yıllar itibariyle sırasıyla “4,8 TL”, “5,4 TL”, “4,6 TL” ve “3,8 TL</a:t>
            </a:r>
            <a:r>
              <a:rPr lang="tr-TR" sz="2400" dirty="0" smtClean="0"/>
              <a:t>” </a:t>
            </a:r>
            <a:r>
              <a:rPr lang="tr-TR" sz="2400" dirty="0" err="1" smtClean="0"/>
              <a:t>dir</a:t>
            </a:r>
            <a:r>
              <a:rPr lang="tr-TR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250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6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541655"/>
            <a:ext cx="4999672" cy="498475"/>
          </a:xfrm>
        </p:spPr>
        <p:txBody>
          <a:bodyPr/>
          <a:lstStyle/>
          <a:p>
            <a:pPr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tr-TR" b="1" dirty="0" err="1" smtClean="0"/>
              <a:t>Rasyo</a:t>
            </a:r>
            <a:r>
              <a:rPr lang="tr-TR" b="1" dirty="0" smtClean="0"/>
              <a:t> Analizi Uygulama Örneği</a:t>
            </a:r>
            <a:endParaRPr lang="tr-TR" b="1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14667"/>
              </p:ext>
            </p:extLst>
          </p:nvPr>
        </p:nvGraphicFramePr>
        <p:xfrm>
          <a:off x="338138" y="2139256"/>
          <a:ext cx="8640764" cy="3078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0712"/>
                <a:gridCol w="1292513"/>
                <a:gridCol w="1292513"/>
                <a:gridCol w="1292513"/>
                <a:gridCol w="1292513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Likidite Oranları</a:t>
                      </a:r>
                      <a:endParaRPr lang="tr-TR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Cari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1.77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1.55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1.41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</a:t>
                      </a:r>
                    </a:p>
                  </a:txBody>
                  <a:tcPr marL="9524" marR="9524" marT="9523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Likit (</a:t>
                      </a:r>
                      <a:r>
                        <a:rPr lang="en-US" sz="16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Asit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-Test</a:t>
                      </a:r>
                      <a:r>
                        <a:rPr lang="tr-TR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Oran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0.91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0.82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0.67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0.61</a:t>
                      </a:r>
                    </a:p>
                  </a:txBody>
                  <a:tcPr marL="9524" marR="9524" marT="9523" marB="0" anchor="b"/>
                </a:tc>
              </a:tr>
              <a:tr h="2552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Nakit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0.27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marL="9524" marR="9524" marT="9523" marB="0" anchor="b"/>
                </a:tc>
              </a:tr>
              <a:tr h="2552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 </a:t>
                      </a:r>
                      <a:r>
                        <a:rPr lang="tr-TR" sz="16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Yapı Oranları</a:t>
                      </a:r>
                      <a:endParaRPr lang="tr-TR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/>
                </a:tc>
              </a:tr>
              <a:tr h="2552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Kaldıraç</a:t>
                      </a:r>
                      <a:r>
                        <a:rPr lang="tr-TR" sz="16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Oranı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0.57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0.61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</a:t>
                      </a:r>
                    </a:p>
                  </a:txBody>
                  <a:tcPr marL="9524" marR="9524" marT="9523" marB="0" anchor="b"/>
                </a:tc>
              </a:tr>
              <a:tr h="2552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Özkaynaklar</a:t>
                      </a:r>
                      <a:r>
                        <a:rPr lang="tr-TR" sz="16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/Aktif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Toplamı</a:t>
                      </a:r>
                      <a:endParaRPr lang="tr-TR" sz="16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0.43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</a:t>
                      </a:r>
                    </a:p>
                  </a:txBody>
                  <a:tcPr marL="9524" marR="9524" marT="9523" marB="0" anchor="b"/>
                </a:tc>
              </a:tr>
              <a:tr h="25133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Özkaynaklar</a:t>
                      </a:r>
                      <a:r>
                        <a:rPr lang="tr-TR" sz="16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/Yabancı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Kaynaklar</a:t>
                      </a:r>
                      <a:endParaRPr lang="tr-TR" sz="16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0.76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0.54</a:t>
                      </a:r>
                    </a:p>
                  </a:txBody>
                  <a:tcPr marL="9524" marR="9524" marT="9523" marB="0" anchor="b"/>
                </a:tc>
              </a:tr>
              <a:tr h="25133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KVYK/Toplam Yabancı Kaynaklar</a:t>
                      </a:r>
                      <a:endParaRPr lang="tr-TR" sz="16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0.31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</a:t>
                      </a:r>
                    </a:p>
                  </a:txBody>
                  <a:tcPr marL="9524" marR="9524" marT="9523" marB="0" anchor="b"/>
                </a:tc>
              </a:tr>
              <a:tr h="25133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KVYK/</a:t>
                      </a:r>
                      <a:r>
                        <a:rPr lang="tr-TR" sz="16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Pasif Toplamı</a:t>
                      </a:r>
                      <a:endParaRPr lang="tr-TR" sz="16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</a:t>
                      </a:r>
                    </a:p>
                  </a:txBody>
                  <a:tcPr marL="9524" marR="9524" marT="9523" marB="0" anchor="b"/>
                </a:tc>
              </a:tr>
              <a:tr h="25133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Duran </a:t>
                      </a:r>
                      <a:r>
                        <a:rPr lang="tr-TR" sz="16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Varlıklar/</a:t>
                      </a:r>
                      <a:r>
                        <a:rPr lang="tr-TR" sz="1600" b="0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Özkaynaklar</a:t>
                      </a:r>
                      <a:endParaRPr lang="tr-TR" sz="16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1.40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1.70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1.83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1.98</a:t>
                      </a:r>
                    </a:p>
                  </a:txBody>
                  <a:tcPr marL="9524" marR="9524" marT="9523" marB="0" anchor="b"/>
                </a:tc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338138" y="1205776"/>
            <a:ext cx="85429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 fontAlgn="base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Göktur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şirketinin 4 yıllık bilanço ve gelir tabloları kullanılarak yapılan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rasyo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analizinin sonuçları toplu olarak aşağıdaki tabloda verilmektedir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0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6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541655"/>
            <a:ext cx="4999672" cy="498475"/>
          </a:xfrm>
        </p:spPr>
        <p:txBody>
          <a:bodyPr/>
          <a:lstStyle/>
          <a:p>
            <a:pPr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tr-TR" b="1" dirty="0" err="1" smtClean="0"/>
              <a:t>Rasyo</a:t>
            </a:r>
            <a:r>
              <a:rPr lang="tr-TR" b="1" dirty="0" smtClean="0"/>
              <a:t> Analizi Uygulama Örneği</a:t>
            </a:r>
            <a:endParaRPr lang="tr-TR" b="1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801884"/>
              </p:ext>
            </p:extLst>
          </p:nvPr>
        </p:nvGraphicFramePr>
        <p:xfrm>
          <a:off x="338138" y="1213426"/>
          <a:ext cx="8640764" cy="4338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0712"/>
                <a:gridCol w="1292513"/>
                <a:gridCol w="1292513"/>
                <a:gridCol w="1292513"/>
                <a:gridCol w="1292513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Faaliyet Oranları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b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Stok Devir Hızı</a:t>
                      </a: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3.87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4.06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3.23</a:t>
                      </a:r>
                    </a:p>
                  </a:txBody>
                  <a:tcPr marL="9525" marR="9525" marT="9525" marB="0" anchor="b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Alacak Devir Hızı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9.38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8.89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8.07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7.54</a:t>
                      </a:r>
                    </a:p>
                  </a:txBody>
                  <a:tcPr marL="9525" marR="9525" marT="9525" marB="0" anchor="b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Alacak Ortalama Tahsil Süresi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38.40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40.47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44.59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47.76</a:t>
                      </a:r>
                    </a:p>
                  </a:txBody>
                  <a:tcPr marL="9525" marR="9525" marT="9525" marB="0" anchor="b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Dönen Varlık Devir Hızı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2.42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2.49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2.34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2.18</a:t>
                      </a:r>
                    </a:p>
                  </a:txBody>
                  <a:tcPr marL="9525" marR="9525" marT="9525" marB="0" anchor="b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Duran Varlık Devir Hızı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0.91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0.91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0.95</a:t>
                      </a:r>
                    </a:p>
                  </a:txBody>
                  <a:tcPr marL="9525" marR="9525" marT="9525" marB="0" anchor="b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Özsermaye</a:t>
                      </a: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Devir Hızı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1.40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1.55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1.67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1.89</a:t>
                      </a:r>
                    </a:p>
                  </a:txBody>
                  <a:tcPr marL="9525" marR="9525" marT="9525" marB="0" anchor="b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Karlılık Oranları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Satışların Karlılığı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</a:p>
                  </a:txBody>
                  <a:tcPr marL="9525" marR="9525" marT="9525" marB="0" anchor="b" horzOverflow="overflow"/>
                </a:tc>
              </a:tr>
              <a:tr h="255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Özsermaye</a:t>
                      </a: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Karlılığı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</a:tr>
              <a:tr h="255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Toplam Varlık Karlılığı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</a:tr>
              <a:tr h="255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Mali Rantabilite Oranı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9525" marR="9525" marT="9525" marB="0" anchor="b" horzOverflow="overflow"/>
                </a:tc>
              </a:tr>
              <a:tr h="255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Ekonomik Rantabilite Oranı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0.0028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0.0034</a:t>
                      </a:r>
                    </a:p>
                  </a:txBody>
                  <a:tcPr marL="9525" marR="9525" marT="9525" marB="0" anchor="b" horzOverflow="overflow"/>
                </a:tc>
              </a:tr>
              <a:tr h="25133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Piyasa Performans Oranları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/>
                </a:tc>
              </a:tr>
              <a:tr h="25133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Fiyat Kazanç Oranı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72.58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136.90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131.94</a:t>
                      </a:r>
                    </a:p>
                  </a:txBody>
                  <a:tcPr marL="9525" marR="9525" marT="9525" marB="0" anchor="b" horzOverflow="overflow"/>
                </a:tc>
              </a:tr>
              <a:tr h="25133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Piyasa Değeri/Defter Değeri Oranı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5.40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4.60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3.80</a:t>
                      </a:r>
                    </a:p>
                  </a:txBody>
                  <a:tcPr marL="9525" marR="9525" marT="9525" marB="0" anchor="b" horzOverflow="overflow"/>
                </a:tc>
              </a:tr>
              <a:tr h="25133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Temettü Verimliliği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marL="9525" marR="9525" marT="9525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marL="9525" marR="9525" marT="9525" marB="0" anchor="b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45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6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12655</TotalTime>
  <Words>602</Words>
  <Application>Microsoft Office PowerPoint</Application>
  <PresentationFormat>Ekran Gösterisi (4:3)</PresentationFormat>
  <Paragraphs>347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Gill Sans MT</vt:lpstr>
      <vt:lpstr>Times New Roman</vt:lpstr>
      <vt:lpstr>Wingdings</vt:lpstr>
      <vt:lpstr>ekonomi</vt:lpstr>
      <vt:lpstr>1_Rics</vt:lpstr>
      <vt:lpstr>h.t.</vt:lpstr>
      <vt:lpstr>PowerPoint Sunusu</vt:lpstr>
      <vt:lpstr>Rasyo Analizi Uygulama Örneği</vt:lpstr>
      <vt:lpstr>Rasyo Analizi Uygulama Örneği</vt:lpstr>
      <vt:lpstr>Rasyo Analizi Uygulama Örneği</vt:lpstr>
      <vt:lpstr>Örneğe İlişkin Ek Bilgiler</vt:lpstr>
      <vt:lpstr>Rasyo Analizi Uygulama Örneği</vt:lpstr>
      <vt:lpstr>Rasyo Analizi Uygulama Örneği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824</cp:revision>
  <cp:lastPrinted>2016-10-24T07:53:35Z</cp:lastPrinted>
  <dcterms:created xsi:type="dcterms:W3CDTF">2016-09-18T09:35:24Z</dcterms:created>
  <dcterms:modified xsi:type="dcterms:W3CDTF">2020-02-27T07:07:41Z</dcterms:modified>
</cp:coreProperties>
</file>