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26"/>
  </p:notesMasterIdLst>
  <p:handoutMasterIdLst>
    <p:handoutMasterId r:id="rId27"/>
  </p:handoutMasterIdLst>
  <p:sldIdLst>
    <p:sldId id="256" r:id="rId2"/>
    <p:sldId id="281" r:id="rId3"/>
    <p:sldId id="278" r:id="rId4"/>
    <p:sldId id="282" r:id="rId5"/>
    <p:sldId id="257" r:id="rId6"/>
    <p:sldId id="258" r:id="rId7"/>
    <p:sldId id="260" r:id="rId8"/>
    <p:sldId id="261" r:id="rId9"/>
    <p:sldId id="262" r:id="rId10"/>
    <p:sldId id="263" r:id="rId11"/>
    <p:sldId id="264" r:id="rId12"/>
    <p:sldId id="265" r:id="rId13"/>
    <p:sldId id="267" r:id="rId14"/>
    <p:sldId id="280" r:id="rId15"/>
    <p:sldId id="269" r:id="rId16"/>
    <p:sldId id="270" r:id="rId17"/>
    <p:sldId id="271" r:id="rId18"/>
    <p:sldId id="272" r:id="rId19"/>
    <p:sldId id="273" r:id="rId20"/>
    <p:sldId id="274" r:id="rId21"/>
    <p:sldId id="275" r:id="rId22"/>
    <p:sldId id="276" r:id="rId23"/>
    <p:sldId id="277" r:id="rId24"/>
    <p:sldId id="279" r:id="rId25"/>
  </p:sldIdLst>
  <p:sldSz cx="12192000" cy="6858000"/>
  <p:notesSz cx="9144000" cy="6858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64"/>
    <p:restoredTop sz="95833"/>
  </p:normalViewPr>
  <p:slideViewPr>
    <p:cSldViewPr snapToGrid="0" snapToObjects="1">
      <p:cViewPr varScale="1">
        <p:scale>
          <a:sx n="109" d="100"/>
          <a:sy n="109" d="100"/>
        </p:scale>
        <p:origin x="74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12127133-69A7-A54D-81E1-73F280E7E27D}"/>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6956E493-7874-BA4E-BB4D-D07BC33D9FEE}"/>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D06E739F-1CB0-1242-AC02-2C869E7452CF}" type="datetimeFigureOut">
              <a:rPr lang="tr-TR" smtClean="0"/>
              <a:t>28.03.2022</a:t>
            </a:fld>
            <a:endParaRPr lang="tr-TR"/>
          </a:p>
        </p:txBody>
      </p:sp>
      <p:sp>
        <p:nvSpPr>
          <p:cNvPr id="4" name="Alt Bilgi Yer Tutucusu 3">
            <a:extLst>
              <a:ext uri="{FF2B5EF4-FFF2-40B4-BE49-F238E27FC236}">
                <a16:creationId xmlns:a16="http://schemas.microsoft.com/office/drawing/2014/main" id="{06CC7F51-DACF-004B-87BC-7DA41BA09FC3}"/>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5A351251-C469-3C4B-B0F8-B11B3064C8FF}"/>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1045DF7F-3815-714D-988C-DD897C5BFB6F}" type="slidenum">
              <a:rPr lang="tr-TR" smtClean="0"/>
              <a:t>‹#›</a:t>
            </a:fld>
            <a:endParaRPr lang="tr-TR"/>
          </a:p>
        </p:txBody>
      </p:sp>
    </p:spTree>
    <p:extLst>
      <p:ext uri="{BB962C8B-B14F-4D97-AF65-F5344CB8AC3E}">
        <p14:creationId xmlns:p14="http://schemas.microsoft.com/office/powerpoint/2010/main" val="885254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AD24527C-6250-6C45-BDAA-9DB6486B84CD}" type="datetimeFigureOut">
              <a:rPr lang="tr-TR" smtClean="0"/>
              <a:t>28.03.2022</a:t>
            </a:fld>
            <a:endParaRPr lang="tr-TR"/>
          </a:p>
        </p:txBody>
      </p:sp>
      <p:sp>
        <p:nvSpPr>
          <p:cNvPr id="4" name="Slayt Resmi Yer Tutucusu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914400" y="3300412"/>
            <a:ext cx="7315200" cy="2700338"/>
          </a:xfrm>
          <a:prstGeom prst="rect">
            <a:avLst/>
          </a:prstGeom>
        </p:spPr>
        <p:txBody>
          <a:bodyPr vert="horz" lIns="91440" tIns="45720" rIns="91440" bIns="45720" rtlCol="0"/>
          <a:lstStyle/>
          <a:p>
            <a:r>
              <a:rPr lang="tr-TR"/>
              <a:t>Asıl metin stillerini düzenle
İkinci düzey
Üçüncü düzey
Dördüncü düzey
Beşinci düzey</a:t>
            </a:r>
          </a:p>
        </p:txBody>
      </p:sp>
      <p:sp>
        <p:nvSpPr>
          <p:cNvPr id="6" name="Alt Bilgi Yer Tutucusu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FE7CBFC0-52A2-5E4C-8C40-7B1C144D3093}" type="slidenum">
              <a:rPr lang="tr-TR" smtClean="0"/>
              <a:t>‹#›</a:t>
            </a:fld>
            <a:endParaRPr lang="tr-TR"/>
          </a:p>
        </p:txBody>
      </p:sp>
    </p:spTree>
    <p:extLst>
      <p:ext uri="{BB962C8B-B14F-4D97-AF65-F5344CB8AC3E}">
        <p14:creationId xmlns:p14="http://schemas.microsoft.com/office/powerpoint/2010/main" val="3942366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4828EFA-BBB2-9643-83B7-8F66723BBE07}" type="datetime1">
              <a:rPr lang="tr-TR" smtClean="0"/>
              <a:t>28.03.2022</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28F1415E-774E-2046-81CA-192360A9AA6E}" type="slidenum">
              <a:rPr lang="tr-TR" smtClean="0"/>
              <a:t>‹#›</a:t>
            </a:fld>
            <a:endParaRPr lang="tr-TR"/>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0978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A2492AC4-6042-284F-87B2-3609D3C4F34F}" type="datetime1">
              <a:rPr lang="tr-TR" smtClean="0"/>
              <a:t>28.03.2022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8F1415E-774E-2046-81CA-192360A9AA6E}" type="slidenum">
              <a:rPr lang="tr-TR" smtClean="0"/>
              <a:t>‹#›</a:t>
            </a:fld>
            <a:endParaRPr lang="tr-TR"/>
          </a:p>
        </p:txBody>
      </p:sp>
    </p:spTree>
    <p:extLst>
      <p:ext uri="{BB962C8B-B14F-4D97-AF65-F5344CB8AC3E}">
        <p14:creationId xmlns:p14="http://schemas.microsoft.com/office/powerpoint/2010/main" val="64443626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A2492AC4-6042-284F-87B2-3609D3C4F34F}" type="datetime1">
              <a:rPr lang="tr-TR" smtClean="0"/>
              <a:t>28.03.2022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8F1415E-774E-2046-81CA-192360A9AA6E}" type="slidenum">
              <a:rPr lang="tr-TR" smtClean="0"/>
              <a:t>‹#›</a:t>
            </a:fld>
            <a:endParaRPr lang="tr-TR"/>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667606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
İkinci düzey
Üçüncü düzey
Dördüncü düzey
Beşinci düzey</a:t>
            </a:r>
            <a:endParaRPr lang="en-US" dirty="0"/>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A2492AC4-6042-284F-87B2-3609D3C4F34F}" type="datetime1">
              <a:rPr lang="tr-TR" smtClean="0"/>
              <a:t>28.03.2022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8F1415E-774E-2046-81CA-192360A9AA6E}"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422335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A2492AC4-6042-284F-87B2-3609D3C4F34F}" type="datetime1">
              <a:rPr lang="tr-TR" smtClean="0"/>
              <a:t>28.03.2022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8F1415E-774E-2046-81CA-192360A9AA6E}" type="slidenum">
              <a:rPr lang="tr-TR" smtClean="0"/>
              <a:t>‹#›</a:t>
            </a:fld>
            <a:endParaRPr lang="tr-TR"/>
          </a:p>
        </p:txBody>
      </p:sp>
    </p:spTree>
    <p:extLst>
      <p:ext uri="{BB962C8B-B14F-4D97-AF65-F5344CB8AC3E}">
        <p14:creationId xmlns:p14="http://schemas.microsoft.com/office/powerpoint/2010/main" val="300761320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A2492AC4-6042-284F-87B2-3609D3C4F34F}" type="datetime1">
              <a:rPr lang="tr-TR" smtClean="0"/>
              <a:t>28.03.2022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8F1415E-774E-2046-81CA-192360A9AA6E}"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392159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A2492AC4-6042-284F-87B2-3609D3C4F34F}" type="datetime1">
              <a:rPr lang="tr-TR" smtClean="0"/>
              <a:t>28.03.2022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8F1415E-774E-2046-81CA-192360A9AA6E}" type="slidenum">
              <a:rPr lang="tr-TR" smtClean="0"/>
              <a:t>‹#›</a:t>
            </a:fld>
            <a:endParaRPr lang="tr-TR"/>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101023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1F82B18C-C614-6141-9D43-29C2DC4D8D2B}" type="datetime1">
              <a:rPr lang="tr-TR" smtClean="0"/>
              <a:t>28.03.2022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8F1415E-774E-2046-81CA-192360A9AA6E}" type="slidenum">
              <a:rPr lang="tr-TR" smtClean="0"/>
              <a:t>‹#›</a:t>
            </a:fld>
            <a:endParaRPr lang="tr-T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6928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AB1D1A80-E7CC-904F-97D7-C69A6D8426CF}" type="datetime1">
              <a:rPr lang="tr-TR" smtClean="0"/>
              <a:t>28.03.2022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8F1415E-774E-2046-81CA-192360A9AA6E}" type="slidenum">
              <a:rPr lang="tr-TR" smtClean="0"/>
              <a:t>‹#›</a:t>
            </a:fld>
            <a:endParaRPr lang="tr-TR"/>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4500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33F65CBF-1360-A947-A9BE-CA81A6606C2B}" type="datetime1">
              <a:rPr lang="tr-TR" smtClean="0"/>
              <a:t>28.03.2022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8F1415E-774E-2046-81CA-192360A9AA6E}" type="slidenum">
              <a:rPr lang="tr-TR" smtClean="0"/>
              <a:t>‹#›</a:t>
            </a:fld>
            <a:endParaRPr lang="tr-TR"/>
          </a:p>
        </p:txBody>
      </p:sp>
    </p:spTree>
    <p:extLst>
      <p:ext uri="{BB962C8B-B14F-4D97-AF65-F5344CB8AC3E}">
        <p14:creationId xmlns:p14="http://schemas.microsoft.com/office/powerpoint/2010/main" val="1235941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77A7DBFE-90BB-6F45-BC65-677E8FF38D96}" type="datetime1">
              <a:rPr lang="tr-TR" smtClean="0"/>
              <a:t>28.03.2022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8F1415E-774E-2046-81CA-192360A9AA6E}" type="slidenum">
              <a:rPr lang="tr-TR" smtClean="0"/>
              <a:t>‹#›</a:t>
            </a:fld>
            <a:endParaRPr lang="tr-TR"/>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6627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
İkinci düzey
Üçüncü düzey
Dördüncü düzey
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54017127-B7A8-C640-918A-739103419E1F}" type="datetime1">
              <a:rPr lang="tr-TR" smtClean="0"/>
              <a:t>28.03.2022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8F1415E-774E-2046-81CA-192360A9AA6E}" type="slidenum">
              <a:rPr lang="tr-TR" smtClean="0"/>
              <a:t>‹#›</a:t>
            </a:fld>
            <a:endParaRPr lang="tr-TR"/>
          </a:p>
        </p:txBody>
      </p:sp>
    </p:spTree>
    <p:extLst>
      <p:ext uri="{BB962C8B-B14F-4D97-AF65-F5344CB8AC3E}">
        <p14:creationId xmlns:p14="http://schemas.microsoft.com/office/powerpoint/2010/main" val="1841024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
İkinci düzey
Üçüncü düzey
Dördüncü düzey
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a:t>Asıl metin stillerini düzenle
İkinci düzey
Üçüncü düzey
Dördüncü düzey
Beşinci düzey</a:t>
            </a:r>
            <a:endParaRPr lang="en-US" dirty="0"/>
          </a:p>
        </p:txBody>
      </p:sp>
      <p:sp>
        <p:nvSpPr>
          <p:cNvPr id="7" name="Date Placeholder 6"/>
          <p:cNvSpPr>
            <a:spLocks noGrp="1"/>
          </p:cNvSpPr>
          <p:nvPr>
            <p:ph type="dt" sz="half" idx="10"/>
          </p:nvPr>
        </p:nvSpPr>
        <p:spPr/>
        <p:txBody>
          <a:bodyPr/>
          <a:lstStyle/>
          <a:p>
            <a:fld id="{D6A80B39-D445-194B-B7A6-DE2B117906E3}" type="datetime1">
              <a:rPr lang="tr-TR" smtClean="0"/>
              <a:t>28.03.2022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8F1415E-774E-2046-81CA-192360A9AA6E}" type="slidenum">
              <a:rPr lang="tr-TR" smtClean="0"/>
              <a:t>‹#›</a:t>
            </a:fld>
            <a:endParaRPr lang="tr-TR"/>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698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2F9D6F9A-5CBB-474A-AEC5-8CF604EA7C17}" type="datetime1">
              <a:rPr lang="tr-TR" smtClean="0"/>
              <a:t>28.03.2022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8F1415E-774E-2046-81CA-192360A9AA6E}" type="slidenum">
              <a:rPr lang="tr-TR" smtClean="0"/>
              <a:t>‹#›</a:t>
            </a:fld>
            <a:endParaRPr lang="tr-T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1350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AB1536-32FD-EB46-A859-EEDCFA955A06}" type="datetime1">
              <a:rPr lang="tr-TR" smtClean="0"/>
              <a:t>28.03.2022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8F1415E-774E-2046-81CA-192360A9AA6E}" type="slidenum">
              <a:rPr lang="tr-TR" smtClean="0"/>
              <a:t>‹#›</a:t>
            </a:fld>
            <a:endParaRPr lang="tr-TR"/>
          </a:p>
        </p:txBody>
      </p:sp>
    </p:spTree>
    <p:extLst>
      <p:ext uri="{BB962C8B-B14F-4D97-AF65-F5344CB8AC3E}">
        <p14:creationId xmlns:p14="http://schemas.microsoft.com/office/powerpoint/2010/main" val="3375410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
İkinci düzey
Üçüncü düzey
Dördüncü düzey
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67FA30C7-9ABA-524A-A095-8B69740F4C57}" type="datetime1">
              <a:rPr lang="tr-TR" smtClean="0"/>
              <a:t>28.03.2022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8F1415E-774E-2046-81CA-192360A9AA6E}" type="slidenum">
              <a:rPr lang="tr-TR" smtClean="0"/>
              <a:t>‹#›</a:t>
            </a:fld>
            <a:endParaRPr lang="tr-TR"/>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6578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stilini düzenlemek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4676AB42-099D-AE4A-8492-FF164AC011FE}" type="datetime1">
              <a:rPr lang="tr-TR" smtClean="0"/>
              <a:t>28.03.2022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8F1415E-774E-2046-81CA-192360A9AA6E}" type="slidenum">
              <a:rPr lang="tr-TR" smtClean="0"/>
              <a:t>‹#›</a:t>
            </a:fld>
            <a:endParaRPr lang="tr-TR"/>
          </a:p>
        </p:txBody>
      </p:sp>
    </p:spTree>
    <p:extLst>
      <p:ext uri="{BB962C8B-B14F-4D97-AF65-F5344CB8AC3E}">
        <p14:creationId xmlns:p14="http://schemas.microsoft.com/office/powerpoint/2010/main" val="871222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2492AC4-6042-284F-87B2-3609D3C4F34F}" type="datetime1">
              <a:rPr lang="tr-TR" smtClean="0"/>
              <a:t>28.03.2022</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8F1415E-774E-2046-81CA-192360A9AA6E}" type="slidenum">
              <a:rPr lang="tr-TR" smtClean="0"/>
              <a:t>‹#›</a:t>
            </a:fld>
            <a:endParaRPr lang="tr-TR"/>
          </a:p>
        </p:txBody>
      </p:sp>
    </p:spTree>
    <p:extLst>
      <p:ext uri="{BB962C8B-B14F-4D97-AF65-F5344CB8AC3E}">
        <p14:creationId xmlns:p14="http://schemas.microsoft.com/office/powerpoint/2010/main" val="399678686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D354FD2-000B-A34E-B366-B8454379FD03}"/>
              </a:ext>
            </a:extLst>
          </p:cNvPr>
          <p:cNvSpPr>
            <a:spLocks noGrp="1"/>
          </p:cNvSpPr>
          <p:nvPr>
            <p:ph type="ctrTitle"/>
          </p:nvPr>
        </p:nvSpPr>
        <p:spPr/>
        <p:txBody>
          <a:bodyPr/>
          <a:lstStyle/>
          <a:p>
            <a:r>
              <a:rPr lang="tr-TR" sz="4800" dirty="0"/>
              <a:t>2. HAFTA</a:t>
            </a:r>
          </a:p>
        </p:txBody>
      </p:sp>
      <p:sp>
        <p:nvSpPr>
          <p:cNvPr id="3" name="Alt Başlık 2">
            <a:extLst>
              <a:ext uri="{FF2B5EF4-FFF2-40B4-BE49-F238E27FC236}">
                <a16:creationId xmlns:a16="http://schemas.microsoft.com/office/drawing/2014/main" id="{D800D6C3-64AE-2F4D-81C6-80FB6931C619}"/>
              </a:ext>
            </a:extLst>
          </p:cNvPr>
          <p:cNvSpPr>
            <a:spLocks noGrp="1"/>
          </p:cNvSpPr>
          <p:nvPr>
            <p:ph type="subTitle" idx="1"/>
          </p:nvPr>
        </p:nvSpPr>
        <p:spPr/>
        <p:txBody>
          <a:bodyPr>
            <a:normAutofit/>
          </a:bodyPr>
          <a:lstStyle/>
          <a:p>
            <a:r>
              <a:rPr lang="tr-TR" sz="2400" b="1" dirty="0"/>
              <a:t>Modern Üretim</a:t>
            </a:r>
          </a:p>
          <a:p>
            <a:r>
              <a:rPr lang="tr-TR" sz="2400" b="1" dirty="0"/>
              <a:t>Fabrika Olgusunun Doğuşu</a:t>
            </a:r>
          </a:p>
        </p:txBody>
      </p:sp>
      <p:sp>
        <p:nvSpPr>
          <p:cNvPr id="4" name="Slayt Numarası Yer Tutucusu 3">
            <a:extLst>
              <a:ext uri="{FF2B5EF4-FFF2-40B4-BE49-F238E27FC236}">
                <a16:creationId xmlns:a16="http://schemas.microsoft.com/office/drawing/2014/main" id="{D36A2179-60FB-4343-A874-08AFFB459301}"/>
              </a:ext>
            </a:extLst>
          </p:cNvPr>
          <p:cNvSpPr>
            <a:spLocks noGrp="1"/>
          </p:cNvSpPr>
          <p:nvPr>
            <p:ph type="sldNum" sz="quarter" idx="12"/>
          </p:nvPr>
        </p:nvSpPr>
        <p:spPr/>
        <p:txBody>
          <a:bodyPr/>
          <a:lstStyle/>
          <a:p>
            <a:fld id="{28F1415E-774E-2046-81CA-192360A9AA6E}" type="slidenum">
              <a:rPr lang="tr-TR" smtClean="0"/>
              <a:t>1</a:t>
            </a:fld>
            <a:endParaRPr lang="tr-TR"/>
          </a:p>
        </p:txBody>
      </p:sp>
    </p:spTree>
    <p:extLst>
      <p:ext uri="{BB962C8B-B14F-4D97-AF65-F5344CB8AC3E}">
        <p14:creationId xmlns:p14="http://schemas.microsoft.com/office/powerpoint/2010/main" val="1325570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199C077-8CA7-4A4D-8D94-7B2EF630DBEF}"/>
              </a:ext>
            </a:extLst>
          </p:cNvPr>
          <p:cNvSpPr>
            <a:spLocks noGrp="1"/>
          </p:cNvSpPr>
          <p:nvPr>
            <p:ph idx="1"/>
          </p:nvPr>
        </p:nvSpPr>
        <p:spPr>
          <a:xfrm>
            <a:off x="838200" y="1165860"/>
            <a:ext cx="10515600" cy="5011103"/>
          </a:xfrm>
        </p:spPr>
        <p:txBody>
          <a:bodyPr>
            <a:normAutofit/>
          </a:bodyPr>
          <a:lstStyle/>
          <a:p>
            <a:pPr algn="just"/>
            <a:r>
              <a:rPr lang="tr-TR" dirty="0"/>
              <a:t>Alet kullanımı özel bir eğitim ister. Uzmanlık ancak bu eğitimin sonunda gerçekleşebilir. Bu eğitime ülkemizde verilen isim «çıraklık» daha sonra da «</a:t>
            </a:r>
            <a:r>
              <a:rPr lang="tr-TR" dirty="0" err="1"/>
              <a:t>kalfalık»tır</a:t>
            </a:r>
            <a:r>
              <a:rPr lang="tr-TR" dirty="0"/>
              <a:t>. </a:t>
            </a:r>
          </a:p>
          <a:p>
            <a:pPr algn="just"/>
            <a:r>
              <a:rPr lang="tr-TR" dirty="0"/>
              <a:t>Aletle yapılan üretim zanaatkarlık ya da atölye tipi üretim olarak karşımıza çıkar. </a:t>
            </a:r>
          </a:p>
          <a:p>
            <a:pPr algn="just"/>
            <a:r>
              <a:rPr lang="tr-TR" dirty="0"/>
              <a:t>Bu üretim tarzının eğitimi atölyede usta tarafından verilir. Küçük yaşlarında çırak olarak mesleğe giren bir çocuk yıllar sonra kalfa, ergenlikten sonra da usta olabilir. </a:t>
            </a:r>
          </a:p>
          <a:p>
            <a:pPr algn="just"/>
            <a:r>
              <a:rPr lang="tr-TR" dirty="0"/>
              <a:t>Kendine has ritüelleri ve ağır bir ritmi olan bu üretimde ritüeller ve mesleğe saygı her şeyin üzerindedir. Eğitim, yalnızca teknik iş üzerine değil yaşam tarzına da ilişkindir. </a:t>
            </a:r>
          </a:p>
        </p:txBody>
      </p:sp>
      <p:sp>
        <p:nvSpPr>
          <p:cNvPr id="4" name="Slayt Numarası Yer Tutucusu 3">
            <a:extLst>
              <a:ext uri="{FF2B5EF4-FFF2-40B4-BE49-F238E27FC236}">
                <a16:creationId xmlns:a16="http://schemas.microsoft.com/office/drawing/2014/main" id="{A1A09E5E-6B87-F64A-ACEC-21970C9C83DA}"/>
              </a:ext>
            </a:extLst>
          </p:cNvPr>
          <p:cNvSpPr>
            <a:spLocks noGrp="1"/>
          </p:cNvSpPr>
          <p:nvPr>
            <p:ph type="sldNum" sz="quarter" idx="12"/>
          </p:nvPr>
        </p:nvSpPr>
        <p:spPr/>
        <p:txBody>
          <a:bodyPr/>
          <a:lstStyle/>
          <a:p>
            <a:fld id="{28F1415E-774E-2046-81CA-192360A9AA6E}" type="slidenum">
              <a:rPr lang="tr-TR" smtClean="0"/>
              <a:t>10</a:t>
            </a:fld>
            <a:endParaRPr lang="tr-TR"/>
          </a:p>
        </p:txBody>
      </p:sp>
    </p:spTree>
    <p:extLst>
      <p:ext uri="{BB962C8B-B14F-4D97-AF65-F5344CB8AC3E}">
        <p14:creationId xmlns:p14="http://schemas.microsoft.com/office/powerpoint/2010/main" val="1407536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199C077-8CA7-4A4D-8D94-7B2EF630DBEF}"/>
              </a:ext>
            </a:extLst>
          </p:cNvPr>
          <p:cNvSpPr>
            <a:spLocks noGrp="1"/>
          </p:cNvSpPr>
          <p:nvPr>
            <p:ph idx="1"/>
          </p:nvPr>
        </p:nvSpPr>
        <p:spPr>
          <a:xfrm>
            <a:off x="838200" y="674370"/>
            <a:ext cx="10515600" cy="5502593"/>
          </a:xfrm>
        </p:spPr>
        <p:txBody>
          <a:bodyPr>
            <a:normAutofit/>
          </a:bodyPr>
          <a:lstStyle/>
          <a:p>
            <a:pPr algn="just"/>
            <a:endParaRPr lang="tr-TR" dirty="0"/>
          </a:p>
          <a:p>
            <a:pPr algn="just"/>
            <a:r>
              <a:rPr lang="tr-TR" b="1" dirty="0"/>
              <a:t>Makine</a:t>
            </a:r>
            <a:r>
              <a:rPr lang="tr-TR" dirty="0"/>
              <a:t>, dışsal bir güç kaynağı, yani insan gücü dışında enerji sağlayan bir güçten faydalanır. </a:t>
            </a:r>
          </a:p>
          <a:p>
            <a:pPr algn="just"/>
            <a:r>
              <a:rPr lang="tr-TR" dirty="0"/>
              <a:t>Bu özellik çerçevesinde hayvan gücü ile dönen bir su dolabını ya da yel değirmeni gücüne bağlanmış bir çekiç ya da su değirmenine bağlanmış bir hızarı da makine saymak gerekir. </a:t>
            </a:r>
          </a:p>
          <a:p>
            <a:pPr algn="just"/>
            <a:r>
              <a:rPr lang="tr-TR" dirty="0"/>
              <a:t>Bunlar günümüzde kullandığımız makinelerin ilkel biçimleri olsalar bile makine kategorisine sokulabilir. Kullandıkları enerji insan enerjisinden çok, dışsal yani hayvan, rüzgar ya da su enerjisidir. </a:t>
            </a:r>
          </a:p>
          <a:p>
            <a:pPr algn="just"/>
            <a:r>
              <a:rPr lang="tr-TR" dirty="0"/>
              <a:t>Makine, emek sakıngan bir niteliğe sahiptir. Aynı zamanda fiziksel ve ruhsal açıdan işgücünün sınırlarının daha fazla zorlanamamasından kaynaklı ortaya çıkmıştır. </a:t>
            </a:r>
          </a:p>
        </p:txBody>
      </p:sp>
      <p:sp>
        <p:nvSpPr>
          <p:cNvPr id="4" name="Slayt Numarası Yer Tutucusu 3">
            <a:extLst>
              <a:ext uri="{FF2B5EF4-FFF2-40B4-BE49-F238E27FC236}">
                <a16:creationId xmlns:a16="http://schemas.microsoft.com/office/drawing/2014/main" id="{E231C706-EA03-444B-BCDC-69BE7397BA57}"/>
              </a:ext>
            </a:extLst>
          </p:cNvPr>
          <p:cNvSpPr>
            <a:spLocks noGrp="1"/>
          </p:cNvSpPr>
          <p:nvPr>
            <p:ph type="sldNum" sz="quarter" idx="12"/>
          </p:nvPr>
        </p:nvSpPr>
        <p:spPr/>
        <p:txBody>
          <a:bodyPr/>
          <a:lstStyle/>
          <a:p>
            <a:fld id="{28F1415E-774E-2046-81CA-192360A9AA6E}" type="slidenum">
              <a:rPr lang="tr-TR" smtClean="0"/>
              <a:t>11</a:t>
            </a:fld>
            <a:endParaRPr lang="tr-TR"/>
          </a:p>
        </p:txBody>
      </p:sp>
    </p:spTree>
    <p:extLst>
      <p:ext uri="{BB962C8B-B14F-4D97-AF65-F5344CB8AC3E}">
        <p14:creationId xmlns:p14="http://schemas.microsoft.com/office/powerpoint/2010/main" val="950235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199C077-8CA7-4A4D-8D94-7B2EF630DBEF}"/>
              </a:ext>
            </a:extLst>
          </p:cNvPr>
          <p:cNvSpPr>
            <a:spLocks noGrp="1"/>
          </p:cNvSpPr>
          <p:nvPr>
            <p:ph idx="1"/>
          </p:nvPr>
        </p:nvSpPr>
        <p:spPr>
          <a:xfrm>
            <a:off x="838200" y="994410"/>
            <a:ext cx="10515600" cy="5182553"/>
          </a:xfrm>
        </p:spPr>
        <p:txBody>
          <a:bodyPr>
            <a:normAutofit/>
          </a:bodyPr>
          <a:lstStyle/>
          <a:p>
            <a:pPr algn="just"/>
            <a:endParaRPr lang="tr-TR" dirty="0"/>
          </a:p>
          <a:p>
            <a:pPr algn="just"/>
            <a:r>
              <a:rPr lang="tr-TR" dirty="0"/>
              <a:t>Makine, bir tasarım sürecinin eseridir, mekanizasyon söz konusudur ve her işi değil, yapımcısı tarafından tasarlanan belirli işleri yapar. </a:t>
            </a:r>
          </a:p>
          <a:p>
            <a:pPr algn="just"/>
            <a:r>
              <a:rPr lang="tr-TR" dirty="0"/>
              <a:t>Makine, insanlık tarihi boyunca </a:t>
            </a:r>
            <a:r>
              <a:rPr lang="tr-TR" b="1" dirty="0"/>
              <a:t>birikmiş iş yapma deneyiminin </a:t>
            </a:r>
            <a:r>
              <a:rPr lang="tr-TR" dirty="0"/>
              <a:t>otomatiğe ve dışsal bir güç kaynağına bağlanmış bir taklididir. Dokuma bilgisi olmadan dokuma makinesi yapmanın olanağı yoktur. Dokuma makinesi, dokumacıyı taklit ederek, onun beceri ve deneyimini kullanır. </a:t>
            </a:r>
          </a:p>
        </p:txBody>
      </p:sp>
      <p:sp>
        <p:nvSpPr>
          <p:cNvPr id="4" name="Slayt Numarası Yer Tutucusu 3">
            <a:extLst>
              <a:ext uri="{FF2B5EF4-FFF2-40B4-BE49-F238E27FC236}">
                <a16:creationId xmlns:a16="http://schemas.microsoft.com/office/drawing/2014/main" id="{9F53CB49-FD6E-5543-9780-77F444D96F46}"/>
              </a:ext>
            </a:extLst>
          </p:cNvPr>
          <p:cNvSpPr>
            <a:spLocks noGrp="1"/>
          </p:cNvSpPr>
          <p:nvPr>
            <p:ph type="sldNum" sz="quarter" idx="12"/>
          </p:nvPr>
        </p:nvSpPr>
        <p:spPr/>
        <p:txBody>
          <a:bodyPr/>
          <a:lstStyle/>
          <a:p>
            <a:fld id="{28F1415E-774E-2046-81CA-192360A9AA6E}" type="slidenum">
              <a:rPr lang="tr-TR" smtClean="0"/>
              <a:t>12</a:t>
            </a:fld>
            <a:endParaRPr lang="tr-TR"/>
          </a:p>
        </p:txBody>
      </p:sp>
    </p:spTree>
    <p:extLst>
      <p:ext uri="{BB962C8B-B14F-4D97-AF65-F5344CB8AC3E}">
        <p14:creationId xmlns:p14="http://schemas.microsoft.com/office/powerpoint/2010/main" val="3584652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199C077-8CA7-4A4D-8D94-7B2EF630DBEF}"/>
              </a:ext>
            </a:extLst>
          </p:cNvPr>
          <p:cNvSpPr>
            <a:spLocks noGrp="1"/>
          </p:cNvSpPr>
          <p:nvPr>
            <p:ph idx="1"/>
          </p:nvPr>
        </p:nvSpPr>
        <p:spPr>
          <a:xfrm>
            <a:off x="838200" y="1074420"/>
            <a:ext cx="10515600" cy="5102543"/>
          </a:xfrm>
        </p:spPr>
        <p:txBody>
          <a:bodyPr>
            <a:normAutofit/>
          </a:bodyPr>
          <a:lstStyle/>
          <a:p>
            <a:pPr algn="just"/>
            <a:r>
              <a:rPr lang="tr-TR" dirty="0"/>
              <a:t>Fabrikalı üretime geçmeden önce yürütülen üretimin temelinde küçük meta üretimi, zanaatkarlık ve atölye tipi üretim söz konusudur. Mahalle arasında görülen küçük üreticiler, zanaatkarlar </a:t>
            </a:r>
            <a:r>
              <a:rPr lang="tr-TR" dirty="0">
                <a:sym typeface="Wingdings" pitchFamily="2" charset="2"/>
              </a:rPr>
              <a:t> </a:t>
            </a:r>
            <a:r>
              <a:rPr lang="tr-TR" dirty="0"/>
              <a:t>terzi, marangoz, berber, kalaycı, bakırcı...</a:t>
            </a:r>
          </a:p>
          <a:p>
            <a:pPr algn="just"/>
            <a:r>
              <a:rPr lang="tr-TR" dirty="0"/>
              <a:t>Atölye tipi üretim tarzı (</a:t>
            </a:r>
            <a:r>
              <a:rPr lang="tr-TR" dirty="0" err="1"/>
              <a:t>manüfaktür</a:t>
            </a:r>
            <a:r>
              <a:rPr lang="tr-TR" dirty="0"/>
              <a:t>) ile fabrika (</a:t>
            </a:r>
            <a:r>
              <a:rPr lang="tr-TR" dirty="0" err="1"/>
              <a:t>maşinofaktür</a:t>
            </a:r>
            <a:r>
              <a:rPr lang="tr-TR" dirty="0"/>
              <a:t>) arasındaki temel fark, alet ile makine arasındaki farka dayanır. Atölye tipi üretimde üretim aracı büyük çoğunlukla alettir. Alet aracılığıyla birçok farklı işi yapabiliriz ve yaptığımız işin niteliği de bizim aleti kullanmadaki becerimize bağlı olarak değişir. </a:t>
            </a:r>
          </a:p>
          <a:p>
            <a:pPr algn="just"/>
            <a:r>
              <a:rPr lang="tr-TR" dirty="0"/>
              <a:t>Makine ile her zaman birbirinin tıpatıp aynısı olan ürünler üretirsiniz. Makine yardımı ile standart parça üretimini ve bu sayede de, standart bir üretim tarzını kurmak olanaklı olmuştur.</a:t>
            </a:r>
          </a:p>
          <a:p>
            <a:pPr marL="0" indent="0" algn="just">
              <a:buNone/>
            </a:pPr>
            <a:endParaRPr lang="tr-TR" dirty="0"/>
          </a:p>
        </p:txBody>
      </p:sp>
      <p:sp>
        <p:nvSpPr>
          <p:cNvPr id="4" name="Slayt Numarası Yer Tutucusu 3">
            <a:extLst>
              <a:ext uri="{FF2B5EF4-FFF2-40B4-BE49-F238E27FC236}">
                <a16:creationId xmlns:a16="http://schemas.microsoft.com/office/drawing/2014/main" id="{1233BB96-32B3-E942-8334-0E8B213990AB}"/>
              </a:ext>
            </a:extLst>
          </p:cNvPr>
          <p:cNvSpPr>
            <a:spLocks noGrp="1"/>
          </p:cNvSpPr>
          <p:nvPr>
            <p:ph type="sldNum" sz="quarter" idx="12"/>
          </p:nvPr>
        </p:nvSpPr>
        <p:spPr/>
        <p:txBody>
          <a:bodyPr/>
          <a:lstStyle/>
          <a:p>
            <a:fld id="{28F1415E-774E-2046-81CA-192360A9AA6E}" type="slidenum">
              <a:rPr lang="tr-TR" smtClean="0"/>
              <a:t>13</a:t>
            </a:fld>
            <a:endParaRPr lang="tr-TR"/>
          </a:p>
        </p:txBody>
      </p:sp>
    </p:spTree>
    <p:extLst>
      <p:ext uri="{BB962C8B-B14F-4D97-AF65-F5344CB8AC3E}">
        <p14:creationId xmlns:p14="http://schemas.microsoft.com/office/powerpoint/2010/main" val="2337828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199C077-8CA7-4A4D-8D94-7B2EF630DBEF}"/>
              </a:ext>
            </a:extLst>
          </p:cNvPr>
          <p:cNvSpPr>
            <a:spLocks noGrp="1"/>
          </p:cNvSpPr>
          <p:nvPr>
            <p:ph idx="1"/>
          </p:nvPr>
        </p:nvSpPr>
        <p:spPr>
          <a:xfrm>
            <a:off x="838200" y="1074420"/>
            <a:ext cx="10515600" cy="5102543"/>
          </a:xfrm>
        </p:spPr>
        <p:txBody>
          <a:bodyPr>
            <a:normAutofit/>
          </a:bodyPr>
          <a:lstStyle/>
          <a:p>
            <a:pPr algn="just"/>
            <a:r>
              <a:rPr lang="tr-TR" dirty="0"/>
              <a:t>Feodal üretim biçiminde egemen olan iş yapma tarzı </a:t>
            </a:r>
            <a:r>
              <a:rPr lang="tr-TR" dirty="0">
                <a:sym typeface="Wingdings" pitchFamily="2" charset="2"/>
              </a:rPr>
              <a:t> </a:t>
            </a:r>
            <a:r>
              <a:rPr lang="tr-TR" b="1" dirty="0"/>
              <a:t>zanaatkarlık: </a:t>
            </a:r>
            <a:r>
              <a:rPr lang="tr-TR" dirty="0"/>
              <a:t>zanaatkar üretim araçlarının sahibidir; tüm üretim süreci usta ve çıraklarınca yapılır; aralarında işveren-işçi ilişkisi yoktur; iş süreci temelli işbölümü yoktur</a:t>
            </a:r>
          </a:p>
          <a:p>
            <a:pPr algn="just"/>
            <a:r>
              <a:rPr lang="tr-TR" dirty="0"/>
              <a:t>Feodalizmin çözülüş süreci </a:t>
            </a:r>
            <a:r>
              <a:rPr lang="tr-TR" dirty="0">
                <a:sym typeface="Wingdings" pitchFamily="2" charset="2"/>
              </a:rPr>
              <a:t> </a:t>
            </a:r>
            <a:r>
              <a:rPr lang="tr-TR" b="1" dirty="0"/>
              <a:t>Elbirliği:</a:t>
            </a:r>
            <a:r>
              <a:rPr lang="tr-TR" b="1" dirty="0">
                <a:sym typeface="Wingdings" pitchFamily="2" charset="2"/>
              </a:rPr>
              <a:t> </a:t>
            </a:r>
            <a:r>
              <a:rPr lang="tr-TR" dirty="0">
                <a:sym typeface="Wingdings" pitchFamily="2" charset="2"/>
              </a:rPr>
              <a:t>çok sayıda işçinin aynı iş süreci içinde yan yana çalışmasıdır. Burada, ortaya çıkan ürün zanaatçıların işlerinin basit toplamı değildir; bireylerin toplamından daha fazla ürün verme gücü önemlidir. </a:t>
            </a:r>
          </a:p>
          <a:p>
            <a:pPr algn="just"/>
            <a:r>
              <a:rPr lang="tr-TR" dirty="0">
                <a:sym typeface="Wingdings" pitchFamily="2" charset="2"/>
              </a:rPr>
              <a:t>Kapitalizmde erken birikim rejimi  </a:t>
            </a:r>
            <a:r>
              <a:rPr lang="tr-TR" b="1" dirty="0" err="1">
                <a:sym typeface="Wingdings" pitchFamily="2" charset="2"/>
              </a:rPr>
              <a:t>Manüfaktür</a:t>
            </a:r>
            <a:r>
              <a:rPr lang="tr-TR" b="1" dirty="0">
                <a:sym typeface="Wingdings" pitchFamily="2" charset="2"/>
              </a:rPr>
              <a:t>: </a:t>
            </a:r>
            <a:r>
              <a:rPr lang="tr-TR" dirty="0">
                <a:sym typeface="Wingdings" pitchFamily="2" charset="2"/>
              </a:rPr>
              <a:t>zanaat ve elbirliği üretimini kapsayan ve geliştiren iş yapma tarzı (⏆1550-1750). İlk defa modern anlamda işbölümünün ortaya çıkışı. Üretim mallarının sahipliğinin ve iş sürecinin denetiminin kapitaliste/işverene geçmesi. Makinenin değil; </a:t>
            </a:r>
            <a:r>
              <a:rPr lang="tr-TR" dirty="0" err="1">
                <a:sym typeface="Wingdings" pitchFamily="2" charset="2"/>
              </a:rPr>
              <a:t>alet’in</a:t>
            </a:r>
            <a:r>
              <a:rPr lang="tr-TR" dirty="0">
                <a:sym typeface="Wingdings" pitchFamily="2" charset="2"/>
              </a:rPr>
              <a:t> üretimde kullanılması. Eski iş yapma tarzlarına göre düzenli, sürekli ve standart benzeri üretim. Vasıflı/vasıfsız emek olarak yavaş yavaş ayrımının ortaya çıkmaya başlaması. </a:t>
            </a:r>
            <a:endParaRPr lang="tr-TR" b="1" dirty="0">
              <a:sym typeface="Wingdings" pitchFamily="2" charset="2"/>
            </a:endParaRPr>
          </a:p>
          <a:p>
            <a:pPr marL="0" indent="0" algn="just">
              <a:buNone/>
            </a:pPr>
            <a:endParaRPr lang="tr-TR" dirty="0"/>
          </a:p>
        </p:txBody>
      </p:sp>
      <p:sp>
        <p:nvSpPr>
          <p:cNvPr id="4" name="Slayt Numarası Yer Tutucusu 3">
            <a:extLst>
              <a:ext uri="{FF2B5EF4-FFF2-40B4-BE49-F238E27FC236}">
                <a16:creationId xmlns:a16="http://schemas.microsoft.com/office/drawing/2014/main" id="{1233BB96-32B3-E942-8334-0E8B213990AB}"/>
              </a:ext>
            </a:extLst>
          </p:cNvPr>
          <p:cNvSpPr>
            <a:spLocks noGrp="1"/>
          </p:cNvSpPr>
          <p:nvPr>
            <p:ph type="sldNum" sz="quarter" idx="12"/>
          </p:nvPr>
        </p:nvSpPr>
        <p:spPr/>
        <p:txBody>
          <a:bodyPr/>
          <a:lstStyle/>
          <a:p>
            <a:fld id="{28F1415E-774E-2046-81CA-192360A9AA6E}" type="slidenum">
              <a:rPr lang="tr-TR" smtClean="0"/>
              <a:t>14</a:t>
            </a:fld>
            <a:endParaRPr lang="tr-TR"/>
          </a:p>
        </p:txBody>
      </p:sp>
    </p:spTree>
    <p:extLst>
      <p:ext uri="{BB962C8B-B14F-4D97-AF65-F5344CB8AC3E}">
        <p14:creationId xmlns:p14="http://schemas.microsoft.com/office/powerpoint/2010/main" val="4271314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199C077-8CA7-4A4D-8D94-7B2EF630DBEF}"/>
              </a:ext>
            </a:extLst>
          </p:cNvPr>
          <p:cNvSpPr>
            <a:spLocks noGrp="1"/>
          </p:cNvSpPr>
          <p:nvPr>
            <p:ph idx="1"/>
          </p:nvPr>
        </p:nvSpPr>
        <p:spPr>
          <a:xfrm>
            <a:off x="838200" y="731520"/>
            <a:ext cx="10515600" cy="5445443"/>
          </a:xfrm>
        </p:spPr>
        <p:txBody>
          <a:bodyPr>
            <a:normAutofit/>
          </a:bodyPr>
          <a:lstStyle/>
          <a:p>
            <a:pPr algn="just"/>
            <a:endParaRPr lang="tr-TR" sz="2200" dirty="0"/>
          </a:p>
          <a:p>
            <a:pPr algn="just"/>
            <a:r>
              <a:rPr lang="tr-TR" sz="2200" dirty="0"/>
              <a:t>Atölye tipi üretimin iş ilişkisi, usta ve çırak ilişkisi temelinde yükselir. İşyerindeki usta, işyerinin sahibi ve terzilik mesleğinin gerektirdiği her türlü vasfa sahip bir zanaatkardır. Kendi hızında çalışır. Yani işi ne zaman yapacağını kendisi belirler. Zanaatkarın iş zamanı ve yaşam zamanı birbirinden kopartılmamıştır. Genellikle mahalle arasında olan işyeri, ustanın evine yakın, çoğu zaman evinin alt katındadır. Terzi için iş zamanı ve yaşam zamanı tamamen iç içe geçmiş iki zaman dilimidir. Birbirinden kopartmak imkansızdır. </a:t>
            </a:r>
          </a:p>
          <a:p>
            <a:pPr algn="just"/>
            <a:r>
              <a:rPr lang="tr-TR" sz="2200" dirty="0"/>
              <a:t>Modern fabrika örgütlenmesinde iş zamanı ve yaşam zamanı birbirinden tamamen kopartılmıştır. Vardiya sistemine göre, kentteki yaşam alanlarının çok dışında, genellikle bir veya birkaç araçla ulaşılan işyerinde, belirli bir süre ile sadece iş yapılır. İşçiler ancak vardiya bittikten sonra evlerine, mahallelerine, yaşam alanına dönebilirler. </a:t>
            </a:r>
          </a:p>
        </p:txBody>
      </p:sp>
      <p:sp>
        <p:nvSpPr>
          <p:cNvPr id="4" name="Slayt Numarası Yer Tutucusu 3">
            <a:extLst>
              <a:ext uri="{FF2B5EF4-FFF2-40B4-BE49-F238E27FC236}">
                <a16:creationId xmlns:a16="http://schemas.microsoft.com/office/drawing/2014/main" id="{E90FA9E3-8762-EA48-AE07-7FF24924D7B9}"/>
              </a:ext>
            </a:extLst>
          </p:cNvPr>
          <p:cNvSpPr>
            <a:spLocks noGrp="1"/>
          </p:cNvSpPr>
          <p:nvPr>
            <p:ph type="sldNum" sz="quarter" idx="12"/>
          </p:nvPr>
        </p:nvSpPr>
        <p:spPr/>
        <p:txBody>
          <a:bodyPr/>
          <a:lstStyle/>
          <a:p>
            <a:fld id="{28F1415E-774E-2046-81CA-192360A9AA6E}" type="slidenum">
              <a:rPr lang="tr-TR" smtClean="0"/>
              <a:t>15</a:t>
            </a:fld>
            <a:endParaRPr lang="tr-TR"/>
          </a:p>
        </p:txBody>
      </p:sp>
    </p:spTree>
    <p:extLst>
      <p:ext uri="{BB962C8B-B14F-4D97-AF65-F5344CB8AC3E}">
        <p14:creationId xmlns:p14="http://schemas.microsoft.com/office/powerpoint/2010/main" val="3120803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199C077-8CA7-4A4D-8D94-7B2EF630DBEF}"/>
              </a:ext>
            </a:extLst>
          </p:cNvPr>
          <p:cNvSpPr>
            <a:spLocks noGrp="1"/>
          </p:cNvSpPr>
          <p:nvPr>
            <p:ph idx="1"/>
          </p:nvPr>
        </p:nvSpPr>
        <p:spPr>
          <a:xfrm>
            <a:off x="838200" y="1148862"/>
            <a:ext cx="10515600" cy="5028101"/>
          </a:xfrm>
        </p:spPr>
        <p:txBody>
          <a:bodyPr>
            <a:normAutofit/>
          </a:bodyPr>
          <a:lstStyle/>
          <a:p>
            <a:pPr marL="0" indent="0" algn="just">
              <a:buNone/>
            </a:pPr>
            <a:endParaRPr lang="tr-TR" dirty="0"/>
          </a:p>
          <a:p>
            <a:pPr marL="0" indent="0" algn="just">
              <a:buNone/>
            </a:pPr>
            <a:r>
              <a:rPr lang="tr-TR" dirty="0"/>
              <a:t>Usta ve çırağı arasındaki ilişkinin doğası da kurallardan çok gündelik yaşamın ritmine bağlıdır. Usta biraz baba, biraz ağabey, biraz arkadaş gibi davranır; ilişkinin doğasında duygusallığa yer vardır. </a:t>
            </a:r>
          </a:p>
          <a:p>
            <a:pPr marL="0" indent="0" algn="just">
              <a:buNone/>
            </a:pPr>
            <a:r>
              <a:rPr lang="tr-TR" dirty="0"/>
              <a:t>Fabrikadaki ast üst ilişkisi tamamen kurallara bağlanmıştır; ilişkinin doğasında duygusallığa yer yoktur, kurallar geçerlidir, duygusal davranıldığı durumlar hem ilişkilerin hem de işyerindeki atmosferin zarar görmesine yol açar.</a:t>
            </a:r>
          </a:p>
        </p:txBody>
      </p:sp>
      <p:sp>
        <p:nvSpPr>
          <p:cNvPr id="4" name="Slayt Numarası Yer Tutucusu 3">
            <a:extLst>
              <a:ext uri="{FF2B5EF4-FFF2-40B4-BE49-F238E27FC236}">
                <a16:creationId xmlns:a16="http://schemas.microsoft.com/office/drawing/2014/main" id="{2EE7C70A-5B30-4142-8425-A9D7908FAB97}"/>
              </a:ext>
            </a:extLst>
          </p:cNvPr>
          <p:cNvSpPr>
            <a:spLocks noGrp="1"/>
          </p:cNvSpPr>
          <p:nvPr>
            <p:ph type="sldNum" sz="quarter" idx="12"/>
          </p:nvPr>
        </p:nvSpPr>
        <p:spPr/>
        <p:txBody>
          <a:bodyPr/>
          <a:lstStyle/>
          <a:p>
            <a:fld id="{28F1415E-774E-2046-81CA-192360A9AA6E}" type="slidenum">
              <a:rPr lang="tr-TR" smtClean="0"/>
              <a:t>16</a:t>
            </a:fld>
            <a:endParaRPr lang="tr-TR"/>
          </a:p>
        </p:txBody>
      </p:sp>
    </p:spTree>
    <p:extLst>
      <p:ext uri="{BB962C8B-B14F-4D97-AF65-F5344CB8AC3E}">
        <p14:creationId xmlns:p14="http://schemas.microsoft.com/office/powerpoint/2010/main" val="3823165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199C077-8CA7-4A4D-8D94-7B2EF630DBEF}"/>
              </a:ext>
            </a:extLst>
          </p:cNvPr>
          <p:cNvSpPr>
            <a:spLocks noGrp="1"/>
          </p:cNvSpPr>
          <p:nvPr>
            <p:ph idx="1"/>
          </p:nvPr>
        </p:nvSpPr>
        <p:spPr>
          <a:xfrm>
            <a:off x="838200" y="1520190"/>
            <a:ext cx="10515600" cy="4656773"/>
          </a:xfrm>
        </p:spPr>
        <p:txBody>
          <a:bodyPr>
            <a:normAutofit/>
          </a:bodyPr>
          <a:lstStyle/>
          <a:p>
            <a:pPr marL="0" indent="0" algn="just">
              <a:buNone/>
            </a:pPr>
            <a:r>
              <a:rPr lang="tr-TR" dirty="0"/>
              <a:t>Fabrikada bir işçi, örneğin günde 8 saat, montaj hattında durup, yürüyen bantlar aracılığıyla önüne gelen arabanın belirli bir vidasını binlerce kez sıkmakla yükümlüdür. Bundan başka da bir şey yapamaz. Yanında çalışan arkadaşıyla sohbet etmeye bile zaman bulamaz. </a:t>
            </a:r>
          </a:p>
          <a:p>
            <a:pPr marL="0" indent="0" algn="just">
              <a:buNone/>
            </a:pPr>
            <a:r>
              <a:rPr lang="tr-TR" dirty="0"/>
              <a:t>Makineye ve makinenin hızına göre çalışmak zorundadır. İşçi de makineli üretimle birlikte adeta «makineleşmiştir». Hatta elinde vida sıkmak için kullanılan bir anahtar, yani bir alet bile varsa, fabrikada bu alet de </a:t>
            </a:r>
            <a:r>
              <a:rPr lang="tr-TR" dirty="0" err="1"/>
              <a:t>aletlik</a:t>
            </a:r>
            <a:r>
              <a:rPr lang="tr-TR" dirty="0"/>
              <a:t> vasfını yitirmiş, sadece belirli bir işi yapmakla yükümlü, esnekliğini yitirmiş, makinenin bir parçası haline dönüşmüştür.</a:t>
            </a:r>
          </a:p>
          <a:p>
            <a:pPr marL="0" indent="0" algn="just">
              <a:buNone/>
            </a:pPr>
            <a:endParaRPr lang="tr-TR" dirty="0"/>
          </a:p>
        </p:txBody>
      </p:sp>
      <p:sp>
        <p:nvSpPr>
          <p:cNvPr id="4" name="Slayt Numarası Yer Tutucusu 3">
            <a:extLst>
              <a:ext uri="{FF2B5EF4-FFF2-40B4-BE49-F238E27FC236}">
                <a16:creationId xmlns:a16="http://schemas.microsoft.com/office/drawing/2014/main" id="{685982A1-3D74-8B44-A6FB-29B539B87351}"/>
              </a:ext>
            </a:extLst>
          </p:cNvPr>
          <p:cNvSpPr>
            <a:spLocks noGrp="1"/>
          </p:cNvSpPr>
          <p:nvPr>
            <p:ph type="sldNum" sz="quarter" idx="12"/>
          </p:nvPr>
        </p:nvSpPr>
        <p:spPr/>
        <p:txBody>
          <a:bodyPr/>
          <a:lstStyle/>
          <a:p>
            <a:fld id="{28F1415E-774E-2046-81CA-192360A9AA6E}" type="slidenum">
              <a:rPr lang="tr-TR" smtClean="0"/>
              <a:t>17</a:t>
            </a:fld>
            <a:endParaRPr lang="tr-TR"/>
          </a:p>
        </p:txBody>
      </p:sp>
    </p:spTree>
    <p:extLst>
      <p:ext uri="{BB962C8B-B14F-4D97-AF65-F5344CB8AC3E}">
        <p14:creationId xmlns:p14="http://schemas.microsoft.com/office/powerpoint/2010/main" val="2375823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199C077-8CA7-4A4D-8D94-7B2EF630DBEF}"/>
              </a:ext>
            </a:extLst>
          </p:cNvPr>
          <p:cNvSpPr>
            <a:spLocks noGrp="1"/>
          </p:cNvSpPr>
          <p:nvPr>
            <p:ph idx="1"/>
          </p:nvPr>
        </p:nvSpPr>
        <p:spPr>
          <a:xfrm>
            <a:off x="838200" y="651510"/>
            <a:ext cx="10515600" cy="5525453"/>
          </a:xfrm>
        </p:spPr>
        <p:txBody>
          <a:bodyPr>
            <a:normAutofit/>
          </a:bodyPr>
          <a:lstStyle/>
          <a:p>
            <a:pPr algn="just"/>
            <a:endParaRPr lang="tr-TR" dirty="0"/>
          </a:p>
          <a:p>
            <a:pPr algn="just"/>
            <a:r>
              <a:rPr lang="tr-TR" dirty="0"/>
              <a:t>Atölye tipi üretimin hakim olduğu zamanlarda lonca sistemi aracılığıyla korunan zanaatkarın işi, yine lonca sisteminin gücüne bağlı olarak toplumsal prestijini arttırabilir. Lonca sistemi sadece bir mesleki örgütlenme olmanın ötesinde, çıraklıktan başlayarak, o loncaya üye olacak müstakbel meslektaşlarına bir kimlik ve davranış kalıbı da kazandırır. </a:t>
            </a:r>
          </a:p>
          <a:p>
            <a:pPr algn="just"/>
            <a:r>
              <a:rPr lang="tr-TR" dirty="0"/>
              <a:t>«İş» ve «meslek» birbirine eşittir. Yani terzilik mesleğine sahip olan kişi aynı zamanda da terzilik işini yapar. Toplumsal işbölümü meslek ya da işlerin toplamından ibarettir. Mesleklerin toplumsal prestiji de loncalar eliyle garanti altına alınır.</a:t>
            </a:r>
          </a:p>
        </p:txBody>
      </p:sp>
      <p:sp>
        <p:nvSpPr>
          <p:cNvPr id="4" name="Slayt Numarası Yer Tutucusu 3">
            <a:extLst>
              <a:ext uri="{FF2B5EF4-FFF2-40B4-BE49-F238E27FC236}">
                <a16:creationId xmlns:a16="http://schemas.microsoft.com/office/drawing/2014/main" id="{84477BCB-773D-5240-9B3B-6C5E2C637E6C}"/>
              </a:ext>
            </a:extLst>
          </p:cNvPr>
          <p:cNvSpPr>
            <a:spLocks noGrp="1"/>
          </p:cNvSpPr>
          <p:nvPr>
            <p:ph type="sldNum" sz="quarter" idx="12"/>
          </p:nvPr>
        </p:nvSpPr>
        <p:spPr/>
        <p:txBody>
          <a:bodyPr/>
          <a:lstStyle/>
          <a:p>
            <a:fld id="{28F1415E-774E-2046-81CA-192360A9AA6E}" type="slidenum">
              <a:rPr lang="tr-TR" smtClean="0"/>
              <a:t>18</a:t>
            </a:fld>
            <a:endParaRPr lang="tr-TR"/>
          </a:p>
        </p:txBody>
      </p:sp>
    </p:spTree>
    <p:extLst>
      <p:ext uri="{BB962C8B-B14F-4D97-AF65-F5344CB8AC3E}">
        <p14:creationId xmlns:p14="http://schemas.microsoft.com/office/powerpoint/2010/main" val="569092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199C077-8CA7-4A4D-8D94-7B2EF630DBEF}"/>
              </a:ext>
            </a:extLst>
          </p:cNvPr>
          <p:cNvSpPr>
            <a:spLocks noGrp="1"/>
          </p:cNvSpPr>
          <p:nvPr>
            <p:ph idx="1"/>
          </p:nvPr>
        </p:nvSpPr>
        <p:spPr>
          <a:xfrm>
            <a:off x="838200" y="880110"/>
            <a:ext cx="10515600" cy="5296853"/>
          </a:xfrm>
        </p:spPr>
        <p:txBody>
          <a:bodyPr>
            <a:normAutofit/>
          </a:bodyPr>
          <a:lstStyle/>
          <a:p>
            <a:pPr algn="just"/>
            <a:r>
              <a:rPr lang="tr-TR" dirty="0"/>
              <a:t>Fabrikalı üretimde durum farklıdır (</a:t>
            </a:r>
            <a:r>
              <a:rPr lang="tr-TR" b="1" dirty="0"/>
              <a:t>yaygın birikim rejimi</a:t>
            </a:r>
            <a:r>
              <a:rPr lang="tr-TR" dirty="0"/>
              <a:t>). Fabrikalı üretimde öncelikle iş ve meslek eşitliği kopartılmıştır. Örneğin bir konfeksiyon fabrikasında çalışan işçilerin hiçbirisi artık terzi değildir. Bir ceketi baştan sona dikemezler. Her biri belirli bir makineyi kullanmayı bilen ve bir ceketin dikimi işinin sadece küçük bir parçasını yapan vasıfsız elemanlar konumundadır. </a:t>
            </a:r>
            <a:endParaRPr lang="tr-TR" dirty="0">
              <a:effectLst/>
            </a:endParaRPr>
          </a:p>
          <a:p>
            <a:pPr algn="just"/>
            <a:r>
              <a:rPr lang="tr-TR" dirty="0"/>
              <a:t>Montaj hattında çalışanların bu basit işi öğrenmeleri birkaç haftayı, en çok birkaç ayı almaktadır. </a:t>
            </a:r>
          </a:p>
          <a:p>
            <a:pPr algn="just"/>
            <a:r>
              <a:rPr lang="tr-TR" dirty="0"/>
              <a:t>İşbölümü bu kadar yoğun olunca bununla orantılı bir otorite ve hiyerarşi ortaya çıkar, işyerindeki otorite ve iktidar kalıpları da bu hiyerarşide üst düzeylere çıktığınız oranda artar. Oysa çıraklıktan başlayıp bir terzinin yetişmesi yıllar alır. </a:t>
            </a:r>
          </a:p>
        </p:txBody>
      </p:sp>
      <p:sp>
        <p:nvSpPr>
          <p:cNvPr id="4" name="Slayt Numarası Yer Tutucusu 3">
            <a:extLst>
              <a:ext uri="{FF2B5EF4-FFF2-40B4-BE49-F238E27FC236}">
                <a16:creationId xmlns:a16="http://schemas.microsoft.com/office/drawing/2014/main" id="{603B3B92-6BD2-3449-B84B-178B45B62F22}"/>
              </a:ext>
            </a:extLst>
          </p:cNvPr>
          <p:cNvSpPr>
            <a:spLocks noGrp="1"/>
          </p:cNvSpPr>
          <p:nvPr>
            <p:ph type="sldNum" sz="quarter" idx="12"/>
          </p:nvPr>
        </p:nvSpPr>
        <p:spPr/>
        <p:txBody>
          <a:bodyPr/>
          <a:lstStyle/>
          <a:p>
            <a:fld id="{28F1415E-774E-2046-81CA-192360A9AA6E}" type="slidenum">
              <a:rPr lang="tr-TR" smtClean="0"/>
              <a:t>19</a:t>
            </a:fld>
            <a:endParaRPr lang="tr-TR"/>
          </a:p>
        </p:txBody>
      </p:sp>
    </p:spTree>
    <p:extLst>
      <p:ext uri="{BB962C8B-B14F-4D97-AF65-F5344CB8AC3E}">
        <p14:creationId xmlns:p14="http://schemas.microsoft.com/office/powerpoint/2010/main" val="2041571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6F7F923-9505-EC46-B2F8-91C5BD387FE1}"/>
              </a:ext>
            </a:extLst>
          </p:cNvPr>
          <p:cNvSpPr>
            <a:spLocks noGrp="1"/>
          </p:cNvSpPr>
          <p:nvPr>
            <p:ph idx="1"/>
          </p:nvPr>
        </p:nvSpPr>
        <p:spPr>
          <a:xfrm>
            <a:off x="1295401" y="1136822"/>
            <a:ext cx="9601196" cy="4739046"/>
          </a:xfrm>
        </p:spPr>
        <p:txBody>
          <a:bodyPr>
            <a:normAutofit fontScale="92500" lnSpcReduction="10000"/>
          </a:bodyPr>
          <a:lstStyle/>
          <a:p>
            <a:pPr algn="just"/>
            <a:r>
              <a:rPr lang="tr-TR" dirty="0"/>
              <a:t>Modern anlamda </a:t>
            </a:r>
            <a:r>
              <a:rPr lang="tr-TR" b="1" dirty="0"/>
              <a:t>iş ve/veya meslek</a:t>
            </a:r>
            <a:r>
              <a:rPr lang="tr-TR" dirty="0"/>
              <a:t>, modern öncesi döneminde ortaya çıkan örneklerinden büyük oranda farklılıklar göstermektedir. Bu farklılığın temeli de işbölümü ve uzmanlaşma mekanizmalarında yatmaktadır. </a:t>
            </a:r>
          </a:p>
          <a:p>
            <a:pPr algn="just"/>
            <a:r>
              <a:rPr lang="tr-TR" dirty="0"/>
              <a:t>Feodal dönemden kalan iş ve/veya meslek anlayışı, kast niteliği arz eden, meslek loncaları aracılığıyla idare edilen, toplumsal işbölümünün de merkezine oturan, bu anlamda iş ve meslek arasındaki farklılaşmanın çok sınırlı olduğu bir dönemi ifade etmektedir. Örneğin kunduracılık, çiftçilik ya da nalbantlık hem bir işin adı, hem bir mesleğin adı hem de toplumsal işbölümünün bir parçasını ifade etmektedir. </a:t>
            </a:r>
          </a:p>
          <a:p>
            <a:pPr algn="just"/>
            <a:r>
              <a:rPr lang="tr-TR" dirty="0"/>
              <a:t>Bu işler/meslekler toplumsal hiyerarşide de bir değeri ifade etmekte ve bu değeri korumak ve geliştirmek için de kendi aralarında kast yapılanmaları benzeri belirli meslek/lonca/ahilik örgütlenmelerine gidilmesine yol açmaktadır. Bu meslekler genellikle babadan oğula geçmekte yani çiftçinin çocuğu genellikle bir çiftçi, kunduracının çocuğu da kunduracı olmaktadır.</a:t>
            </a:r>
          </a:p>
          <a:p>
            <a:pPr algn="just"/>
            <a:endParaRPr lang="tr-TR" dirty="0"/>
          </a:p>
        </p:txBody>
      </p:sp>
      <p:sp>
        <p:nvSpPr>
          <p:cNvPr id="4" name="Slayt Numarası Yer Tutucusu 3">
            <a:extLst>
              <a:ext uri="{FF2B5EF4-FFF2-40B4-BE49-F238E27FC236}">
                <a16:creationId xmlns:a16="http://schemas.microsoft.com/office/drawing/2014/main" id="{6E659F69-7348-CA40-AE7D-5BA69974C598}"/>
              </a:ext>
            </a:extLst>
          </p:cNvPr>
          <p:cNvSpPr>
            <a:spLocks noGrp="1"/>
          </p:cNvSpPr>
          <p:nvPr>
            <p:ph type="sldNum" sz="quarter" idx="12"/>
          </p:nvPr>
        </p:nvSpPr>
        <p:spPr/>
        <p:txBody>
          <a:bodyPr/>
          <a:lstStyle/>
          <a:p>
            <a:fld id="{2C9D5ABE-C990-7C48-9D55-0A7D0BD5EB13}" type="slidenum">
              <a:rPr lang="tr-TR" smtClean="0"/>
              <a:t>2</a:t>
            </a:fld>
            <a:endParaRPr lang="tr-TR"/>
          </a:p>
        </p:txBody>
      </p:sp>
    </p:spTree>
    <p:extLst>
      <p:ext uri="{BB962C8B-B14F-4D97-AF65-F5344CB8AC3E}">
        <p14:creationId xmlns:p14="http://schemas.microsoft.com/office/powerpoint/2010/main" val="10915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199C077-8CA7-4A4D-8D94-7B2EF630DBEF}"/>
              </a:ext>
            </a:extLst>
          </p:cNvPr>
          <p:cNvSpPr>
            <a:spLocks noGrp="1"/>
          </p:cNvSpPr>
          <p:nvPr>
            <p:ph idx="1"/>
          </p:nvPr>
        </p:nvSpPr>
        <p:spPr>
          <a:xfrm>
            <a:off x="873370" y="1098159"/>
            <a:ext cx="10515600" cy="4656773"/>
          </a:xfrm>
        </p:spPr>
        <p:txBody>
          <a:bodyPr>
            <a:normAutofit/>
          </a:bodyPr>
          <a:lstStyle/>
          <a:p>
            <a:pPr algn="just"/>
            <a:r>
              <a:rPr lang="tr-TR" dirty="0"/>
              <a:t>Montaj hattında üretilen ürünlerin alıcısı belli değildir. Üretildikten sonra satışa sunulur. Müstakbel alıcısı ürünü fabrikadan değil de bir mağazadan, bir satıcı firmadan ya da bir bayiden alır. Oysa atölye tipi üretim siparişe göre yapılır. Hiçbir terzi bir gömlek yapıp vitrinime koyayım, bir gün bir alıcı çıkar ve bu gömleği satın alır diyerek üretim yapmaz. Müşteri gelir ve gömlek siparişi verir. Terzi müşterinin ölçülerini alır. Birkaç kez müşteri üzerinde gömleğin provasını yapar. Müşterinin talepleri çerçevesinde son şeklini vererek gömleğin dikim işlemini bitirir. </a:t>
            </a:r>
          </a:p>
          <a:p>
            <a:pPr algn="just"/>
            <a:r>
              <a:rPr lang="tr-TR" dirty="0"/>
              <a:t>Atölye tipi üretimde ortaya çıkan ürünlerin her biri bir diğerinden farklıdır. Fabrikalı üretimde ise birbirinin tıpa tıp aynısı binlerce, hatta milyonlarca ürün üretilir. </a:t>
            </a:r>
          </a:p>
        </p:txBody>
      </p:sp>
      <p:sp>
        <p:nvSpPr>
          <p:cNvPr id="4" name="Slayt Numarası Yer Tutucusu 3">
            <a:extLst>
              <a:ext uri="{FF2B5EF4-FFF2-40B4-BE49-F238E27FC236}">
                <a16:creationId xmlns:a16="http://schemas.microsoft.com/office/drawing/2014/main" id="{F1042C8E-AA5E-4A47-A55C-19D1FC051440}"/>
              </a:ext>
            </a:extLst>
          </p:cNvPr>
          <p:cNvSpPr>
            <a:spLocks noGrp="1"/>
          </p:cNvSpPr>
          <p:nvPr>
            <p:ph type="sldNum" sz="quarter" idx="12"/>
          </p:nvPr>
        </p:nvSpPr>
        <p:spPr/>
        <p:txBody>
          <a:bodyPr/>
          <a:lstStyle/>
          <a:p>
            <a:fld id="{28F1415E-774E-2046-81CA-192360A9AA6E}" type="slidenum">
              <a:rPr lang="tr-TR" smtClean="0"/>
              <a:t>20</a:t>
            </a:fld>
            <a:endParaRPr lang="tr-TR"/>
          </a:p>
        </p:txBody>
      </p:sp>
    </p:spTree>
    <p:extLst>
      <p:ext uri="{BB962C8B-B14F-4D97-AF65-F5344CB8AC3E}">
        <p14:creationId xmlns:p14="http://schemas.microsoft.com/office/powerpoint/2010/main" val="877797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199C077-8CA7-4A4D-8D94-7B2EF630DBEF}"/>
              </a:ext>
            </a:extLst>
          </p:cNvPr>
          <p:cNvSpPr>
            <a:spLocks noGrp="1"/>
          </p:cNvSpPr>
          <p:nvPr>
            <p:ph idx="1"/>
          </p:nvPr>
        </p:nvSpPr>
        <p:spPr>
          <a:xfrm>
            <a:off x="838200" y="902970"/>
            <a:ext cx="10515600" cy="5577840"/>
          </a:xfrm>
        </p:spPr>
        <p:txBody>
          <a:bodyPr>
            <a:normAutofit/>
          </a:bodyPr>
          <a:lstStyle/>
          <a:p>
            <a:pPr algn="just"/>
            <a:r>
              <a:rPr lang="tr-TR" dirty="0"/>
              <a:t>Fabrikalı üretimde, iş ve meslek birbirine eşit değildir. Toplumsal işbölümü de işlerin ya da mesleklerin toplamından ibaret değildir. Gerçekte yaptıkları işler birbirinden çok farklı olan iş grupları, sektörel dağılımına ve işyerinde kullandıkları vasıf düzeyine göre gruplandırılır. Toplumsal işbölümü örüntüsünü de bu şekilde ortaya çıkartırlar ancak bu örüntü hiçbir zaman atölye tipi üretimde olduğu gibi net olmayacaktır, yapaydır, sınıflandırmaya dayanır. Örneğin işçi denildiğinde ya da serbest meslek erbabı denildiğinde tam olarak ne iş yaptığı anlaşılamaz. </a:t>
            </a:r>
          </a:p>
          <a:p>
            <a:pPr algn="just"/>
            <a:r>
              <a:rPr lang="tr-TR" dirty="0"/>
              <a:t>Oysa terzi ya da nalbur denildiğinde yapılan işin içeriği de çok net bir biçimde bu mesleğe bağlı olarak ortaya çıkmaktadır. Fabrikalı üretimde toplumsal prestij de herhangi bir örgütlenmeye ya da mesleğin toplumdaki önemine bağlı olmaktan çok piyasa ilişkileri çerçevesindeki değerine bağlıdır. </a:t>
            </a:r>
          </a:p>
        </p:txBody>
      </p:sp>
      <p:sp>
        <p:nvSpPr>
          <p:cNvPr id="4" name="Slayt Numarası Yer Tutucusu 3">
            <a:extLst>
              <a:ext uri="{FF2B5EF4-FFF2-40B4-BE49-F238E27FC236}">
                <a16:creationId xmlns:a16="http://schemas.microsoft.com/office/drawing/2014/main" id="{23BC2921-BD1A-FB4F-BCEF-B85005AC1CA2}"/>
              </a:ext>
            </a:extLst>
          </p:cNvPr>
          <p:cNvSpPr>
            <a:spLocks noGrp="1"/>
          </p:cNvSpPr>
          <p:nvPr>
            <p:ph type="sldNum" sz="quarter" idx="12"/>
          </p:nvPr>
        </p:nvSpPr>
        <p:spPr/>
        <p:txBody>
          <a:bodyPr/>
          <a:lstStyle/>
          <a:p>
            <a:fld id="{28F1415E-774E-2046-81CA-192360A9AA6E}" type="slidenum">
              <a:rPr lang="tr-TR" smtClean="0"/>
              <a:t>21</a:t>
            </a:fld>
            <a:endParaRPr lang="tr-TR"/>
          </a:p>
        </p:txBody>
      </p:sp>
    </p:spTree>
    <p:extLst>
      <p:ext uri="{BB962C8B-B14F-4D97-AF65-F5344CB8AC3E}">
        <p14:creationId xmlns:p14="http://schemas.microsoft.com/office/powerpoint/2010/main" val="135325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199C077-8CA7-4A4D-8D94-7B2EF630DBEF}"/>
              </a:ext>
            </a:extLst>
          </p:cNvPr>
          <p:cNvSpPr>
            <a:spLocks noGrp="1"/>
          </p:cNvSpPr>
          <p:nvPr>
            <p:ph idx="1"/>
          </p:nvPr>
        </p:nvSpPr>
        <p:spPr>
          <a:xfrm>
            <a:off x="838200" y="982980"/>
            <a:ext cx="10515600" cy="4726158"/>
          </a:xfrm>
        </p:spPr>
        <p:txBody>
          <a:bodyPr>
            <a:normAutofit/>
          </a:bodyPr>
          <a:lstStyle/>
          <a:p>
            <a:pPr algn="just"/>
            <a:r>
              <a:rPr lang="tr-TR" sz="2200" dirty="0"/>
              <a:t>Fabrika, makinelerin bir araya getirilmesi yoluyla mekanizasyon sürecini otomasyona taşıyan bir organizasyondur. Otomasyon tümüyle mekanik ve insansız bir süreç olarak tasarlanabileceği gibi, insan emeği kullanılarak örgütlenen bir yapı da olabilir. </a:t>
            </a:r>
          </a:p>
          <a:p>
            <a:pPr algn="just"/>
            <a:r>
              <a:rPr lang="tr-TR" sz="2200" dirty="0"/>
              <a:t>Ford’un fabrikasındaki otomasyon montaj hattına bağlı işleyişle makinelerde olduğu gibi dışsal bir güce bağlanmakta ve hem makineler hem de insan bu büyük makinenin hızına ve hareketlerine uygun olarak çalışmaktadır. </a:t>
            </a:r>
          </a:p>
          <a:p>
            <a:pPr algn="just"/>
            <a:r>
              <a:rPr lang="tr-TR" sz="2200" dirty="0"/>
              <a:t>Çalışma süresi azalmış, </a:t>
            </a:r>
            <a:r>
              <a:rPr lang="tr-TR" sz="2200" b="1" dirty="0"/>
              <a:t>emek yoğunlaşmıştır </a:t>
            </a:r>
            <a:r>
              <a:rPr lang="tr-TR" sz="2200" dirty="0"/>
              <a:t>(</a:t>
            </a:r>
            <a:r>
              <a:rPr lang="tr-TR" sz="2200" dirty="0" err="1"/>
              <a:t>Taylorizmle</a:t>
            </a:r>
            <a:r>
              <a:rPr lang="tr-TR" sz="2200" dirty="0"/>
              <a:t> tam niteliğine kavuşmuştur). </a:t>
            </a:r>
          </a:p>
          <a:p>
            <a:pPr algn="just"/>
            <a:r>
              <a:rPr lang="tr-TR" sz="2200" dirty="0"/>
              <a:t>Günümüzün robot teknolojileriyle taçlandırılmış insansız fabrikaları ise makineleri organize eden büyük bir otomasyon süreci, makinelerin oluşturduğu insansız büyük bir makine gibi hareket etmektedir. </a:t>
            </a:r>
          </a:p>
        </p:txBody>
      </p:sp>
      <p:sp>
        <p:nvSpPr>
          <p:cNvPr id="4" name="Slayt Numarası Yer Tutucusu 3">
            <a:extLst>
              <a:ext uri="{FF2B5EF4-FFF2-40B4-BE49-F238E27FC236}">
                <a16:creationId xmlns:a16="http://schemas.microsoft.com/office/drawing/2014/main" id="{D1870F6E-D6C2-F248-A296-6F482101E6B1}"/>
              </a:ext>
            </a:extLst>
          </p:cNvPr>
          <p:cNvSpPr>
            <a:spLocks noGrp="1"/>
          </p:cNvSpPr>
          <p:nvPr>
            <p:ph type="sldNum" sz="quarter" idx="12"/>
          </p:nvPr>
        </p:nvSpPr>
        <p:spPr/>
        <p:txBody>
          <a:bodyPr/>
          <a:lstStyle/>
          <a:p>
            <a:fld id="{28F1415E-774E-2046-81CA-192360A9AA6E}" type="slidenum">
              <a:rPr lang="tr-TR" smtClean="0"/>
              <a:t>22</a:t>
            </a:fld>
            <a:endParaRPr lang="tr-TR"/>
          </a:p>
        </p:txBody>
      </p:sp>
    </p:spTree>
    <p:extLst>
      <p:ext uri="{BB962C8B-B14F-4D97-AF65-F5344CB8AC3E}">
        <p14:creationId xmlns:p14="http://schemas.microsoft.com/office/powerpoint/2010/main" val="3597661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199C077-8CA7-4A4D-8D94-7B2EF630DBEF}"/>
              </a:ext>
            </a:extLst>
          </p:cNvPr>
          <p:cNvSpPr>
            <a:spLocks noGrp="1"/>
          </p:cNvSpPr>
          <p:nvPr>
            <p:ph idx="1"/>
          </p:nvPr>
        </p:nvSpPr>
        <p:spPr>
          <a:xfrm>
            <a:off x="838200" y="1090246"/>
            <a:ext cx="10515600" cy="5086717"/>
          </a:xfrm>
        </p:spPr>
        <p:txBody>
          <a:bodyPr>
            <a:normAutofit/>
          </a:bodyPr>
          <a:lstStyle/>
          <a:p>
            <a:pPr algn="just"/>
            <a:r>
              <a:rPr lang="tr-TR" dirty="0"/>
              <a:t>İlk modern fabrikanın (iplik eğirme fabrikası), </a:t>
            </a:r>
            <a:r>
              <a:rPr lang="tr-TR" dirty="0" err="1"/>
              <a:t>Derbyshire’de</a:t>
            </a:r>
            <a:r>
              <a:rPr lang="tr-TR" dirty="0"/>
              <a:t> </a:t>
            </a:r>
            <a:r>
              <a:rPr lang="tr-TR" dirty="0" err="1"/>
              <a:t>Cromford</a:t>
            </a:r>
            <a:r>
              <a:rPr lang="tr-TR" dirty="0"/>
              <a:t> </a:t>
            </a:r>
            <a:r>
              <a:rPr lang="tr-TR" dirty="0" err="1"/>
              <a:t>Mill</a:t>
            </a:r>
            <a:r>
              <a:rPr lang="tr-TR" dirty="0"/>
              <a:t> olarak ortaya çıktığı kabul edilmektedir (1769). İlk modern fabrikayı yaratan kişi Richard </a:t>
            </a:r>
            <a:r>
              <a:rPr lang="tr-TR" dirty="0" err="1"/>
              <a:t>Arkwright</a:t>
            </a:r>
            <a:r>
              <a:rPr lang="tr-TR" dirty="0"/>
              <a:t> (1732-1792) olarak bilinir. Fabrika, bir icat olmaktan çok bir örgütlenme ve girişimcilik örneği olarak görülmelidir. Bu nedenle de modern yönetim olgusunun temelidir. </a:t>
            </a:r>
          </a:p>
          <a:p>
            <a:pPr algn="just"/>
            <a:r>
              <a:rPr lang="tr-TR" dirty="0"/>
              <a:t>Fabrika ve fabrikalı üretim olgusunun birikim sürecine damgasını vurması için 200 yıla yakın bir sürenin geçmesi gerekmektedir. Dünyanın çehresini değiştiren Henry Ford’un Detroit’te kurduğu Ford Motor </a:t>
            </a:r>
            <a:r>
              <a:rPr lang="tr-TR" dirty="0" err="1"/>
              <a:t>Company’nin</a:t>
            </a:r>
            <a:r>
              <a:rPr lang="tr-TR" dirty="0"/>
              <a:t> ürettiği Model T otomobilleridir. Üretim ve tüketim kalıplarını tümüyle değiştirerek yeni bir birikim rejiminin kapılarını aralayan bu fabrika ile birlikte 18. yüzyılda başlamış olan süreç tamamlanmış olmaktadır. Bundan sonra dünyada bu yeni birikim rejimi hakim olacak ve yönetim bilimi diye adlandırılan disiplin de bu yeni birikim rejiminin örgütlenme deneyimleri ile sorunlarını tartışmaya başlayacaktır. </a:t>
            </a:r>
          </a:p>
        </p:txBody>
      </p:sp>
      <p:sp>
        <p:nvSpPr>
          <p:cNvPr id="4" name="Slayt Numarası Yer Tutucusu 3">
            <a:extLst>
              <a:ext uri="{FF2B5EF4-FFF2-40B4-BE49-F238E27FC236}">
                <a16:creationId xmlns:a16="http://schemas.microsoft.com/office/drawing/2014/main" id="{973070D6-D471-E845-8FB7-D1A455EEA8B9}"/>
              </a:ext>
            </a:extLst>
          </p:cNvPr>
          <p:cNvSpPr>
            <a:spLocks noGrp="1"/>
          </p:cNvSpPr>
          <p:nvPr>
            <p:ph type="sldNum" sz="quarter" idx="12"/>
          </p:nvPr>
        </p:nvSpPr>
        <p:spPr/>
        <p:txBody>
          <a:bodyPr/>
          <a:lstStyle/>
          <a:p>
            <a:fld id="{28F1415E-774E-2046-81CA-192360A9AA6E}" type="slidenum">
              <a:rPr lang="tr-TR" smtClean="0"/>
              <a:t>23</a:t>
            </a:fld>
            <a:endParaRPr lang="tr-TR"/>
          </a:p>
        </p:txBody>
      </p:sp>
    </p:spTree>
    <p:extLst>
      <p:ext uri="{BB962C8B-B14F-4D97-AF65-F5344CB8AC3E}">
        <p14:creationId xmlns:p14="http://schemas.microsoft.com/office/powerpoint/2010/main" val="39330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199C077-8CA7-4A4D-8D94-7B2EF630DBEF}"/>
              </a:ext>
            </a:extLst>
          </p:cNvPr>
          <p:cNvSpPr>
            <a:spLocks noGrp="1"/>
          </p:cNvSpPr>
          <p:nvPr>
            <p:ph idx="1"/>
          </p:nvPr>
        </p:nvSpPr>
        <p:spPr>
          <a:xfrm>
            <a:off x="838200" y="1520190"/>
            <a:ext cx="10515600" cy="4656773"/>
          </a:xfrm>
        </p:spPr>
        <p:txBody>
          <a:bodyPr>
            <a:normAutofit/>
          </a:bodyPr>
          <a:lstStyle/>
          <a:p>
            <a:pPr algn="just"/>
            <a:r>
              <a:rPr lang="tr-TR" dirty="0"/>
              <a:t>Devlet örgütlenmesinde de bu birikim rejimini destekleyecek nitelikte benzer yönetsel yapılanmalar ortaya çıkmıştır. </a:t>
            </a:r>
            <a:r>
              <a:rPr lang="tr-TR" dirty="0" err="1"/>
              <a:t>Max</a:t>
            </a:r>
            <a:r>
              <a:rPr lang="tr-TR" dirty="0"/>
              <a:t> </a:t>
            </a:r>
            <a:r>
              <a:rPr lang="tr-TR" dirty="0" err="1"/>
              <a:t>Weber’in</a:t>
            </a:r>
            <a:r>
              <a:rPr lang="tr-TR" dirty="0"/>
              <a:t> bürokrasi üzerine yazdıkları ve Prusya deneyimi Ford’un fabrikasından önce olmasına rağmen, bürokraside yaşanan deneyimleri ve yazılanları da bu birikim rejiminin bir parçası ve bu sürecin tamamlayıcısı olarak görmek yerinde olacaktır. </a:t>
            </a:r>
          </a:p>
        </p:txBody>
      </p:sp>
      <p:sp>
        <p:nvSpPr>
          <p:cNvPr id="4" name="Slayt Numarası Yer Tutucusu 3">
            <a:extLst>
              <a:ext uri="{FF2B5EF4-FFF2-40B4-BE49-F238E27FC236}">
                <a16:creationId xmlns:a16="http://schemas.microsoft.com/office/drawing/2014/main" id="{C64B7875-C3B3-5141-817E-ADBB2E961F84}"/>
              </a:ext>
            </a:extLst>
          </p:cNvPr>
          <p:cNvSpPr>
            <a:spLocks noGrp="1"/>
          </p:cNvSpPr>
          <p:nvPr>
            <p:ph type="sldNum" sz="quarter" idx="12"/>
          </p:nvPr>
        </p:nvSpPr>
        <p:spPr/>
        <p:txBody>
          <a:bodyPr/>
          <a:lstStyle/>
          <a:p>
            <a:fld id="{28F1415E-774E-2046-81CA-192360A9AA6E}" type="slidenum">
              <a:rPr lang="tr-TR" smtClean="0"/>
              <a:t>24</a:t>
            </a:fld>
            <a:endParaRPr lang="tr-TR"/>
          </a:p>
        </p:txBody>
      </p:sp>
    </p:spTree>
    <p:extLst>
      <p:ext uri="{BB962C8B-B14F-4D97-AF65-F5344CB8AC3E}">
        <p14:creationId xmlns:p14="http://schemas.microsoft.com/office/powerpoint/2010/main" val="1506958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6F7F923-9505-EC46-B2F8-91C5BD387FE1}"/>
              </a:ext>
            </a:extLst>
          </p:cNvPr>
          <p:cNvSpPr>
            <a:spLocks noGrp="1"/>
          </p:cNvSpPr>
          <p:nvPr>
            <p:ph idx="1"/>
          </p:nvPr>
        </p:nvSpPr>
        <p:spPr>
          <a:xfrm>
            <a:off x="1295401" y="1062681"/>
            <a:ext cx="9601196" cy="4813187"/>
          </a:xfrm>
        </p:spPr>
        <p:txBody>
          <a:bodyPr>
            <a:normAutofit/>
          </a:bodyPr>
          <a:lstStyle/>
          <a:p>
            <a:pPr algn="just"/>
            <a:r>
              <a:rPr lang="tr-TR" dirty="0"/>
              <a:t>Modern anlamda işbölümü, bu klasik işbölümünü büyük oranda parçalamış; toplumsal işbölümünü işletme örgütlerinin içerisine taşımıştır. </a:t>
            </a:r>
          </a:p>
          <a:p>
            <a:pPr algn="just"/>
            <a:r>
              <a:rPr lang="tr-TR" dirty="0"/>
              <a:t>Artık ayakkabı fabrikasında çalışan işçiler ayakkabıcı değildir. Bu işçiler bir ayakkabıyı baştan sona yapma becerileri bulunmamaktadır. Bu kişiler basitleştirilmiş iş süreçlerinde, sürekli kendini yineleyen bir işi yapan vasıfsız elemanlar niteliğindedirler ve yaptıkları işi öğrenmeleri, kunduracı çırağının öğrenme süresinden yüzlerce kat daha kısadır. Ya da bu fabrikanın finansmanı ile ilgilenen finans uzmanları, nakliye işlerinde çalışan taşıyıcı ve şoförler, fabrika doktorları, elektrik mühendisleri, bilgisayar teknisyenleri... Bunların her biri ayakkabı üretmek için çalışan bir fabrikada aslında ayakkabı üretimi ile uzaktan yakından ilgisi olmayan birtakım destek görevlerini yerine getirmektedirler.</a:t>
            </a:r>
          </a:p>
        </p:txBody>
      </p:sp>
      <p:sp>
        <p:nvSpPr>
          <p:cNvPr id="4" name="Slayt Numarası Yer Tutucusu 3">
            <a:extLst>
              <a:ext uri="{FF2B5EF4-FFF2-40B4-BE49-F238E27FC236}">
                <a16:creationId xmlns:a16="http://schemas.microsoft.com/office/drawing/2014/main" id="{0C46D88A-C2BA-984F-A489-48D36538D074}"/>
              </a:ext>
            </a:extLst>
          </p:cNvPr>
          <p:cNvSpPr>
            <a:spLocks noGrp="1"/>
          </p:cNvSpPr>
          <p:nvPr>
            <p:ph type="sldNum" sz="quarter" idx="12"/>
          </p:nvPr>
        </p:nvSpPr>
        <p:spPr/>
        <p:txBody>
          <a:bodyPr/>
          <a:lstStyle/>
          <a:p>
            <a:fld id="{2C9D5ABE-C990-7C48-9D55-0A7D0BD5EB13}" type="slidenum">
              <a:rPr lang="tr-TR" smtClean="0"/>
              <a:t>3</a:t>
            </a:fld>
            <a:endParaRPr lang="tr-TR"/>
          </a:p>
        </p:txBody>
      </p:sp>
    </p:spTree>
    <p:extLst>
      <p:ext uri="{BB962C8B-B14F-4D97-AF65-F5344CB8AC3E}">
        <p14:creationId xmlns:p14="http://schemas.microsoft.com/office/powerpoint/2010/main" val="373436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6F7F923-9505-EC46-B2F8-91C5BD387FE1}"/>
              </a:ext>
            </a:extLst>
          </p:cNvPr>
          <p:cNvSpPr>
            <a:spLocks noGrp="1"/>
          </p:cNvSpPr>
          <p:nvPr>
            <p:ph idx="1"/>
          </p:nvPr>
        </p:nvSpPr>
        <p:spPr>
          <a:xfrm>
            <a:off x="1295401" y="1346886"/>
            <a:ext cx="9601196" cy="4528982"/>
          </a:xfrm>
        </p:spPr>
        <p:txBody>
          <a:bodyPr>
            <a:normAutofit/>
          </a:bodyPr>
          <a:lstStyle/>
          <a:p>
            <a:pPr algn="just"/>
            <a:r>
              <a:rPr lang="tr-TR" dirty="0"/>
              <a:t>Modern iş örgütlenmesi iş ve mesleği birbirinden ayırmış, toplumsal işbölümünü de fabrika içerisine taşımıştır. </a:t>
            </a:r>
          </a:p>
          <a:p>
            <a:pPr algn="just"/>
            <a:r>
              <a:rPr lang="tr-TR" dirty="0"/>
              <a:t>Benzer biçimde insanların toplumsal prestijlerinin kaynakları ve otoritenin merkezi de büyük oranda değişmiştir. Dahil olduğu meslek loncasının gücü oranında mesleki prestij sahibi olan insanların yerini «piyasanın» ve piyasa koşullarının biçtiği oranda prestij sahibi olan emek katmanlarına, iş kategorilerine dönüşmüşlerdir. Örneğin 1960’lı ve hatta 1970’li yılların Türkiye’sinde mühendis olmanın prestiji çok yüksekken, bugün pazarlamacı, finans uzmanı olmak daha prestijli ve kazanç sağlayıcı meslekler olarak karşımıza çıkmaktadır. Dolayısıyla meslek örgütlenmelerinin gücünün yerini piyasanın gücü ve piyasa örgütlenmesi almıştır.</a:t>
            </a:r>
          </a:p>
        </p:txBody>
      </p:sp>
      <p:sp>
        <p:nvSpPr>
          <p:cNvPr id="4" name="Slayt Numarası Yer Tutucusu 3">
            <a:extLst>
              <a:ext uri="{FF2B5EF4-FFF2-40B4-BE49-F238E27FC236}">
                <a16:creationId xmlns:a16="http://schemas.microsoft.com/office/drawing/2014/main" id="{2C4718D8-FBF5-0E45-90C8-44DAA0E867E3}"/>
              </a:ext>
            </a:extLst>
          </p:cNvPr>
          <p:cNvSpPr>
            <a:spLocks noGrp="1"/>
          </p:cNvSpPr>
          <p:nvPr>
            <p:ph type="sldNum" sz="quarter" idx="12"/>
          </p:nvPr>
        </p:nvSpPr>
        <p:spPr/>
        <p:txBody>
          <a:bodyPr/>
          <a:lstStyle/>
          <a:p>
            <a:fld id="{2C9D5ABE-C990-7C48-9D55-0A7D0BD5EB13}" type="slidenum">
              <a:rPr lang="tr-TR" smtClean="0"/>
              <a:t>4</a:t>
            </a:fld>
            <a:endParaRPr lang="tr-TR"/>
          </a:p>
        </p:txBody>
      </p:sp>
    </p:spTree>
    <p:extLst>
      <p:ext uri="{BB962C8B-B14F-4D97-AF65-F5344CB8AC3E}">
        <p14:creationId xmlns:p14="http://schemas.microsoft.com/office/powerpoint/2010/main" val="915179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199C077-8CA7-4A4D-8D94-7B2EF630DBEF}"/>
              </a:ext>
            </a:extLst>
          </p:cNvPr>
          <p:cNvSpPr>
            <a:spLocks noGrp="1"/>
          </p:cNvSpPr>
          <p:nvPr>
            <p:ph idx="1"/>
          </p:nvPr>
        </p:nvSpPr>
        <p:spPr>
          <a:xfrm>
            <a:off x="838200" y="914400"/>
            <a:ext cx="10515600" cy="5262563"/>
          </a:xfrm>
        </p:spPr>
        <p:txBody>
          <a:bodyPr>
            <a:normAutofit/>
          </a:bodyPr>
          <a:lstStyle/>
          <a:p>
            <a:pPr algn="just"/>
            <a:endParaRPr lang="tr-TR" dirty="0"/>
          </a:p>
          <a:p>
            <a:pPr algn="just"/>
            <a:r>
              <a:rPr lang="tr-TR" dirty="0"/>
              <a:t>İnceleme konumuz, «modern yönetim» olgusudur. </a:t>
            </a:r>
            <a:r>
              <a:rPr lang="tr-TR" b="1" dirty="0"/>
              <a:t>Modern yönetim </a:t>
            </a:r>
            <a:r>
              <a:rPr lang="tr-TR" dirty="0"/>
              <a:t>ile kastettiğimiz fabrikalı üretim ile ortaya çıkan, hiyerarşi ve uzmanlaşmanın en üst seviyelere ulaştığı, otoritenin ise olabildiğince parçalanarak anonimleştiği bir iş yapma tarzıdır. </a:t>
            </a:r>
          </a:p>
          <a:p>
            <a:pPr algn="just"/>
            <a:r>
              <a:rPr lang="tr-TR" dirty="0"/>
              <a:t>1908 yılında Ford’un kurduğu fabrika ile doruk noktasına ulaşmıştır.</a:t>
            </a:r>
          </a:p>
          <a:p>
            <a:pPr algn="just"/>
            <a:r>
              <a:rPr lang="tr-TR" dirty="0"/>
              <a:t>Modern fabrika ve modern bürokrasi örgütlenmeleri «modern yönetim» olgusunun iki farklı uygulama biçimini ortaya koymaktadır. </a:t>
            </a:r>
          </a:p>
          <a:p>
            <a:pPr algn="just"/>
            <a:r>
              <a:rPr lang="tr-TR" dirty="0"/>
              <a:t>«Modern yönetim» denildiğinde, modernleşme ile birlikte ortaya çıkan yeni iktidar tarzının örgütlenmesi kast edilmektedir. </a:t>
            </a:r>
          </a:p>
        </p:txBody>
      </p:sp>
      <p:sp>
        <p:nvSpPr>
          <p:cNvPr id="4" name="Slayt Numarası Yer Tutucusu 3">
            <a:extLst>
              <a:ext uri="{FF2B5EF4-FFF2-40B4-BE49-F238E27FC236}">
                <a16:creationId xmlns:a16="http://schemas.microsoft.com/office/drawing/2014/main" id="{3437B428-210B-994A-AA64-C6F930BDF392}"/>
              </a:ext>
            </a:extLst>
          </p:cNvPr>
          <p:cNvSpPr>
            <a:spLocks noGrp="1"/>
          </p:cNvSpPr>
          <p:nvPr>
            <p:ph type="sldNum" sz="quarter" idx="12"/>
          </p:nvPr>
        </p:nvSpPr>
        <p:spPr/>
        <p:txBody>
          <a:bodyPr/>
          <a:lstStyle/>
          <a:p>
            <a:pPr algn="just"/>
            <a:fld id="{28F1415E-774E-2046-81CA-192360A9AA6E}" type="slidenum">
              <a:rPr lang="tr-TR" smtClean="0"/>
              <a:pPr algn="just"/>
              <a:t>5</a:t>
            </a:fld>
            <a:endParaRPr lang="tr-TR"/>
          </a:p>
        </p:txBody>
      </p:sp>
    </p:spTree>
    <p:extLst>
      <p:ext uri="{BB962C8B-B14F-4D97-AF65-F5344CB8AC3E}">
        <p14:creationId xmlns:p14="http://schemas.microsoft.com/office/powerpoint/2010/main" val="3839036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199C077-8CA7-4A4D-8D94-7B2EF630DBEF}"/>
              </a:ext>
            </a:extLst>
          </p:cNvPr>
          <p:cNvSpPr>
            <a:spLocks noGrp="1"/>
          </p:cNvSpPr>
          <p:nvPr>
            <p:ph idx="1"/>
          </p:nvPr>
        </p:nvSpPr>
        <p:spPr>
          <a:xfrm>
            <a:off x="838200" y="994410"/>
            <a:ext cx="10515600" cy="5182553"/>
          </a:xfrm>
        </p:spPr>
        <p:txBody>
          <a:bodyPr>
            <a:normAutofit/>
          </a:bodyPr>
          <a:lstStyle/>
          <a:p>
            <a:pPr algn="just"/>
            <a:endParaRPr lang="tr-TR" dirty="0"/>
          </a:p>
          <a:p>
            <a:pPr algn="just"/>
            <a:r>
              <a:rPr lang="tr-TR" dirty="0"/>
              <a:t>Modern yönetimin önemli belirleyicilerinden bir tanesi, 16. yüzyılın sonunda başlayan ve 19. yüzyılın başında tamamlanan </a:t>
            </a:r>
            <a:r>
              <a:rPr lang="tr-TR" b="1" dirty="0"/>
              <a:t>standardizasyon</a:t>
            </a:r>
            <a:r>
              <a:rPr lang="tr-TR" dirty="0"/>
              <a:t> sürecidir.</a:t>
            </a:r>
          </a:p>
          <a:p>
            <a:pPr algn="just"/>
            <a:r>
              <a:rPr lang="tr-TR" dirty="0"/>
              <a:t>Mal ve hizmetlerin üretimiyle birlikte yönetim sürecinin kendisini de standartlaşmıştır. </a:t>
            </a:r>
          </a:p>
          <a:p>
            <a:pPr algn="just"/>
            <a:r>
              <a:rPr lang="tr-TR" dirty="0"/>
              <a:t>Günümüz devlet yönetimleri, standartlaşmış kurallar ve kurumsal yapılar çerçevesinde işler ve güç kazanır. </a:t>
            </a:r>
          </a:p>
          <a:p>
            <a:pPr algn="just"/>
            <a:r>
              <a:rPr lang="tr-TR" dirty="0"/>
              <a:t>Standartlaşma nesnelliği ve nesnellik de rasyonelliği ve «genel </a:t>
            </a:r>
            <a:r>
              <a:rPr lang="tr-TR" dirty="0" err="1"/>
              <a:t>çıkar»a</a:t>
            </a:r>
            <a:r>
              <a:rPr lang="tr-TR" dirty="0"/>
              <a:t> hizmet etme söylemini beraberinde getirmektedir. </a:t>
            </a:r>
          </a:p>
        </p:txBody>
      </p:sp>
      <p:sp>
        <p:nvSpPr>
          <p:cNvPr id="4" name="Slayt Numarası Yer Tutucusu 3">
            <a:extLst>
              <a:ext uri="{FF2B5EF4-FFF2-40B4-BE49-F238E27FC236}">
                <a16:creationId xmlns:a16="http://schemas.microsoft.com/office/drawing/2014/main" id="{3596353E-FA1C-934B-BBAA-E0955E74D91B}"/>
              </a:ext>
            </a:extLst>
          </p:cNvPr>
          <p:cNvSpPr>
            <a:spLocks noGrp="1"/>
          </p:cNvSpPr>
          <p:nvPr>
            <p:ph type="sldNum" sz="quarter" idx="12"/>
          </p:nvPr>
        </p:nvSpPr>
        <p:spPr/>
        <p:txBody>
          <a:bodyPr/>
          <a:lstStyle/>
          <a:p>
            <a:fld id="{28F1415E-774E-2046-81CA-192360A9AA6E}" type="slidenum">
              <a:rPr lang="tr-TR" smtClean="0"/>
              <a:t>6</a:t>
            </a:fld>
            <a:endParaRPr lang="tr-TR"/>
          </a:p>
        </p:txBody>
      </p:sp>
    </p:spTree>
    <p:extLst>
      <p:ext uri="{BB962C8B-B14F-4D97-AF65-F5344CB8AC3E}">
        <p14:creationId xmlns:p14="http://schemas.microsoft.com/office/powerpoint/2010/main" val="3585278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199C077-8CA7-4A4D-8D94-7B2EF630DBEF}"/>
              </a:ext>
            </a:extLst>
          </p:cNvPr>
          <p:cNvSpPr>
            <a:spLocks noGrp="1"/>
          </p:cNvSpPr>
          <p:nvPr>
            <p:ph idx="1"/>
          </p:nvPr>
        </p:nvSpPr>
        <p:spPr>
          <a:xfrm>
            <a:off x="838200" y="720090"/>
            <a:ext cx="10515600" cy="5456873"/>
          </a:xfrm>
        </p:spPr>
        <p:txBody>
          <a:bodyPr>
            <a:normAutofit/>
          </a:bodyPr>
          <a:lstStyle/>
          <a:p>
            <a:pPr marL="0" indent="0" algn="just">
              <a:buNone/>
            </a:pPr>
            <a:endParaRPr lang="tr-TR" dirty="0"/>
          </a:p>
          <a:p>
            <a:pPr marL="0" indent="0" algn="just">
              <a:buNone/>
            </a:pPr>
            <a:endParaRPr lang="tr-TR" dirty="0"/>
          </a:p>
          <a:p>
            <a:pPr marL="0" indent="0" algn="just">
              <a:buNone/>
            </a:pPr>
            <a:r>
              <a:rPr lang="tr-TR" dirty="0"/>
              <a:t>Standart kurallar/yasalar aracılığıyla bireysel aklın üzerine insansız bir </a:t>
            </a:r>
            <a:r>
              <a:rPr lang="tr-TR" b="1" dirty="0"/>
              <a:t>Akıl</a:t>
            </a:r>
            <a:r>
              <a:rPr lang="tr-TR" dirty="0"/>
              <a:t> inşa edilmiştir. </a:t>
            </a:r>
          </a:p>
          <a:p>
            <a:pPr marL="0" indent="0" algn="just">
              <a:buNone/>
            </a:pPr>
            <a:r>
              <a:rPr lang="tr-TR" dirty="0"/>
              <a:t>Tanrı referanslı kararlar ve/veya keyfi bireysel kararlar yerine insanlar eliyle yaratılan ama yaratıldığı anda tüm insanları bağlayan, değiştirilmesi zor kurallar bütünü toplumsal yaşamın merkezine oturtulmuştur. </a:t>
            </a:r>
          </a:p>
          <a:p>
            <a:pPr marL="0" indent="0" algn="just">
              <a:buNone/>
            </a:pPr>
            <a:r>
              <a:rPr lang="tr-TR" dirty="0"/>
              <a:t>Böylelikle de insanın aydınlanarak özgürleştiği kabul edilmektedir. </a:t>
            </a:r>
          </a:p>
        </p:txBody>
      </p:sp>
      <p:sp>
        <p:nvSpPr>
          <p:cNvPr id="4" name="Slayt Numarası Yer Tutucusu 3">
            <a:extLst>
              <a:ext uri="{FF2B5EF4-FFF2-40B4-BE49-F238E27FC236}">
                <a16:creationId xmlns:a16="http://schemas.microsoft.com/office/drawing/2014/main" id="{586F34DB-F43A-3F4D-926F-D650473AA7E0}"/>
              </a:ext>
            </a:extLst>
          </p:cNvPr>
          <p:cNvSpPr>
            <a:spLocks noGrp="1"/>
          </p:cNvSpPr>
          <p:nvPr>
            <p:ph type="sldNum" sz="quarter" idx="12"/>
          </p:nvPr>
        </p:nvSpPr>
        <p:spPr/>
        <p:txBody>
          <a:bodyPr/>
          <a:lstStyle/>
          <a:p>
            <a:fld id="{28F1415E-774E-2046-81CA-192360A9AA6E}" type="slidenum">
              <a:rPr lang="tr-TR" smtClean="0"/>
              <a:t>7</a:t>
            </a:fld>
            <a:endParaRPr lang="tr-TR"/>
          </a:p>
        </p:txBody>
      </p:sp>
    </p:spTree>
    <p:extLst>
      <p:ext uri="{BB962C8B-B14F-4D97-AF65-F5344CB8AC3E}">
        <p14:creationId xmlns:p14="http://schemas.microsoft.com/office/powerpoint/2010/main" val="554007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199C077-8CA7-4A4D-8D94-7B2EF630DBEF}"/>
              </a:ext>
            </a:extLst>
          </p:cNvPr>
          <p:cNvSpPr>
            <a:spLocks noGrp="1"/>
          </p:cNvSpPr>
          <p:nvPr>
            <p:ph idx="1"/>
          </p:nvPr>
        </p:nvSpPr>
        <p:spPr>
          <a:xfrm>
            <a:off x="838200" y="914400"/>
            <a:ext cx="10515600" cy="5262563"/>
          </a:xfrm>
        </p:spPr>
        <p:txBody>
          <a:bodyPr>
            <a:normAutofit/>
          </a:bodyPr>
          <a:lstStyle/>
          <a:p>
            <a:pPr algn="just"/>
            <a:endParaRPr lang="tr-TR" dirty="0"/>
          </a:p>
          <a:p>
            <a:pPr algn="just"/>
            <a:r>
              <a:rPr lang="tr-TR" dirty="0"/>
              <a:t>Makineli üretime (</a:t>
            </a:r>
            <a:r>
              <a:rPr lang="tr-TR" b="1" dirty="0" err="1"/>
              <a:t>maşinofaktür</a:t>
            </a:r>
            <a:r>
              <a:rPr lang="tr-TR" dirty="0"/>
              <a:t>/mekanizasyon) geçiş süreci sayesinde ortaya çıkan standardizasyon ve </a:t>
            </a:r>
            <a:r>
              <a:rPr lang="tr-TR" b="1" dirty="0"/>
              <a:t>yasalar</a:t>
            </a:r>
            <a:r>
              <a:rPr lang="tr-TR" dirty="0"/>
              <a:t> yoluyla üretilen standardizasyon modern iktidarı beslemektedir. </a:t>
            </a:r>
          </a:p>
          <a:p>
            <a:pPr algn="just"/>
            <a:r>
              <a:rPr lang="tr-TR" dirty="0"/>
              <a:t>Modern kapitalizmin örgütlenmesi (devlet eliyle yapılan her türlü iş ve bunun için yaratılan örgütlenme dahil) başlı başına tek tek insan akıllarının, bu büyük Akıl içerisinde eritileceği ve tabi kılınacağı bir üst Akıl sürecini yönetime hakim kılmak ana fikri üzerine oturtulmuştur. </a:t>
            </a:r>
          </a:p>
          <a:p>
            <a:pPr algn="just"/>
            <a:r>
              <a:rPr lang="tr-TR" dirty="0"/>
              <a:t>Burjuva demokrasileri toplumsal yaşamı kişisel, bireysel iktidar alanlarından kurtarıp «</a:t>
            </a:r>
            <a:r>
              <a:rPr lang="tr-TR" b="1" dirty="0"/>
              <a:t>kurallı gerçeklik</a:t>
            </a:r>
            <a:r>
              <a:rPr lang="tr-TR" dirty="0"/>
              <a:t>» alanı şekline dönüştürdüğü oranda başarılı olmuştur.  </a:t>
            </a:r>
          </a:p>
        </p:txBody>
      </p:sp>
      <p:sp>
        <p:nvSpPr>
          <p:cNvPr id="4" name="Slayt Numarası Yer Tutucusu 3">
            <a:extLst>
              <a:ext uri="{FF2B5EF4-FFF2-40B4-BE49-F238E27FC236}">
                <a16:creationId xmlns:a16="http://schemas.microsoft.com/office/drawing/2014/main" id="{88BAAC92-EDE6-F04D-909A-6DAFBC1A7359}"/>
              </a:ext>
            </a:extLst>
          </p:cNvPr>
          <p:cNvSpPr>
            <a:spLocks noGrp="1"/>
          </p:cNvSpPr>
          <p:nvPr>
            <p:ph type="sldNum" sz="quarter" idx="12"/>
          </p:nvPr>
        </p:nvSpPr>
        <p:spPr/>
        <p:txBody>
          <a:bodyPr/>
          <a:lstStyle/>
          <a:p>
            <a:fld id="{28F1415E-774E-2046-81CA-192360A9AA6E}" type="slidenum">
              <a:rPr lang="tr-TR" smtClean="0"/>
              <a:t>8</a:t>
            </a:fld>
            <a:endParaRPr lang="tr-TR"/>
          </a:p>
        </p:txBody>
      </p:sp>
    </p:spTree>
    <p:extLst>
      <p:ext uri="{BB962C8B-B14F-4D97-AF65-F5344CB8AC3E}">
        <p14:creationId xmlns:p14="http://schemas.microsoft.com/office/powerpoint/2010/main" val="2667588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199C077-8CA7-4A4D-8D94-7B2EF630DBEF}"/>
              </a:ext>
            </a:extLst>
          </p:cNvPr>
          <p:cNvSpPr>
            <a:spLocks noGrp="1"/>
          </p:cNvSpPr>
          <p:nvPr>
            <p:ph idx="1"/>
          </p:nvPr>
        </p:nvSpPr>
        <p:spPr>
          <a:xfrm>
            <a:off x="838200" y="845820"/>
            <a:ext cx="10515600" cy="5402580"/>
          </a:xfrm>
        </p:spPr>
        <p:txBody>
          <a:bodyPr>
            <a:normAutofit/>
          </a:bodyPr>
          <a:lstStyle/>
          <a:p>
            <a:pPr algn="just"/>
            <a:endParaRPr lang="tr-TR" sz="2200" dirty="0"/>
          </a:p>
          <a:p>
            <a:pPr algn="just"/>
            <a:r>
              <a:rPr lang="tr-TR" sz="2200" dirty="0"/>
              <a:t>Fabrika, makineli üretime dayalıdır. Aletli üretimden vazgeçerek makineli üretime yönelen ve bu sayede üretim ile üretkenliği makinenin hızına ve üretim sürecine bağlayan örgütlenme tarzı modern yönetimin özünü oluşturmaktadır. </a:t>
            </a:r>
          </a:p>
          <a:p>
            <a:pPr algn="just"/>
            <a:r>
              <a:rPr lang="tr-TR" sz="2200" dirty="0"/>
              <a:t>Alet, görece esnek bir kullanım alanına sahip, kullanıcısının becerisi ile doğru orantılı olarak yönlendirilebilen bir üretim aracıdır. Çok farklı işler için kullanabilirsiniz. </a:t>
            </a:r>
          </a:p>
          <a:p>
            <a:pPr algn="just"/>
            <a:r>
              <a:rPr lang="tr-TR" sz="2200" dirty="0"/>
              <a:t>Alete ilişkin vurgulanması gereken temel bir nokta, aletle yapılan üretim benzersizdir; alet kullanarak üretilen ürünlerin hiçbirisi bir diğerinin aynısı olmamaktadır.</a:t>
            </a:r>
          </a:p>
        </p:txBody>
      </p:sp>
      <p:sp>
        <p:nvSpPr>
          <p:cNvPr id="4" name="Slayt Numarası Yer Tutucusu 3">
            <a:extLst>
              <a:ext uri="{FF2B5EF4-FFF2-40B4-BE49-F238E27FC236}">
                <a16:creationId xmlns:a16="http://schemas.microsoft.com/office/drawing/2014/main" id="{1F81440F-D12A-1541-993F-86168375E5B1}"/>
              </a:ext>
            </a:extLst>
          </p:cNvPr>
          <p:cNvSpPr>
            <a:spLocks noGrp="1"/>
          </p:cNvSpPr>
          <p:nvPr>
            <p:ph type="sldNum" sz="quarter" idx="12"/>
          </p:nvPr>
        </p:nvSpPr>
        <p:spPr/>
        <p:txBody>
          <a:bodyPr/>
          <a:lstStyle/>
          <a:p>
            <a:fld id="{28F1415E-774E-2046-81CA-192360A9AA6E}" type="slidenum">
              <a:rPr lang="tr-TR" smtClean="0"/>
              <a:t>9</a:t>
            </a:fld>
            <a:endParaRPr lang="tr-TR"/>
          </a:p>
        </p:txBody>
      </p:sp>
    </p:spTree>
    <p:extLst>
      <p:ext uri="{BB962C8B-B14F-4D97-AF65-F5344CB8AC3E}">
        <p14:creationId xmlns:p14="http://schemas.microsoft.com/office/powerpoint/2010/main" val="388242300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{4D4E243A-7605-8945-84B8-FB08F784939D}tf10001064</Template>
  <TotalTime>2952</TotalTime>
  <Words>2316</Words>
  <Application>Microsoft Macintosh PowerPoint</Application>
  <PresentationFormat>Geniş ekran</PresentationFormat>
  <Paragraphs>100</Paragraphs>
  <Slides>24</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24</vt:i4>
      </vt:variant>
    </vt:vector>
  </HeadingPairs>
  <TitlesOfParts>
    <vt:vector size="29" baseType="lpstr">
      <vt:lpstr>Arial</vt:lpstr>
      <vt:lpstr>Calibri</vt:lpstr>
      <vt:lpstr>Garamond</vt:lpstr>
      <vt:lpstr>Wingdings</vt:lpstr>
      <vt:lpstr>Organik</vt:lpstr>
      <vt:lpstr>2. HAFTA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HAFTA</dc:title>
  <dc:creator>Microsoft Office User</dc:creator>
  <cp:lastModifiedBy>Microsoft Office User</cp:lastModifiedBy>
  <cp:revision>59</cp:revision>
  <cp:lastPrinted>2020-02-23T15:48:44Z</cp:lastPrinted>
  <dcterms:created xsi:type="dcterms:W3CDTF">2020-01-29T18:51:42Z</dcterms:created>
  <dcterms:modified xsi:type="dcterms:W3CDTF">2022-03-28T20:14:02Z</dcterms:modified>
</cp:coreProperties>
</file>