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08" r:id="rId2"/>
    <p:sldId id="709" r:id="rId3"/>
    <p:sldId id="710" r:id="rId4"/>
    <p:sldId id="711" r:id="rId5"/>
    <p:sldId id="712" r:id="rId6"/>
    <p:sldId id="713" r:id="rId7"/>
    <p:sldId id="714" r:id="rId8"/>
    <p:sldId id="71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4" d="100"/>
          <a:sy n="44" d="100"/>
        </p:scale>
        <p:origin x="29"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4696C7-4D76-422E-8CB7-CEB88E4F014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E013711-3D4B-49C5-B793-8810237B04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0FC92FD-83CC-41E0-A3CF-C3859AD228AB}"/>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5" name="Alt Bilgi Yer Tutucusu 4">
            <a:extLst>
              <a:ext uri="{FF2B5EF4-FFF2-40B4-BE49-F238E27FC236}">
                <a16:creationId xmlns:a16="http://schemas.microsoft.com/office/drawing/2014/main" id="{BE17F73D-974B-46E0-8837-AD87C19B88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E1F1D6F-14F7-4D5B-B895-FE0CC64A8694}"/>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2316639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ECC019-AABE-4359-892D-CF354F98650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5B48C78-4850-4EE3-9A4A-0DF06965D7C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841BE0F-C111-4FCF-ABCA-806363CFB918}"/>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5" name="Alt Bilgi Yer Tutucusu 4">
            <a:extLst>
              <a:ext uri="{FF2B5EF4-FFF2-40B4-BE49-F238E27FC236}">
                <a16:creationId xmlns:a16="http://schemas.microsoft.com/office/drawing/2014/main" id="{5EEDCAC3-AA1D-4A70-9229-FB487622FB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FF6CC6-54F3-4CE3-9FC4-2DDAF17BEA09}"/>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3691713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0B07E93-E5BD-4C65-B91A-2BC974EDEF9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0A6C1F4-38AA-4C39-A615-AE1BE26AAF1E}"/>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7A6816D-5BCA-4B92-B1A4-6BEC7B5B4549}"/>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5" name="Alt Bilgi Yer Tutucusu 4">
            <a:extLst>
              <a:ext uri="{FF2B5EF4-FFF2-40B4-BE49-F238E27FC236}">
                <a16:creationId xmlns:a16="http://schemas.microsoft.com/office/drawing/2014/main" id="{B67ABB3F-346D-4AF0-962E-A9AEB533ACC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5607FDE-B4E9-49BF-AE5A-AD16E0E66168}"/>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1640168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3E7F31-6D4F-42B7-8CFE-1A7AF104240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B36FD10-CAD6-41F8-B96F-A78EC7FEBB8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9068F85-F7ED-439D-ADD7-FD4699C1243D}"/>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5" name="Alt Bilgi Yer Tutucusu 4">
            <a:extLst>
              <a:ext uri="{FF2B5EF4-FFF2-40B4-BE49-F238E27FC236}">
                <a16:creationId xmlns:a16="http://schemas.microsoft.com/office/drawing/2014/main" id="{125B3E88-F71D-4516-9D7C-5CDB2608A5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F1BE84D-0288-4391-B166-FDC1C4278375}"/>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3607388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09BFBF-FB1B-4B60-B90C-AFA1C6515C7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EC0BFD2-A216-4622-AA11-ABEFDB47F4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06AD7D4-83C7-4B7C-9CBE-CDEAC107106C}"/>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5" name="Alt Bilgi Yer Tutucusu 4">
            <a:extLst>
              <a:ext uri="{FF2B5EF4-FFF2-40B4-BE49-F238E27FC236}">
                <a16:creationId xmlns:a16="http://schemas.microsoft.com/office/drawing/2014/main" id="{D5DC2C23-EFBB-4366-9988-1B58AA5EE94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514BEDC-6C38-44F4-95D4-626E7B906692}"/>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3484971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04DFC4-FC20-4097-92EF-9BFABF7D10A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418B24E-F5B8-4B7F-BE6D-6241CA9CBA3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9AA950B-40E4-4CF3-9D51-FB4340FD364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43A046F-04F8-4532-81C9-55835F2BDA98}"/>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6" name="Alt Bilgi Yer Tutucusu 5">
            <a:extLst>
              <a:ext uri="{FF2B5EF4-FFF2-40B4-BE49-F238E27FC236}">
                <a16:creationId xmlns:a16="http://schemas.microsoft.com/office/drawing/2014/main" id="{26DDB80B-AAC2-4549-98D3-0DAE60F3E16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E2EEBE0-DD2D-4C42-A204-EB2929BE9C54}"/>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735634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1AB25A-4890-4DCF-9B42-25376FA2E6F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820E86F-DEAE-4F63-9A2E-52912E168E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C796C1A-2F6C-422D-BB5E-4DFD03E624B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AC0432C-F5E8-4814-9552-1D9B842645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5A8D7F22-D9E3-433C-9000-4583A1AE2EA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9A5A6F1-AD7A-46E8-BD76-682310A6B1F5}"/>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8" name="Alt Bilgi Yer Tutucusu 7">
            <a:extLst>
              <a:ext uri="{FF2B5EF4-FFF2-40B4-BE49-F238E27FC236}">
                <a16:creationId xmlns:a16="http://schemas.microsoft.com/office/drawing/2014/main" id="{7EA86934-4F2C-4815-995E-2C8938CA986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B3BEF07-7FA6-450F-9D7A-1C0319C0C636}"/>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2090740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252003-BE35-489C-B00C-15F8B58A774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3D1ECA9-B0D7-43C6-8E44-E9F6B026F44F}"/>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4" name="Alt Bilgi Yer Tutucusu 3">
            <a:extLst>
              <a:ext uri="{FF2B5EF4-FFF2-40B4-BE49-F238E27FC236}">
                <a16:creationId xmlns:a16="http://schemas.microsoft.com/office/drawing/2014/main" id="{07C1581A-4D12-4E4C-AAB9-F05E3CB50CC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6A25719-20FD-4B0C-BEDB-BA11D4D40029}"/>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116025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0D94C7D-4F5E-4769-9470-B5D804AEF335}"/>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3" name="Alt Bilgi Yer Tutucusu 2">
            <a:extLst>
              <a:ext uri="{FF2B5EF4-FFF2-40B4-BE49-F238E27FC236}">
                <a16:creationId xmlns:a16="http://schemas.microsoft.com/office/drawing/2014/main" id="{34D45D6B-7DBD-47ED-AF5A-080025509D3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4A31113-C4A8-4EBD-8DF5-A91484E543B3}"/>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1732135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6446D5-70B9-41C3-9F00-58ADF3B3E0F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DA8D6E-6D29-4387-B766-6156A05183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4D84F12-FB31-4F18-B8B7-9F8FEF9BB3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EBD7FAC-F950-47A0-91F5-EA001DD3526A}"/>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6" name="Alt Bilgi Yer Tutucusu 5">
            <a:extLst>
              <a:ext uri="{FF2B5EF4-FFF2-40B4-BE49-F238E27FC236}">
                <a16:creationId xmlns:a16="http://schemas.microsoft.com/office/drawing/2014/main" id="{8D9101E9-569A-426D-973F-3B99A2BFD4B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6E157CB-64B9-4D2D-813E-6A4B364046A1}"/>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1247513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EAA144-61E6-43DC-A3CC-0936E73A792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D443E5B-0FE8-4EDE-9623-D2496D14BB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BE5E96A-E4C3-482C-8A33-B08FE4D81C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2B3C37D-1419-46CB-91D2-9C1C65265DC8}"/>
              </a:ext>
            </a:extLst>
          </p:cNvPr>
          <p:cNvSpPr>
            <a:spLocks noGrp="1"/>
          </p:cNvSpPr>
          <p:nvPr>
            <p:ph type="dt" sz="half" idx="10"/>
          </p:nvPr>
        </p:nvSpPr>
        <p:spPr/>
        <p:txBody>
          <a:bodyPr/>
          <a:lstStyle/>
          <a:p>
            <a:fld id="{89DB0968-6F8D-44CB-A8FC-E1966C2FF4F0}" type="datetimeFigureOut">
              <a:rPr lang="tr-TR" smtClean="0"/>
              <a:t>19.03.2021</a:t>
            </a:fld>
            <a:endParaRPr lang="tr-TR"/>
          </a:p>
        </p:txBody>
      </p:sp>
      <p:sp>
        <p:nvSpPr>
          <p:cNvPr id="6" name="Alt Bilgi Yer Tutucusu 5">
            <a:extLst>
              <a:ext uri="{FF2B5EF4-FFF2-40B4-BE49-F238E27FC236}">
                <a16:creationId xmlns:a16="http://schemas.microsoft.com/office/drawing/2014/main" id="{E9E1B87C-FFF8-4FBF-9D15-2BE97D86414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D65A5B9-882E-4F9D-9322-5BD8BEAD12E1}"/>
              </a:ext>
            </a:extLst>
          </p:cNvPr>
          <p:cNvSpPr>
            <a:spLocks noGrp="1"/>
          </p:cNvSpPr>
          <p:nvPr>
            <p:ph type="sldNum" sz="quarter" idx="12"/>
          </p:nvPr>
        </p:nvSpPr>
        <p:spPr/>
        <p:txBody>
          <a:bodyPr/>
          <a:lstStyle/>
          <a:p>
            <a:fld id="{5E9564BE-C214-4045-AF43-E2F198C209C5}" type="slidenum">
              <a:rPr lang="tr-TR" smtClean="0"/>
              <a:t>‹#›</a:t>
            </a:fld>
            <a:endParaRPr lang="tr-TR"/>
          </a:p>
        </p:txBody>
      </p:sp>
    </p:spTree>
    <p:extLst>
      <p:ext uri="{BB962C8B-B14F-4D97-AF65-F5344CB8AC3E}">
        <p14:creationId xmlns:p14="http://schemas.microsoft.com/office/powerpoint/2010/main" val="3882225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F7E9350-20DD-4D6D-AFDF-CDB0BBD1D9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386FEC5-A147-402A-859A-27801A1E63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9F9A359-51FC-4AA2-AC77-48913C5BD7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DB0968-6F8D-44CB-A8FC-E1966C2FF4F0}" type="datetimeFigureOut">
              <a:rPr lang="tr-TR" smtClean="0"/>
              <a:t>19.03.2021</a:t>
            </a:fld>
            <a:endParaRPr lang="tr-TR"/>
          </a:p>
        </p:txBody>
      </p:sp>
      <p:sp>
        <p:nvSpPr>
          <p:cNvPr id="5" name="Alt Bilgi Yer Tutucusu 4">
            <a:extLst>
              <a:ext uri="{FF2B5EF4-FFF2-40B4-BE49-F238E27FC236}">
                <a16:creationId xmlns:a16="http://schemas.microsoft.com/office/drawing/2014/main" id="{4C64C75C-4259-4971-B658-90BAD49445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2F05867-95FF-4FDD-9776-993C831E35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9564BE-C214-4045-AF43-E2F198C209C5}" type="slidenum">
              <a:rPr lang="tr-TR" smtClean="0"/>
              <a:t>‹#›</a:t>
            </a:fld>
            <a:endParaRPr lang="tr-TR"/>
          </a:p>
        </p:txBody>
      </p:sp>
    </p:spTree>
    <p:extLst>
      <p:ext uri="{BB962C8B-B14F-4D97-AF65-F5344CB8AC3E}">
        <p14:creationId xmlns:p14="http://schemas.microsoft.com/office/powerpoint/2010/main" val="1305606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964B1C-66E0-471C-94A5-F2576946596D}"/>
              </a:ext>
            </a:extLst>
          </p:cNvPr>
          <p:cNvSpPr>
            <a:spLocks noGrp="1"/>
          </p:cNvSpPr>
          <p:nvPr>
            <p:ph type="ctrTitle"/>
          </p:nvPr>
        </p:nvSpPr>
        <p:spPr/>
        <p:txBody>
          <a:bodyPr/>
          <a:lstStyle/>
          <a:p>
            <a:r>
              <a:rPr lang="tr-TR" dirty="0"/>
              <a:t>Konu 5. Türkiye’de Halkla İlişkilerin Gelişimi</a:t>
            </a:r>
          </a:p>
        </p:txBody>
      </p:sp>
    </p:spTree>
    <p:extLst>
      <p:ext uri="{BB962C8B-B14F-4D97-AF65-F5344CB8AC3E}">
        <p14:creationId xmlns:p14="http://schemas.microsoft.com/office/powerpoint/2010/main" val="563101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C91597-DEE6-4E30-AA2F-28BCFE97154D}"/>
              </a:ext>
            </a:extLst>
          </p:cNvPr>
          <p:cNvSpPr>
            <a:spLocks noGrp="1"/>
          </p:cNvSpPr>
          <p:nvPr>
            <p:ph type="title"/>
          </p:nvPr>
        </p:nvSpPr>
        <p:spPr/>
        <p:txBody>
          <a:bodyPr/>
          <a:lstStyle/>
          <a:p>
            <a:r>
              <a:rPr lang="tr-TR" dirty="0"/>
              <a:t>Türkiye’de Halkla İlişkilerin Gelişimi</a:t>
            </a:r>
          </a:p>
        </p:txBody>
      </p:sp>
      <p:sp>
        <p:nvSpPr>
          <p:cNvPr id="3" name="İçerik Yer Tutucusu 2">
            <a:extLst>
              <a:ext uri="{FF2B5EF4-FFF2-40B4-BE49-F238E27FC236}">
                <a16:creationId xmlns:a16="http://schemas.microsoft.com/office/drawing/2014/main" id="{F3F76548-4A16-4E8D-A09E-6C8B05563385}"/>
              </a:ext>
            </a:extLst>
          </p:cNvPr>
          <p:cNvSpPr>
            <a:spLocks noGrp="1"/>
          </p:cNvSpPr>
          <p:nvPr>
            <p:ph idx="1"/>
          </p:nvPr>
        </p:nvSpPr>
        <p:spPr/>
        <p:txBody>
          <a:bodyPr/>
          <a:lstStyle/>
          <a:p>
            <a:pPr marL="0" indent="0">
              <a:buNone/>
            </a:pPr>
            <a:r>
              <a:rPr lang="tr-TR" dirty="0"/>
              <a:t>Kamu kurumlarından ilk örnekler</a:t>
            </a:r>
          </a:p>
          <a:p>
            <a:r>
              <a:rPr lang="tr-TR" dirty="0"/>
              <a:t>Dışişleri Bakanlığı "Enformasyon Genel Müdürlüğü" </a:t>
            </a:r>
          </a:p>
          <a:p>
            <a:r>
              <a:rPr lang="tr-TR" dirty="0"/>
              <a:t>Milli Savunma Bakanlığı "Basın ve Halkla Münasebetler Daire Başkanlığı"</a:t>
            </a:r>
          </a:p>
          <a:p>
            <a:r>
              <a:rPr lang="tr-TR" dirty="0"/>
              <a:t>Devlet Planlama Teşkilatı "Yayın ve Temsil Şubesi" </a:t>
            </a:r>
          </a:p>
          <a:p>
            <a:r>
              <a:rPr lang="tr-TR" dirty="0"/>
              <a:t>ve 1964 yılında kurulan Nüfus Planlaması Genel Müdürlüğü Tanıtma Şubesi</a:t>
            </a:r>
          </a:p>
          <a:p>
            <a:endParaRPr lang="tr-TR" dirty="0"/>
          </a:p>
        </p:txBody>
      </p:sp>
    </p:spTree>
    <p:extLst>
      <p:ext uri="{BB962C8B-B14F-4D97-AF65-F5344CB8AC3E}">
        <p14:creationId xmlns:p14="http://schemas.microsoft.com/office/powerpoint/2010/main" val="637031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678CBB-EBB3-4735-AB08-330D949DD063}"/>
              </a:ext>
            </a:extLst>
          </p:cNvPr>
          <p:cNvSpPr>
            <a:spLocks noGrp="1"/>
          </p:cNvSpPr>
          <p:nvPr>
            <p:ph type="title"/>
          </p:nvPr>
        </p:nvSpPr>
        <p:spPr/>
        <p:txBody>
          <a:bodyPr/>
          <a:lstStyle/>
          <a:p>
            <a:r>
              <a:rPr lang="tr-TR" dirty="0"/>
              <a:t>Türkiye’de Halkla İlişkilerin Gelişimi</a:t>
            </a:r>
          </a:p>
        </p:txBody>
      </p:sp>
      <p:sp>
        <p:nvSpPr>
          <p:cNvPr id="3" name="İçerik Yer Tutucusu 2">
            <a:extLst>
              <a:ext uri="{FF2B5EF4-FFF2-40B4-BE49-F238E27FC236}">
                <a16:creationId xmlns:a16="http://schemas.microsoft.com/office/drawing/2014/main" id="{C51870B1-1DAA-407B-B185-508E3810A399}"/>
              </a:ext>
            </a:extLst>
          </p:cNvPr>
          <p:cNvSpPr>
            <a:spLocks noGrp="1"/>
          </p:cNvSpPr>
          <p:nvPr>
            <p:ph idx="1"/>
          </p:nvPr>
        </p:nvSpPr>
        <p:spPr/>
        <p:txBody>
          <a:bodyPr/>
          <a:lstStyle/>
          <a:p>
            <a:r>
              <a:rPr lang="tr-TR" dirty="0"/>
              <a:t>Özel sektörde 1960’lı yılların sonlarına doğru yer alıyor. </a:t>
            </a:r>
          </a:p>
          <a:p>
            <a:r>
              <a:rPr lang="tr-TR" dirty="0"/>
              <a:t>Eğitim de benzer şekilde 1960’lı yıllarda. İlk kez 1966 yılında Ankara Üniversitesi Siyasal Bilgiler Fakültesi Gazetecilik Yüksek Okulu'nda halkla ilişkiler eğitimi verilmeye başlanmıştır. Sonra İstanbul ve İzmir. </a:t>
            </a:r>
          </a:p>
          <a:p>
            <a:r>
              <a:rPr lang="tr-TR" dirty="0"/>
              <a:t>Örgütsel anlamda 1972 yılında Halkla İlişkiler Derneği kurulmuştur. 2005 yılında Türkiye Halkla İlişkiler Derneği adını almıştır. </a:t>
            </a:r>
          </a:p>
        </p:txBody>
      </p:sp>
    </p:spTree>
    <p:extLst>
      <p:ext uri="{BB962C8B-B14F-4D97-AF65-F5344CB8AC3E}">
        <p14:creationId xmlns:p14="http://schemas.microsoft.com/office/powerpoint/2010/main" val="2890866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71E7D4-FF30-4154-A43C-1AB987DC4584}"/>
              </a:ext>
            </a:extLst>
          </p:cNvPr>
          <p:cNvSpPr>
            <a:spLocks noGrp="1"/>
          </p:cNvSpPr>
          <p:nvPr>
            <p:ph type="title"/>
          </p:nvPr>
        </p:nvSpPr>
        <p:spPr/>
        <p:txBody>
          <a:bodyPr/>
          <a:lstStyle/>
          <a:p>
            <a:r>
              <a:rPr lang="tr-TR" dirty="0"/>
              <a:t>Türkiye’de Halkla İlişkilerin Gelişimi</a:t>
            </a:r>
          </a:p>
        </p:txBody>
      </p:sp>
      <p:sp>
        <p:nvSpPr>
          <p:cNvPr id="3" name="İçerik Yer Tutucusu 2">
            <a:extLst>
              <a:ext uri="{FF2B5EF4-FFF2-40B4-BE49-F238E27FC236}">
                <a16:creationId xmlns:a16="http://schemas.microsoft.com/office/drawing/2014/main" id="{AAA676C7-DD08-40A1-B5D3-0C1EF79B0140}"/>
              </a:ext>
            </a:extLst>
          </p:cNvPr>
          <p:cNvSpPr>
            <a:spLocks noGrp="1"/>
          </p:cNvSpPr>
          <p:nvPr>
            <p:ph idx="1"/>
          </p:nvPr>
        </p:nvSpPr>
        <p:spPr/>
        <p:txBody>
          <a:bodyPr/>
          <a:lstStyle/>
          <a:p>
            <a:r>
              <a:rPr lang="tr-TR" dirty="0"/>
              <a:t>Sektörde kurulan ilk ajans 1974 yılında kurulan ve faaliyetini hala sürdüren A&amp;B iletişimdir. Kurucusu Alaeddin Asna.</a:t>
            </a:r>
          </a:p>
          <a:p>
            <a:r>
              <a:rPr lang="tr-TR" dirty="0"/>
              <a:t>1980’li yıllarda Betül Mardin I.M.A.G.E. Halkla İlişkiler ajansını kurmuştur. </a:t>
            </a:r>
          </a:p>
          <a:p>
            <a:r>
              <a:rPr lang="tr-TR" dirty="0"/>
              <a:t>1990’lı yıllarda sayıları artan ajansların yanı sıra artık yabancı sermaye şirketlerinin Türkiye’deki temsilcilikleri ya da iş birlikleri şeklinde olan ajanslar da bulunmaktadır. </a:t>
            </a:r>
          </a:p>
        </p:txBody>
      </p:sp>
      <p:sp>
        <p:nvSpPr>
          <p:cNvPr id="4" name="Metin kutusu 3">
            <a:extLst>
              <a:ext uri="{FF2B5EF4-FFF2-40B4-BE49-F238E27FC236}">
                <a16:creationId xmlns:a16="http://schemas.microsoft.com/office/drawing/2014/main" id="{737CDF56-8A18-4032-93B8-6055325DF7C5}"/>
              </a:ext>
            </a:extLst>
          </p:cNvPr>
          <p:cNvSpPr txBox="1"/>
          <p:nvPr/>
        </p:nvSpPr>
        <p:spPr>
          <a:xfrm>
            <a:off x="1184348" y="6323106"/>
            <a:ext cx="10016565" cy="369332"/>
          </a:xfrm>
          <a:prstGeom prst="rect">
            <a:avLst/>
          </a:prstGeom>
          <a:noFill/>
        </p:spPr>
        <p:txBody>
          <a:bodyPr wrap="square" rtlCol="0">
            <a:spAutoFit/>
          </a:bodyPr>
          <a:lstStyle/>
          <a:p>
            <a:r>
              <a:rPr lang="tr-TR" b="1" dirty="0"/>
              <a:t>KAYNAK</a:t>
            </a:r>
            <a:r>
              <a:rPr lang="tr-TR" dirty="0"/>
              <a:t>: Balta </a:t>
            </a:r>
            <a:r>
              <a:rPr lang="tr-TR" dirty="0" err="1"/>
              <a:t>Peltekoğlu</a:t>
            </a:r>
            <a:r>
              <a:rPr lang="tr-TR" dirty="0"/>
              <a:t>, Filiz, Halkla İlişkiler Nedir? İstanbul : Beta Yay. 2016, </a:t>
            </a:r>
          </a:p>
        </p:txBody>
      </p:sp>
    </p:spTree>
    <p:extLst>
      <p:ext uri="{BB962C8B-B14F-4D97-AF65-F5344CB8AC3E}">
        <p14:creationId xmlns:p14="http://schemas.microsoft.com/office/powerpoint/2010/main" val="377021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72A7BC-1F31-4006-AC92-970FA037288A}"/>
              </a:ext>
            </a:extLst>
          </p:cNvPr>
          <p:cNvSpPr>
            <a:spLocks noGrp="1"/>
          </p:cNvSpPr>
          <p:nvPr>
            <p:ph type="title"/>
          </p:nvPr>
        </p:nvSpPr>
        <p:spPr/>
        <p:txBody>
          <a:bodyPr/>
          <a:lstStyle/>
          <a:p>
            <a:r>
              <a:rPr lang="tr-TR" dirty="0"/>
              <a:t>Türkiye’de Halkla İlişkilerin Gelişimi</a:t>
            </a:r>
          </a:p>
        </p:txBody>
      </p:sp>
      <p:sp>
        <p:nvSpPr>
          <p:cNvPr id="3" name="İçerik Yer Tutucusu 2">
            <a:extLst>
              <a:ext uri="{FF2B5EF4-FFF2-40B4-BE49-F238E27FC236}">
                <a16:creationId xmlns:a16="http://schemas.microsoft.com/office/drawing/2014/main" id="{8FF6880D-D0C2-4165-A497-073F06DEDF2B}"/>
              </a:ext>
            </a:extLst>
          </p:cNvPr>
          <p:cNvSpPr>
            <a:spLocks noGrp="1"/>
          </p:cNvSpPr>
          <p:nvPr>
            <p:ph idx="1"/>
          </p:nvPr>
        </p:nvSpPr>
        <p:spPr/>
        <p:txBody>
          <a:bodyPr/>
          <a:lstStyle/>
          <a:p>
            <a:r>
              <a:rPr lang="tr-TR" dirty="0"/>
              <a:t>Kamu yönetiminde ilk halkla ilişkiler çabası 1962 yılındaki Bakanlar Kurulu kararnamesinde yer alan Merkezi Hükümet Teşkilatı Projesi’dir (MEHTAP).</a:t>
            </a:r>
          </a:p>
          <a:p>
            <a:r>
              <a:rPr lang="tr-TR" dirty="0"/>
              <a:t>Projede merkezi idare ve halk arasındaki iletişimin gerekliliğine vurgu yapılmış ancak uygulamaya geçilememiştir. </a:t>
            </a:r>
          </a:p>
        </p:txBody>
      </p:sp>
      <p:sp>
        <p:nvSpPr>
          <p:cNvPr id="4" name="Metin kutusu 3">
            <a:extLst>
              <a:ext uri="{FF2B5EF4-FFF2-40B4-BE49-F238E27FC236}">
                <a16:creationId xmlns:a16="http://schemas.microsoft.com/office/drawing/2014/main" id="{AACA5DFF-C277-47BA-92AD-6BED07B1792C}"/>
              </a:ext>
            </a:extLst>
          </p:cNvPr>
          <p:cNvSpPr txBox="1"/>
          <p:nvPr/>
        </p:nvSpPr>
        <p:spPr>
          <a:xfrm>
            <a:off x="1184348" y="6323106"/>
            <a:ext cx="10016565" cy="369332"/>
          </a:xfrm>
          <a:prstGeom prst="rect">
            <a:avLst/>
          </a:prstGeom>
          <a:noFill/>
        </p:spPr>
        <p:txBody>
          <a:bodyPr wrap="square" rtlCol="0">
            <a:spAutoFit/>
          </a:bodyPr>
          <a:lstStyle/>
          <a:p>
            <a:r>
              <a:rPr lang="tr-TR" b="1" dirty="0"/>
              <a:t>KAYNAK</a:t>
            </a:r>
            <a:r>
              <a:rPr lang="tr-TR" dirty="0"/>
              <a:t>: Balta </a:t>
            </a:r>
            <a:r>
              <a:rPr lang="tr-TR" dirty="0" err="1"/>
              <a:t>Peltekoğlu</a:t>
            </a:r>
            <a:r>
              <a:rPr lang="tr-TR" dirty="0"/>
              <a:t>, Filiz, Halkla İlişkiler Nedir? İstanbul : Beta Yay. 2016, </a:t>
            </a:r>
          </a:p>
        </p:txBody>
      </p:sp>
    </p:spTree>
    <p:extLst>
      <p:ext uri="{BB962C8B-B14F-4D97-AF65-F5344CB8AC3E}">
        <p14:creationId xmlns:p14="http://schemas.microsoft.com/office/powerpoint/2010/main" val="1669542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60E37C-1D25-44EF-8FE4-6A2D19B0B03B}"/>
              </a:ext>
            </a:extLst>
          </p:cNvPr>
          <p:cNvSpPr>
            <a:spLocks noGrp="1"/>
          </p:cNvSpPr>
          <p:nvPr>
            <p:ph type="title"/>
          </p:nvPr>
        </p:nvSpPr>
        <p:spPr/>
        <p:txBody>
          <a:bodyPr/>
          <a:lstStyle/>
          <a:p>
            <a:r>
              <a:rPr lang="tr-TR" dirty="0"/>
              <a:t>Türkiye’de Halkla İlişkilerin Gelişimi</a:t>
            </a:r>
          </a:p>
        </p:txBody>
      </p:sp>
      <p:sp>
        <p:nvSpPr>
          <p:cNvPr id="3" name="İçerik Yer Tutucusu 2">
            <a:extLst>
              <a:ext uri="{FF2B5EF4-FFF2-40B4-BE49-F238E27FC236}">
                <a16:creationId xmlns:a16="http://schemas.microsoft.com/office/drawing/2014/main" id="{65D5EF06-C8C1-47AF-ADA0-785026DAAF42}"/>
              </a:ext>
            </a:extLst>
          </p:cNvPr>
          <p:cNvSpPr>
            <a:spLocks noGrp="1"/>
          </p:cNvSpPr>
          <p:nvPr>
            <p:ph idx="1"/>
          </p:nvPr>
        </p:nvSpPr>
        <p:spPr>
          <a:xfrm>
            <a:off x="240633" y="1828799"/>
            <a:ext cx="11579190" cy="4851133"/>
          </a:xfrm>
        </p:spPr>
        <p:txBody>
          <a:bodyPr>
            <a:normAutofit lnSpcReduction="10000"/>
          </a:bodyPr>
          <a:lstStyle/>
          <a:p>
            <a:r>
              <a:rPr lang="tr-TR" dirty="0"/>
              <a:t>1971’de oluşturulan İdari Reform Danışma Kurulu halkla ilişkiler konusunda önerilerde bulunmuştur. </a:t>
            </a:r>
          </a:p>
          <a:p>
            <a:r>
              <a:rPr lang="tr-TR" dirty="0"/>
              <a:t>«Raporda ayrıca; Türkiye' de halkla ilişkiler ve enformasyon görevini yerine getiren birimlerin farklı adlar altında faaliyet gösterdiği konusuna dikkat çekilerek, merkezi örgütün gerekliliği vurgulanmıştır.» </a:t>
            </a:r>
          </a:p>
          <a:p>
            <a:r>
              <a:rPr lang="tr-TR" dirty="0"/>
              <a:t>«Raporda, "Halkla İlişkiler ve Enformasyon" başlığı altında, "Halkla iyi ilişkiler kurmak ve sürdürmek, halkta yönetime karşı sempati yaratmak amacıyla girişilen faaliyetlerin tümünü kapsayan halkla ilişkiler ve enformasyon hizmeti, halkı idari faaliyetler ile yakından ilgilendirme çabalarını da içermekle birlikte, esas itibariyle idari faaliyetler hakkında halkı aydınlatma ve idare edilenlerin tepkileri hakkında idareye bilgi vermek amacını gütmektedir denmektedir.» (</a:t>
            </a:r>
            <a:r>
              <a:rPr lang="tr-TR" dirty="0" err="1"/>
              <a:t>Peltekoğlu</a:t>
            </a:r>
            <a:r>
              <a:rPr lang="tr-TR" dirty="0"/>
              <a:t>, 2016: 138)</a:t>
            </a:r>
          </a:p>
        </p:txBody>
      </p:sp>
    </p:spTree>
    <p:extLst>
      <p:ext uri="{BB962C8B-B14F-4D97-AF65-F5344CB8AC3E}">
        <p14:creationId xmlns:p14="http://schemas.microsoft.com/office/powerpoint/2010/main" val="701504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675BBB-376E-46F3-9B9F-878138671181}"/>
              </a:ext>
            </a:extLst>
          </p:cNvPr>
          <p:cNvSpPr>
            <a:spLocks noGrp="1"/>
          </p:cNvSpPr>
          <p:nvPr>
            <p:ph type="title"/>
          </p:nvPr>
        </p:nvSpPr>
        <p:spPr/>
        <p:txBody>
          <a:bodyPr/>
          <a:lstStyle/>
          <a:p>
            <a:r>
              <a:rPr lang="tr-TR" dirty="0"/>
              <a:t>Türkiye’de Halkla İlişkilerin Gelişimi</a:t>
            </a:r>
          </a:p>
        </p:txBody>
      </p:sp>
      <p:sp>
        <p:nvSpPr>
          <p:cNvPr id="3" name="İçerik Yer Tutucusu 2">
            <a:extLst>
              <a:ext uri="{FF2B5EF4-FFF2-40B4-BE49-F238E27FC236}">
                <a16:creationId xmlns:a16="http://schemas.microsoft.com/office/drawing/2014/main" id="{EAB6407F-6B00-4A0C-9FBC-06FC5CD429F3}"/>
              </a:ext>
            </a:extLst>
          </p:cNvPr>
          <p:cNvSpPr>
            <a:spLocks noGrp="1"/>
          </p:cNvSpPr>
          <p:nvPr>
            <p:ph idx="1"/>
          </p:nvPr>
        </p:nvSpPr>
        <p:spPr/>
        <p:txBody>
          <a:bodyPr>
            <a:normAutofit/>
          </a:bodyPr>
          <a:lstStyle/>
          <a:p>
            <a:r>
              <a:rPr lang="tr-TR" sz="3200" dirty="0"/>
              <a:t>«Osmanlı İmparatorluğu döneminde daha çok padişahlar ile dönemin nüfuzlu kişilerinin adlarını alan çeşme, camii, medrese gibi kalıcı eser projeleri […] halkla ilişkiler bakış açısıyla kişilerin itibarlarını, ünlerini ölümsüzleştirme amacına yönelik eserlerdir. […] Ancak o yıllara ait halkla ilişkiler örnekleri olarak düşünebileceğimiz uygulamaların çoğunlukla imaj yaratmaya ün sağlamaya yönelik olduğu ve bu ilk örneklerin sistematik ve stratejik olmaktan uzak kaldığı söylenebilir.» (</a:t>
            </a:r>
            <a:r>
              <a:rPr lang="tr-TR" sz="3200" dirty="0" err="1"/>
              <a:t>Peltekoğlu</a:t>
            </a:r>
            <a:r>
              <a:rPr lang="tr-TR" sz="3200"/>
              <a:t>, 2016: 139-140)</a:t>
            </a:r>
            <a:endParaRPr lang="tr-TR" sz="3200" dirty="0"/>
          </a:p>
        </p:txBody>
      </p:sp>
      <p:sp>
        <p:nvSpPr>
          <p:cNvPr id="4" name="Metin kutusu 3">
            <a:extLst>
              <a:ext uri="{FF2B5EF4-FFF2-40B4-BE49-F238E27FC236}">
                <a16:creationId xmlns:a16="http://schemas.microsoft.com/office/drawing/2014/main" id="{35451B91-8CCD-4012-851B-DFC9AB14979B}"/>
              </a:ext>
            </a:extLst>
          </p:cNvPr>
          <p:cNvSpPr txBox="1"/>
          <p:nvPr/>
        </p:nvSpPr>
        <p:spPr>
          <a:xfrm>
            <a:off x="1184348" y="6323106"/>
            <a:ext cx="10016565" cy="369332"/>
          </a:xfrm>
          <a:prstGeom prst="rect">
            <a:avLst/>
          </a:prstGeom>
          <a:noFill/>
        </p:spPr>
        <p:txBody>
          <a:bodyPr wrap="square" rtlCol="0">
            <a:spAutoFit/>
          </a:bodyPr>
          <a:lstStyle/>
          <a:p>
            <a:r>
              <a:rPr lang="tr-TR" b="1" dirty="0"/>
              <a:t>KAYNAK</a:t>
            </a:r>
            <a:r>
              <a:rPr lang="tr-TR" dirty="0"/>
              <a:t>: Balta </a:t>
            </a:r>
            <a:r>
              <a:rPr lang="tr-TR" dirty="0" err="1"/>
              <a:t>Peltekoğlu</a:t>
            </a:r>
            <a:r>
              <a:rPr lang="tr-TR" dirty="0"/>
              <a:t>, Filiz, Halkla İlişkiler Nedir? İstanbul : Beta Yay. 2016, </a:t>
            </a:r>
          </a:p>
        </p:txBody>
      </p:sp>
    </p:spTree>
    <p:extLst>
      <p:ext uri="{BB962C8B-B14F-4D97-AF65-F5344CB8AC3E}">
        <p14:creationId xmlns:p14="http://schemas.microsoft.com/office/powerpoint/2010/main" val="237013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DC6CA8-95FA-40E1-92C3-021AF039E046}"/>
              </a:ext>
            </a:extLst>
          </p:cNvPr>
          <p:cNvSpPr>
            <a:spLocks noGrp="1"/>
          </p:cNvSpPr>
          <p:nvPr>
            <p:ph type="title"/>
          </p:nvPr>
        </p:nvSpPr>
        <p:spPr/>
        <p:txBody>
          <a:bodyPr/>
          <a:lstStyle/>
          <a:p>
            <a:r>
              <a:rPr lang="tr-TR" dirty="0"/>
              <a:t>Türkiye’de Halkla İlişkilerin Gelişimi</a:t>
            </a:r>
          </a:p>
        </p:txBody>
      </p:sp>
      <p:sp>
        <p:nvSpPr>
          <p:cNvPr id="3" name="İçerik Yer Tutucusu 2">
            <a:extLst>
              <a:ext uri="{FF2B5EF4-FFF2-40B4-BE49-F238E27FC236}">
                <a16:creationId xmlns:a16="http://schemas.microsoft.com/office/drawing/2014/main" id="{BE227313-2B0C-43DD-B1FC-4747140A7F8C}"/>
              </a:ext>
            </a:extLst>
          </p:cNvPr>
          <p:cNvSpPr>
            <a:spLocks noGrp="1"/>
          </p:cNvSpPr>
          <p:nvPr>
            <p:ph idx="1"/>
          </p:nvPr>
        </p:nvSpPr>
        <p:spPr/>
        <p:txBody>
          <a:bodyPr/>
          <a:lstStyle/>
          <a:p>
            <a:r>
              <a:rPr lang="tr-TR" dirty="0"/>
              <a:t>Cumhuriyet döneminin ilk yıllarında başarılı stratejik iletişim yönetiminin başarılı örneklerinden söz etmek mümkündür. Milli Mücadele basını, Anadolu Ajansı'nın kurulması, </a:t>
            </a:r>
            <a:r>
              <a:rPr lang="tr-TR" dirty="0" err="1"/>
              <a:t>İrşad</a:t>
            </a:r>
            <a:r>
              <a:rPr lang="tr-TR" dirty="0"/>
              <a:t> Encümeni, Karadeniz Gemisi projesi, güzellik yarışmaları gibi Osmanlı kadınının imajına yönelik yürütülen planlı faaliyetler, </a:t>
            </a:r>
            <a:r>
              <a:rPr lang="en-US" dirty="0"/>
              <a:t>La </a:t>
            </a:r>
            <a:r>
              <a:rPr lang="en-US" dirty="0" err="1"/>
              <a:t>Turquie</a:t>
            </a:r>
            <a:r>
              <a:rPr lang="en-US" dirty="0"/>
              <a:t> </a:t>
            </a:r>
            <a:r>
              <a:rPr lang="en-US" dirty="0" err="1"/>
              <a:t>Kemaliste</a:t>
            </a:r>
            <a:r>
              <a:rPr lang="en-US" dirty="0"/>
              <a:t> </a:t>
            </a:r>
            <a:r>
              <a:rPr lang="en-US" dirty="0" err="1"/>
              <a:t>dergisi</a:t>
            </a:r>
            <a:r>
              <a:rPr lang="tr-TR"/>
              <a:t>… </a:t>
            </a:r>
            <a:endParaRPr lang="tr-TR" dirty="0"/>
          </a:p>
          <a:p>
            <a:endParaRPr lang="tr-TR" dirty="0"/>
          </a:p>
          <a:p>
            <a:r>
              <a:rPr lang="tr-TR" b="1" dirty="0"/>
              <a:t>Kaynak</a:t>
            </a:r>
            <a:r>
              <a:rPr lang="tr-TR" dirty="0"/>
              <a:t>: Filiz Balta </a:t>
            </a:r>
            <a:r>
              <a:rPr lang="tr-TR" dirty="0" err="1"/>
              <a:t>Peltekoğlu</a:t>
            </a:r>
            <a:r>
              <a:rPr lang="tr-TR" dirty="0"/>
              <a:t>, Halkla İlişkiler Nedir? İstanbul, Beta Yay. 2016</a:t>
            </a:r>
          </a:p>
        </p:txBody>
      </p:sp>
    </p:spTree>
    <p:extLst>
      <p:ext uri="{BB962C8B-B14F-4D97-AF65-F5344CB8AC3E}">
        <p14:creationId xmlns:p14="http://schemas.microsoft.com/office/powerpoint/2010/main" val="349833195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531</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Konu 5. Türkiye’de Halkla İlişkilerin Gelişimi</vt:lpstr>
      <vt:lpstr>Türkiye’de Halkla İlişkilerin Gelişimi</vt:lpstr>
      <vt:lpstr>Türkiye’de Halkla İlişkilerin Gelişimi</vt:lpstr>
      <vt:lpstr>Türkiye’de Halkla İlişkilerin Gelişimi</vt:lpstr>
      <vt:lpstr>Türkiye’de Halkla İlişkilerin Gelişimi</vt:lpstr>
      <vt:lpstr>Türkiye’de Halkla İlişkilerin Gelişimi</vt:lpstr>
      <vt:lpstr>Türkiye’de Halkla İlişkilerin Gelişimi</vt:lpstr>
      <vt:lpstr>Türkiye’de Halkla İlişkilerin Gelişimi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Yazar </dc:creator>
  <cp:lastModifiedBy>Yazar </cp:lastModifiedBy>
  <cp:revision>22</cp:revision>
  <dcterms:created xsi:type="dcterms:W3CDTF">2020-02-07T13:06:09Z</dcterms:created>
  <dcterms:modified xsi:type="dcterms:W3CDTF">2021-03-19T11:35:54Z</dcterms:modified>
</cp:coreProperties>
</file>