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77" r:id="rId3"/>
    <p:sldId id="278" r:id="rId4"/>
    <p:sldId id="279" r:id="rId5"/>
    <p:sldId id="256" r:id="rId6"/>
    <p:sldId id="280" r:id="rId7"/>
    <p:sldId id="281" r:id="rId8"/>
    <p:sldId id="282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302" r:id="rId17"/>
    <p:sldId id="292" r:id="rId18"/>
    <p:sldId id="296" r:id="rId19"/>
    <p:sldId id="297" r:id="rId20"/>
    <p:sldId id="298" r:id="rId21"/>
    <p:sldId id="299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tr-TR" b="1" dirty="0" err="1" smtClean="0"/>
              <a:t>What</a:t>
            </a:r>
            <a:r>
              <a:rPr lang="tr-TR" b="1" dirty="0" smtClean="0"/>
              <a:t> is a </a:t>
            </a:r>
            <a:r>
              <a:rPr lang="tr-TR" b="1" dirty="0" err="1" smtClean="0"/>
              <a:t>project</a:t>
            </a:r>
            <a:r>
              <a:rPr lang="tr-TR" b="1" dirty="0" smtClean="0"/>
              <a:t>?</a:t>
            </a:r>
          </a:p>
          <a:p>
            <a:pPr marL="609600" indent="-609600">
              <a:buFontTx/>
              <a:buNone/>
            </a:pPr>
            <a:endParaRPr lang="tr-TR" sz="2400" b="1" dirty="0" smtClean="0"/>
          </a:p>
          <a:p>
            <a:pPr marL="609600" indent="-609600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Series of actions to achieve a result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temporary effort to create a unique product or service.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Projects usually include 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regarding cost, schedule or performance outcome.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aim of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project plan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to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 through, document and agree upon important issues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work in the project.</a:t>
            </a: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239A0-D8D8-44E7-BC76-1AAB1ACD95C2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r>
              <a:rPr lang="en-US" sz="1200" dirty="0" smtClean="0"/>
              <a:t>To construct an information system, systems analysts must understand what data the information system needs</a:t>
            </a:r>
            <a:endParaRPr lang="tr-TR" sz="1200" dirty="0" smtClean="0"/>
          </a:p>
          <a:p>
            <a:r>
              <a:rPr lang="en-US" sz="1200" dirty="0" smtClean="0"/>
              <a:t>in order to accomplish the intended tasks. </a:t>
            </a:r>
            <a:endParaRPr lang="tr-TR" sz="1200" dirty="0" smtClean="0"/>
          </a:p>
          <a:p>
            <a:r>
              <a:rPr lang="en-US" sz="1200" dirty="0" smtClean="0"/>
              <a:t>To do this they use data modeling tools to collect and describe data.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28D79-37C7-43E1-AC8D-6D92B2946E9B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1B282-7EEE-439A-B17F-881CBF74698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Developmental: Programmers test the correctness of individual modules and the integration of multiple modules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Alpha: Software tester tests whether it meets design specifications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Beta: Actual system users test the capability of the system in the user environment with actual data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D40D0-3655-4B8F-925D-2CE7D81AD17B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A6024-2F04-4025-9393-B82B3C153E60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r>
              <a:rPr lang="tr-TR" dirty="0" err="1" smtClean="0"/>
              <a:t>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conversion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E0971-D89F-4DE4-8C11-A308CB844FF5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F44F6-FE59-4190-8C39-FF80455407D3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r>
              <a:rPr lang="tr-TR" dirty="0" err="1" smtClean="0"/>
              <a:t>Here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mapping</a:t>
            </a:r>
            <a:r>
              <a:rPr lang="tr-TR" dirty="0" smtClean="0"/>
              <a:t> of </a:t>
            </a:r>
            <a:r>
              <a:rPr lang="tr-TR" dirty="0" err="1" smtClean="0"/>
              <a:t>maintenance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SDLC.</a:t>
            </a:r>
            <a:endParaRPr lang="tr-T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94A44-B208-4DE2-90A3-71844BD29227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Corrective maintenance deals with the repair of faults or defects found in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 functions. 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Adaptive maintenance is the implementation of changes in a part of the system, which has been affected by a change that occurred in some other part of the system.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Perfective maintenance mainly deals with implementing new or changed user requirements.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Preventive maintenance involves performing activities to prevent the occurrence of errors.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1C1CD-CD91-450C-A4CE-1606CC65FE6D}" type="slidenum">
              <a:rPr lang="en-US"/>
              <a:pPr/>
              <a:t>18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05C83-CCC9-4215-B068-F0882E391AB7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Project management</a:t>
            </a:r>
            <a:endParaRPr lang="tr-TR" sz="2400" b="1" dirty="0" smtClean="0">
              <a:solidFill>
                <a:srgbClr val="0000CC"/>
              </a:solidFill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400" dirty="0" smtClean="0">
              <a:solidFill>
                <a:srgbClr val="0000CC"/>
              </a:solidFill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a set of principles, practices, and techniques applied to </a:t>
            </a:r>
            <a:r>
              <a:rPr lang="en-US" sz="2400" i="0" dirty="0" smtClean="0"/>
              <a:t>lead project teams </a:t>
            </a:r>
            <a:endParaRPr lang="tr-TR" sz="2400" i="0" dirty="0" smtClean="0"/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and control project schedule, cost, and performance risks to result in delighted customers. </a:t>
            </a: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8266D-3138-4024-B8AA-D72AB15BD808}" type="slidenum">
              <a:rPr lang="en-US"/>
              <a:pPr/>
              <a:t>20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6ACDE-7BC1-4074-8EB1-9C518B2D79FB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Project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Take place outside the process world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Unique and separate from normal organization work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Ongoing, day-to-day activities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existing systems, properties, and capabilities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tr-TR" sz="24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tr-TR" sz="24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400" b="1" i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endParaRPr lang="tr-TR" sz="2400" b="1" i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one-time processes</a:t>
            </a:r>
          </a:p>
          <a:p>
            <a:pPr eaLnBrk="1" hangingPunct="1">
              <a:lnSpc>
                <a:spcPct val="160000"/>
              </a:lnSpc>
              <a:buClr>
                <a:schemeClr val="tx1"/>
              </a:buClr>
            </a:pP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by budget, schedule, and resources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Developed to resolve a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clear goal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set of goals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Customer-focused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b="1" dirty="0" smtClean="0"/>
              <a:t>Options for Obtaining Information Systems</a:t>
            </a:r>
            <a:endParaRPr lang="tr-TR" b="1" dirty="0" smtClean="0"/>
          </a:p>
          <a:p>
            <a:pPr marL="609600" indent="-609600">
              <a:buFontTx/>
              <a:buNone/>
            </a:pPr>
            <a:endParaRPr lang="tr-TR" sz="2400" dirty="0" smtClean="0"/>
          </a:p>
          <a:p>
            <a:pPr marL="609600" indent="-609600">
              <a:buFontTx/>
              <a:buNone/>
            </a:pPr>
            <a:r>
              <a:rPr lang="tr-TR" sz="2400" dirty="0" smtClean="0"/>
              <a:t>-</a:t>
            </a:r>
            <a:r>
              <a:rPr lang="tr-TR" sz="2400" baseline="0" dirty="0" smtClean="0"/>
              <a:t> </a:t>
            </a:r>
            <a:r>
              <a:rPr lang="en-US" sz="2400" dirty="0" smtClean="0"/>
              <a:t>Build your own</a:t>
            </a:r>
            <a:endParaRPr lang="tr-TR" sz="2400" dirty="0" smtClean="0"/>
          </a:p>
          <a:p>
            <a:pPr marL="609600" indent="-609600">
              <a:buFontTx/>
              <a:buNone/>
            </a:pPr>
            <a:r>
              <a:rPr lang="tr-TR" sz="2400" dirty="0" smtClean="0"/>
              <a:t>- </a:t>
            </a:r>
            <a:r>
              <a:rPr lang="en-US" sz="2400" dirty="0" smtClean="0"/>
              <a:t>Buy a prepackaged system from a software development company or consulting firm. Example: Payroll system.</a:t>
            </a:r>
            <a:endParaRPr lang="tr-TR" sz="2400" dirty="0" smtClean="0"/>
          </a:p>
          <a:p>
            <a:pPr marL="609600" indent="-609600">
              <a:buFontTx/>
              <a:buNone/>
            </a:pPr>
            <a:r>
              <a:rPr lang="tr-TR" sz="2400" dirty="0" smtClean="0"/>
              <a:t>- </a:t>
            </a:r>
            <a:r>
              <a:rPr lang="en-US" sz="2400" dirty="0" smtClean="0"/>
              <a:t>Outsource development to a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party: outside organization custom build a system to an organization’s specifications. </a:t>
            </a:r>
            <a:endParaRPr lang="tr-TR" sz="2400" dirty="0" smtClean="0"/>
          </a:p>
          <a:p>
            <a:pPr marL="609600" indent="-609600">
              <a:buFontTx/>
              <a:buNone/>
            </a:pPr>
            <a:r>
              <a:rPr lang="en-US" sz="2400" dirty="0" smtClean="0"/>
              <a:t>Good option when an organization does not have adequate resources or expertise.</a:t>
            </a:r>
            <a:endParaRPr lang="tr-TR" sz="2400" dirty="0" smtClean="0"/>
          </a:p>
          <a:p>
            <a:pPr marL="609600" indent="-609600">
              <a:buFontTx/>
              <a:buNone/>
            </a:pPr>
            <a:r>
              <a:rPr lang="tr-TR" sz="2400" dirty="0" smtClean="0"/>
              <a:t>-</a:t>
            </a:r>
            <a:r>
              <a:rPr lang="tr-TR" sz="2400" baseline="0" dirty="0" smtClean="0"/>
              <a:t> </a:t>
            </a:r>
            <a:r>
              <a:rPr lang="en-US" sz="2400" dirty="0" smtClean="0"/>
              <a:t>End user development: Individual users and departments build their own custom systems to support their individuals. Example MS Excel. 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2DBF0-AB63-403C-92AD-E099485A4702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r>
              <a:rPr lang="tr-TR" dirty="0" err="1" smtClean="0"/>
              <a:t>Here</a:t>
            </a:r>
            <a:r>
              <a:rPr lang="tr-TR" dirty="0" smtClean="0"/>
              <a:t> is SDLC.</a:t>
            </a:r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441A6-360D-43D8-A417-F77DB28AA242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 smtClean="0"/>
              <a:t>Systems Development Life Cycle (SDLC)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tr-TR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describes the life of an information system from conception to retirement.</a:t>
            </a:r>
          </a:p>
          <a:p>
            <a:pPr marL="1066800" lvl="1" indent="-6096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System identification, selection, and planning</a:t>
            </a:r>
          </a:p>
          <a:p>
            <a:pPr marL="1066800" lvl="1" indent="-6096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System analysis</a:t>
            </a:r>
          </a:p>
          <a:p>
            <a:pPr marL="1066800" lvl="1" indent="-6096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System design</a:t>
            </a:r>
          </a:p>
          <a:p>
            <a:pPr marL="1066800" lvl="1" indent="-6096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System implementation</a:t>
            </a:r>
          </a:p>
          <a:p>
            <a:pPr marL="1066800" lvl="1" indent="-609600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System maintenance</a:t>
            </a:r>
          </a:p>
          <a:p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142C9-FED2-46F9-885C-B860D5DF5A02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r>
              <a:rPr lang="en-US" dirty="0"/>
              <a:t>An organization can only work on only a limited number of projects at a given time </a:t>
            </a:r>
            <a:endParaRPr lang="tr-TR" dirty="0" smtClean="0"/>
          </a:p>
          <a:p>
            <a:r>
              <a:rPr lang="en-US" dirty="0" smtClean="0"/>
              <a:t>due </a:t>
            </a:r>
            <a:r>
              <a:rPr lang="en-US" dirty="0"/>
              <a:t>to limited resources so care must be taken when selecting the projects to build.</a:t>
            </a:r>
          </a:p>
          <a:p>
            <a:endParaRPr lang="en-US" dirty="0"/>
          </a:p>
          <a:p>
            <a:r>
              <a:rPr lang="en-US" dirty="0"/>
              <a:t>After all possible projects are identified, those deemed most likely to yield significant organizational benefits, </a:t>
            </a:r>
            <a:endParaRPr lang="tr-TR" dirty="0" smtClean="0"/>
          </a:p>
          <a:p>
            <a:r>
              <a:rPr lang="en-US" dirty="0" smtClean="0"/>
              <a:t>are </a:t>
            </a:r>
            <a:r>
              <a:rPr lang="en-US" dirty="0"/>
              <a:t>selected for subsequent development.</a:t>
            </a:r>
          </a:p>
          <a:p>
            <a:endParaRPr lang="en-US" dirty="0"/>
          </a:p>
          <a:p>
            <a:r>
              <a:rPr lang="en-US" dirty="0"/>
              <a:t>Some possible evaluation criteria for ranking potential projects are: </a:t>
            </a:r>
            <a:endParaRPr lang="tr-TR" dirty="0" smtClean="0"/>
          </a:p>
          <a:p>
            <a:r>
              <a:rPr lang="en-US" dirty="0" smtClean="0"/>
              <a:t>strategic</a:t>
            </a:r>
            <a:r>
              <a:rPr lang="tr-TR" baseline="0" dirty="0" smtClean="0"/>
              <a:t> </a:t>
            </a:r>
            <a:r>
              <a:rPr lang="en-US" dirty="0" smtClean="0"/>
              <a:t>alignment</a:t>
            </a:r>
            <a:r>
              <a:rPr lang="en-US" dirty="0"/>
              <a:t>, potential benefits, potential costs and resource availability, </a:t>
            </a:r>
            <a:endParaRPr lang="tr-TR" dirty="0" smtClean="0"/>
          </a:p>
          <a:p>
            <a:r>
              <a:rPr lang="en-US" dirty="0" smtClean="0"/>
              <a:t>project </a:t>
            </a:r>
            <a:r>
              <a:rPr lang="en-US" dirty="0"/>
              <a:t>size and duration, and technical difficulty.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AFF3A-6411-4402-A90A-56A858608CE4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</p:spPr>
        <p:txBody>
          <a:bodyPr lIns="92073" tIns="46037" rIns="92073" bIns="46037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 collection is process of gathering and organizing information from users,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managers, business processes, an documents to understand how a proposed system should work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Temporary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effort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risks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857232"/>
            <a:ext cx="8201025" cy="321471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lvl="1" indent="0" algn="just">
              <a:buAutoNum type="arabicPeriod" startAt="2"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Analysis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Organizational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2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Entity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Relationship Diagram (ERD)</a:t>
            </a:r>
          </a:p>
          <a:p>
            <a:pPr marL="0" lvl="1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Organizational Processes and Logic</a:t>
            </a:r>
          </a:p>
          <a:p>
            <a:pPr marL="0" lvl="2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flows</a:t>
            </a:r>
          </a:p>
          <a:p>
            <a:pPr marL="0" lvl="2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logic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928670"/>
            <a:ext cx="8201025" cy="250033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Design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reports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interfaces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dialogues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databases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processing and logic</a:t>
            </a:r>
          </a:p>
          <a:p>
            <a:pPr lvl="1"/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785794"/>
            <a:ext cx="8429684" cy="321471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pPr marL="0" lvl="1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programming</a:t>
            </a:r>
          </a:p>
          <a:p>
            <a:pPr marL="0" lvl="1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testing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Alpha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857232"/>
            <a:ext cx="8201025" cy="3543312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Implementation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conversion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documentation, training,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reference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tutorials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Installation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procedures and troubleshooting guides</a:t>
            </a:r>
          </a:p>
          <a:p>
            <a:pPr lvl="1" algn="just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865493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0"/>
            <a:ext cx="8382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Development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714356"/>
            <a:ext cx="8201025" cy="42291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  <a:p>
            <a:pPr marL="0" lvl="1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 steps: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Obtain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 request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Transform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requests into changes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Implement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changes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0"/>
            <a:ext cx="8382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Development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8143932" cy="53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0"/>
            <a:ext cx="8382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Development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714356"/>
            <a:ext cx="8201025" cy="3143272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lvl="1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Maintenance</a:t>
            </a:r>
          </a:p>
          <a:p>
            <a:pPr marL="0" lvl="1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types: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Corrective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Adaptive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Perfective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  <a:p>
            <a:pPr marL="0" lvl="2" indent="0">
              <a:buNone/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Preventive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0"/>
            <a:ext cx="8382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Development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01025" cy="42291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staff</a:t>
            </a:r>
          </a:p>
          <a:p>
            <a:pPr marL="609600" indent="-60960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staff has limited skill set</a:t>
            </a:r>
          </a:p>
          <a:p>
            <a:pPr marL="609600" indent="-60960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staff is overworked</a:t>
            </a:r>
          </a:p>
          <a:p>
            <a:pPr marL="609600" indent="-60960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performance of IS staff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71472" y="21429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 for Alternatives to Building Systems Yourself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01025" cy="2857520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 marL="0" indent="0" algn="just"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External acquisition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identification, selection and planning</a:t>
            </a:r>
          </a:p>
          <a:p>
            <a:pPr marL="0" lvl="1" indent="0" algn="just">
              <a:buClr>
                <a:schemeClr val="tx2"/>
              </a:buClr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0" lvl="1" indent="0" algn="just">
              <a:buClr>
                <a:schemeClr val="tx2"/>
              </a:buClr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request for proposal (RFP)</a:t>
            </a:r>
          </a:p>
          <a:p>
            <a:pPr marL="0" lvl="1" indent="0" algn="just">
              <a:buClr>
                <a:schemeClr val="tx2"/>
              </a:buClr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evaluation</a:t>
            </a:r>
          </a:p>
          <a:p>
            <a:pPr marL="0" lvl="1" indent="0" algn="just">
              <a:buClr>
                <a:schemeClr val="tx2"/>
              </a:buClr>
              <a:buSzPct val="70000"/>
              <a:buNone/>
              <a:tabLst>
                <a:tab pos="720725" algn="l"/>
                <a:tab pos="1247775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Vendor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</a:t>
            </a:r>
          </a:p>
          <a:p>
            <a:pPr marL="1066800" lvl="1" indent="-609600" algn="just">
              <a:buSzPct val="70000"/>
            </a:pPr>
            <a:endParaRPr lang="en-US" sz="2400" dirty="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4291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Alternatives to In-house Systems Development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 of principles, practices, and techniques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C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project schedule, cost, and performance risks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143932" cy="1928826"/>
          </a:xfrm>
          <a:noFill/>
          <a:ln/>
        </p:spPr>
        <p:txBody>
          <a:bodyPr lIns="92075" tIns="46038" rIns="92075" bIns="46038"/>
          <a:lstStyle/>
          <a:p>
            <a:pPr marL="0" indent="0" algn="just">
              <a:buSzPct val="70000"/>
              <a:buNone/>
              <a:tabLst>
                <a:tab pos="544513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Outsourcing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practice of turning over responsibility of some to all of an organization’s information systems development and operations to an outside firm</a:t>
            </a:r>
          </a:p>
          <a:p>
            <a:pPr marL="1066800" lvl="1" indent="-609600">
              <a:buSzPct val="70000"/>
              <a:buFontTx/>
              <a:buNone/>
            </a:pPr>
            <a:endParaRPr lang="en-US" sz="2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1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Alternatives to In-house Systems Development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24" y="1285860"/>
            <a:ext cx="7745412" cy="3786214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Outsource? 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quality concerns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IS performance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Simplifying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downsizing, and reengineering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factors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culture</a:t>
            </a:r>
          </a:p>
          <a:p>
            <a:pPr marL="0" lvl="1" indent="0" algn="just">
              <a:buSzPct val="70000"/>
              <a:buNone/>
              <a:tabLst>
                <a:tab pos="544513" algn="l"/>
                <a:tab pos="1073150" algn="l"/>
                <a:tab pos="1530350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	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1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Alternatives to In-house Systems Development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vs.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focused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Buy a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prepackaged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Outsource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Obtaining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907721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214422"/>
            <a:ext cx="7974013" cy="2428884"/>
          </a:xfrm>
        </p:spPr>
        <p:txBody>
          <a:bodyPr>
            <a:normAutofit/>
          </a:bodyPr>
          <a:lstStyle/>
          <a:p>
            <a:pPr marL="352425" lvl="1" indent="-352425">
              <a:lnSpc>
                <a:spcPct val="90000"/>
              </a:lnSpc>
              <a:buClr>
                <a:schemeClr val="tx2"/>
              </a:buCl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identification, selection, and planning</a:t>
            </a:r>
          </a:p>
          <a:p>
            <a:pPr marL="352425" lvl="1" indent="-352425">
              <a:lnSpc>
                <a:spcPct val="90000"/>
              </a:lnSpc>
              <a:buClr>
                <a:schemeClr val="tx2"/>
              </a:buCl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352425" lvl="1" indent="-352425">
              <a:lnSpc>
                <a:spcPct val="90000"/>
              </a:lnSpc>
              <a:buClr>
                <a:schemeClr val="tx2"/>
              </a:buCl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pPr marL="352425" lvl="1" indent="-352425">
              <a:lnSpc>
                <a:spcPct val="90000"/>
              </a:lnSpc>
              <a:buClr>
                <a:schemeClr val="tx2"/>
              </a:buCl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pPr marL="352425" lvl="1" indent="-352425">
              <a:lnSpc>
                <a:spcPct val="90000"/>
              </a:lnSpc>
              <a:buClr>
                <a:schemeClr val="tx2"/>
              </a:buCl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maintenance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34" y="857232"/>
            <a:ext cx="8229600" cy="3357586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Identification, Selection,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Planning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Undertake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only those projects critical to mission, goals,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development project from all possible projects that could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performed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evaluation criteria used to rank potential projects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4"/>
            <a:ext cx="8534400" cy="5500726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Analysis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Collecting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analysts use a variety of techniques to collect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Interviews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analysts interview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Questionnaires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analysts design and administer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surveys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Observations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analysts observe workers at selected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896938" algn="l"/>
                <a:tab pos="13366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analysis: analysts study business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820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614</Words>
  <Application>Microsoft Office PowerPoint</Application>
  <PresentationFormat>Ekran Gösterisi (4:3)</PresentationFormat>
  <Paragraphs>197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Slayt 1</vt:lpstr>
      <vt:lpstr>Slayt 2</vt:lpstr>
      <vt:lpstr>Slayt 3</vt:lpstr>
      <vt:lpstr>Slayt 4</vt:lpstr>
      <vt:lpstr>Slayt 5</vt:lpstr>
      <vt:lpstr>System Development</vt:lpstr>
      <vt:lpstr>System Development</vt:lpstr>
      <vt:lpstr>System Development</vt:lpstr>
      <vt:lpstr>System Development</vt:lpstr>
      <vt:lpstr>System Development</vt:lpstr>
      <vt:lpstr>System Development</vt:lpstr>
      <vt:lpstr>System Development</vt:lpstr>
      <vt:lpstr>System Development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307</cp:revision>
  <dcterms:created xsi:type="dcterms:W3CDTF">2019-09-07T19:50:14Z</dcterms:created>
  <dcterms:modified xsi:type="dcterms:W3CDTF">2019-11-19T21:28:44Z</dcterms:modified>
</cp:coreProperties>
</file>