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25"/>
  </p:notesMasterIdLst>
  <p:sldIdLst>
    <p:sldId id="323" r:id="rId2"/>
    <p:sldId id="324" r:id="rId3"/>
    <p:sldId id="325" r:id="rId4"/>
    <p:sldId id="317" r:id="rId5"/>
    <p:sldId id="326" r:id="rId6"/>
    <p:sldId id="327" r:id="rId7"/>
    <p:sldId id="328" r:id="rId8"/>
    <p:sldId id="329" r:id="rId9"/>
    <p:sldId id="333" r:id="rId10"/>
    <p:sldId id="334" r:id="rId11"/>
    <p:sldId id="335" r:id="rId12"/>
    <p:sldId id="336" r:id="rId13"/>
    <p:sldId id="341" r:id="rId14"/>
    <p:sldId id="342" r:id="rId15"/>
    <p:sldId id="343" r:id="rId16"/>
    <p:sldId id="344" r:id="rId17"/>
    <p:sldId id="332" r:id="rId18"/>
    <p:sldId id="345" r:id="rId19"/>
    <p:sldId id="330" r:id="rId20"/>
    <p:sldId id="337" r:id="rId21"/>
    <p:sldId id="338" r:id="rId22"/>
    <p:sldId id="339" r:id="rId23"/>
    <p:sldId id="34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6FF"/>
    <a:srgbClr val="DA8C8C"/>
    <a:srgbClr val="97D4FB"/>
    <a:srgbClr val="F7F7F7"/>
    <a:srgbClr val="000000"/>
    <a:srgbClr val="F9C486"/>
    <a:srgbClr val="B50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noProof="0" smtClean="0"/>
              <a:t>Click to edit Master text styles</a:t>
            </a:r>
          </a:p>
          <a:p>
            <a:pPr lvl="1"/>
            <a:r>
              <a:rPr lang="en-US" altLang="tr-TR" noProof="0" smtClean="0"/>
              <a:t>Second level</a:t>
            </a:r>
          </a:p>
          <a:p>
            <a:pPr lvl="2"/>
            <a:r>
              <a:rPr lang="en-US" altLang="tr-TR" noProof="0" smtClean="0"/>
              <a:t>Third level</a:t>
            </a:r>
          </a:p>
          <a:p>
            <a:pPr lvl="3"/>
            <a:r>
              <a:rPr lang="en-US" altLang="tr-TR" noProof="0" smtClean="0"/>
              <a:t>Fourth level</a:t>
            </a:r>
          </a:p>
          <a:p>
            <a:pPr lvl="4"/>
            <a:r>
              <a:rPr lang="en-US" altLang="tr-TR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3E3DBD-998D-442B-A94D-A5F723BA124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762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2DC894-0F62-4C66-8B79-4624CF98CE5A}" type="slidenum">
              <a:rPr lang="en-US" altLang="tr-TR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tr-T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7A4116-A231-412F-A407-8283D5404AB9}" type="slidenum">
              <a:rPr lang="en-US" altLang="tr-TR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tr-T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57E32E-AB7E-4A5B-A656-E6FE15D738F5}" type="slidenum">
              <a:rPr lang="en-US" altLang="tr-TR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tr-T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0D2FEB-EDC6-4173-9E00-C1A184CCE1A7}" type="slidenum">
              <a:rPr lang="en-US" altLang="tr-TR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tr-T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734AC4-746A-4CE9-B50D-2B7D802E60C4}" type="slidenum">
              <a:rPr lang="en-US" altLang="tr-TR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tr-T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67CB5F-42A4-4C0B-AD61-A44BB5CB27A1}" type="slidenum">
              <a:rPr lang="en-US" altLang="tr-TR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tr-T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6C5AAA-02CC-49C9-B63B-F5ACCE6F07D5}" type="slidenum">
              <a:rPr lang="en-US" altLang="tr-TR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tr-T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31CA23-2FBF-4CD8-B61C-C15629FA0AE2}" type="slidenum">
              <a:rPr lang="en-US" altLang="tr-TR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tr-T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06FB0E-492E-4C70-9C3E-8C76A8F5ADEF}" type="slidenum">
              <a:rPr lang="en-US" altLang="tr-TR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tr-T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E017AA-E7E1-4FF3-A994-BCF2CDE19B05}" type="slidenum">
              <a:rPr lang="en-US" altLang="tr-TR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tr-T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FB200D-0861-4792-BBEE-987C7081ACB0}" type="slidenum">
              <a:rPr lang="en-US" altLang="tr-TR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tr-T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C23481-CB51-4910-AEBF-62F288F47666}" type="slidenum">
              <a:rPr lang="en-US" altLang="tr-TR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tr-T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AD078-13AC-41E6-9450-99E08181EB24}" type="slidenum">
              <a:rPr lang="en-US" altLang="tr-TR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tr-T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004555-9601-4AE5-BC23-B7B29A28EE96}" type="slidenum">
              <a:rPr lang="en-US" altLang="tr-TR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tr-T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7A4116-A231-412F-A407-8283D5404AB9}" type="slidenum">
              <a:rPr lang="en-US" altLang="tr-TR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tr-T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3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9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8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37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4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1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6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1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70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410200" y="6464300"/>
            <a:ext cx="365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n-US" altLang="tr-TR" sz="1000" smtClean="0">
                <a:solidFill>
                  <a:srgbClr val="000000"/>
                </a:solidFill>
              </a:rPr>
              <a:t> Copyright ©2011, ©2004 by Pearson Education, Inc.</a:t>
            </a:r>
          </a:p>
          <a:p>
            <a:pPr algn="r">
              <a:defRPr/>
            </a:pPr>
            <a:r>
              <a:rPr lang="en-US" altLang="tr-TR" sz="1000" smtClean="0">
                <a:solidFill>
                  <a:srgbClr val="000000"/>
                </a:solidFill>
              </a:rPr>
              <a:t>All rights reserved.</a:t>
            </a:r>
          </a:p>
        </p:txBody>
      </p:sp>
      <p:pic>
        <p:nvPicPr>
          <p:cNvPr id="1028" name="Picture 9" descr="pearson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10338"/>
            <a:ext cx="800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847725" y="6461125"/>
            <a:ext cx="562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tr-TR" sz="1000" i="1" smtClean="0">
                <a:solidFill>
                  <a:srgbClr val="000000"/>
                </a:solidFill>
              </a:rPr>
              <a:t>Computer Graphics with OpenGL</a:t>
            </a:r>
            <a:r>
              <a:rPr lang="en-US" altLang="tr-TR" sz="1000" i="1" baseline="30000" smtClean="0">
                <a:solidFill>
                  <a:srgbClr val="000000"/>
                </a:solidFill>
              </a:rPr>
              <a:t>®</a:t>
            </a:r>
            <a:r>
              <a:rPr lang="en-US" altLang="tr-TR" sz="1000" i="1" smtClean="0">
                <a:solidFill>
                  <a:srgbClr val="000000"/>
                </a:solidFill>
              </a:rPr>
              <a:t>,</a:t>
            </a:r>
            <a:r>
              <a:rPr lang="en-US" altLang="tr-TR" sz="1000" smtClean="0">
                <a:solidFill>
                  <a:srgbClr val="000000"/>
                </a:solidFill>
              </a:rPr>
              <a:t> Fourth Edition</a:t>
            </a:r>
          </a:p>
          <a:p>
            <a:pPr>
              <a:defRPr/>
            </a:pPr>
            <a:r>
              <a:rPr lang="en-US" altLang="tr-TR" sz="1000" smtClean="0">
                <a:solidFill>
                  <a:srgbClr val="000000"/>
                </a:solidFill>
              </a:rPr>
              <a:t>Donald Hearn • M. Pauline Baker • Warren R. Carithers</a:t>
            </a:r>
          </a:p>
        </p:txBody>
      </p:sp>
      <p:sp>
        <p:nvSpPr>
          <p:cNvPr id="1030" name="Line 53"/>
          <p:cNvSpPr>
            <a:spLocks noChangeShapeType="1"/>
          </p:cNvSpPr>
          <p:nvPr/>
        </p:nvSpPr>
        <p:spPr bwMode="auto">
          <a:xfrm>
            <a:off x="3175" y="6477000"/>
            <a:ext cx="91408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6CA"/>
        </a:buClr>
        <a:buSzPct val="90000"/>
        <a:buFont typeface="Times" pitchFamily="50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6CA"/>
        </a:buClr>
        <a:buFont typeface="Wingdings" pitchFamily="2" charset="2"/>
        <a:buChar char="§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6CA"/>
        </a:buClr>
        <a:buSzPct val="90000"/>
        <a:buFont typeface="Wingdings" pitchFamily="2" charset="2"/>
        <a:buChar char="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6CA"/>
        </a:buClr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6CA"/>
        </a:buClr>
        <a:buSzPct val="90000"/>
        <a:buFont typeface="Wingdings" pitchFamily="2" charset="2"/>
        <a:buChar char="Ø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6CA"/>
        </a:buClr>
        <a:buSzPct val="90000"/>
        <a:buFont typeface="Wingdings" charset="2"/>
        <a:buChar char="Ø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6CA"/>
        </a:buClr>
        <a:buSzPct val="90000"/>
        <a:buFont typeface="Wingdings" charset="2"/>
        <a:buChar char="Ø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6CA"/>
        </a:buClr>
        <a:buSzPct val="90000"/>
        <a:buFont typeface="Wingdings" charset="2"/>
        <a:buChar char="Ø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6CA"/>
        </a:buClr>
        <a:buSzPct val="90000"/>
        <a:buFont typeface="Wingdings" charset="2"/>
        <a:buChar char="Ø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z="4000" b="1" smtClean="0"/>
              <a:t>COM337 </a:t>
            </a:r>
            <a:br>
              <a:rPr lang="en-US" altLang="en-US" sz="4000" b="1" smtClean="0"/>
            </a:br>
            <a:r>
              <a:rPr lang="en-US" altLang="en-US" sz="4000" b="1" smtClean="0"/>
              <a:t>COMPUTER GRAPHICS </a:t>
            </a:r>
            <a:endParaRPr lang="tr-TR" altLang="en-US" sz="4000" b="1" smtClean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  <a:p>
            <a:r>
              <a:rPr lang="en-US" altLang="en-US" smtClean="0"/>
              <a:t>Hierarchical Modeling &amp; </a:t>
            </a:r>
          </a:p>
          <a:p>
            <a:r>
              <a:rPr lang="en-US" altLang="en-US" smtClean="0"/>
              <a:t>Constructive Solid Geometry  </a:t>
            </a:r>
            <a:endParaRPr lang="tr-TR" alt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smtClean="0"/>
              <a:t>Hierarchical Models</a:t>
            </a:r>
            <a:endParaRPr lang="en-US" altLang="tr-TR" sz="360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This program is just the kind that we do NOT want to write</a:t>
            </a:r>
          </a:p>
          <a:p>
            <a:pPr>
              <a:defRPr/>
            </a:pPr>
            <a:r>
              <a:rPr lang="en-US" dirty="0" smtClean="0"/>
              <a:t>It </a:t>
            </a:r>
            <a:r>
              <a:rPr lang="en-US" dirty="0" smtClean="0"/>
              <a:t>does </a:t>
            </a:r>
            <a:r>
              <a:rPr lang="en-US" dirty="0" smtClean="0"/>
              <a:t>not show the relationships among the components of the car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There </a:t>
            </a:r>
            <a:r>
              <a:rPr lang="en-US" dirty="0" smtClean="0"/>
              <a:t>are 2 relationships that we want to exploit </a:t>
            </a:r>
          </a:p>
          <a:p>
            <a:pPr lvl="1">
              <a:buFont typeface="Wingdings" pitchFamily="50" charset="2"/>
              <a:buChar char="§"/>
              <a:defRPr/>
            </a:pPr>
            <a:r>
              <a:rPr lang="en-US" dirty="0" smtClean="0"/>
              <a:t>We cannot separate the movement of the car from the movement of the wheels </a:t>
            </a:r>
          </a:p>
          <a:p>
            <a:pPr lvl="1">
              <a:buFont typeface="Wingdings" pitchFamily="50" charset="2"/>
              <a:buChar char="§"/>
              <a:defRPr/>
            </a:pPr>
            <a:r>
              <a:rPr lang="en-US" dirty="0" smtClean="0"/>
              <a:t>All wheels are identical and merely located in different places with different orientations </a:t>
            </a:r>
            <a:endParaRPr lang="tr-TR" dirty="0"/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161579"/>
            <a:ext cx="4799468" cy="3067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smtClean="0"/>
              <a:t>Hierarchical Models</a:t>
            </a:r>
            <a:endParaRPr lang="en-US" altLang="tr-TR" sz="3600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30538"/>
            <a:ext cx="4038600" cy="167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1636713"/>
            <a:ext cx="3146425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smtClean="0"/>
              <a:t>Hierarchical Models</a:t>
            </a:r>
            <a:endParaRPr lang="en-US" altLang="tr-TR" sz="3600" smtClean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995488"/>
            <a:ext cx="1835150" cy="3740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82900"/>
            <a:ext cx="4038600" cy="196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/>
              <a:t>Stack-Based Traversal in Application Code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>
                <a:cs typeface="Courier New" panose="02070309020205020404" pitchFamily="49" charset="0"/>
              </a:rPr>
              <a:t>Imagine that we will use a function called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figure</a:t>
            </a:r>
            <a:r>
              <a:rPr lang="en-US" dirty="0" smtClean="0">
                <a:cs typeface="Courier New" panose="02070309020205020404" pitchFamily="49" charset="0"/>
              </a:rPr>
              <a:t> to do the drawing</a:t>
            </a:r>
          </a:p>
          <a:p>
            <a:pPr>
              <a:defRPr/>
            </a:pPr>
            <a:r>
              <a:rPr lang="en-US" dirty="0" smtClean="0">
                <a:cs typeface="Courier New" panose="02070309020205020404" pitchFamily="49" charset="0"/>
              </a:rPr>
              <a:t>The MV matrix, M, when this function is called will determine the position of the figure</a:t>
            </a:r>
          </a:p>
          <a:p>
            <a:pPr>
              <a:defRPr/>
            </a:pPr>
            <a:r>
              <a:rPr lang="en-US" dirty="0" smtClean="0">
                <a:cs typeface="Courier New" panose="02070309020205020404" pitchFamily="49" charset="0"/>
              </a:rPr>
              <a:t>The root node (first node) will draw the torso (using M) </a:t>
            </a:r>
          </a:p>
          <a:p>
            <a:pPr>
              <a:defRPr/>
            </a:pPr>
            <a:r>
              <a:rPr lang="en-US" dirty="0" smtClean="0">
                <a:cs typeface="Courier New" panose="02070309020205020404" pitchFamily="49" charset="0"/>
              </a:rPr>
              <a:t>Next node is the head: function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dirty="0" smtClean="0">
                <a:cs typeface="Courier New" panose="02070309020205020404" pitchFamily="49" charset="0"/>
              </a:rPr>
              <a:t> will be called with MV updated to </a:t>
            </a:r>
            <a:r>
              <a:rPr lang="en-US" dirty="0" err="1" smtClean="0">
                <a:cs typeface="Courier New" panose="02070309020205020404" pitchFamily="49" charset="0"/>
              </a:rPr>
              <a:t>MM</a:t>
            </a:r>
            <a:r>
              <a:rPr lang="en-US" baseline="-25000" dirty="0" err="1" smtClean="0">
                <a:cs typeface="Courier New" panose="02070309020205020404" pitchFamily="49" charset="0"/>
              </a:rPr>
              <a:t>h</a:t>
            </a:r>
            <a:endParaRPr lang="en-US" baseline="-25000" dirty="0" smtClean="0"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dirty="0" smtClean="0">
                <a:cs typeface="Courier New" panose="02070309020205020404" pitchFamily="49" charset="0"/>
              </a:rPr>
              <a:t>Then, as we continue with left-upper arm, left-lower arm, right arm, left leg, and right leg, MV will be updated to </a:t>
            </a:r>
            <a:r>
              <a:rPr lang="en-US" dirty="0" err="1" smtClean="0">
                <a:cs typeface="Courier New" panose="02070309020205020404" pitchFamily="49" charset="0"/>
              </a:rPr>
              <a:t>MM</a:t>
            </a:r>
            <a:r>
              <a:rPr lang="en-US" baseline="-25000" dirty="0" err="1" smtClean="0">
                <a:cs typeface="Courier New" panose="02070309020205020404" pitchFamily="49" charset="0"/>
              </a:rPr>
              <a:t>lua</a:t>
            </a:r>
            <a:r>
              <a:rPr lang="en-US" dirty="0" smtClean="0"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cs typeface="Courier New" panose="02070309020205020404" pitchFamily="49" charset="0"/>
              </a:rPr>
              <a:t>MM</a:t>
            </a:r>
            <a:r>
              <a:rPr lang="en-US" baseline="-25000" dirty="0" err="1" smtClean="0">
                <a:cs typeface="Courier New" panose="02070309020205020404" pitchFamily="49" charset="0"/>
              </a:rPr>
              <a:t>lua</a:t>
            </a:r>
            <a:r>
              <a:rPr lang="en-US" dirty="0" err="1" smtClean="0">
                <a:cs typeface="Courier New" panose="02070309020205020404" pitchFamily="49" charset="0"/>
              </a:rPr>
              <a:t>M</a:t>
            </a:r>
            <a:r>
              <a:rPr lang="en-US" baseline="-25000" dirty="0" err="1" smtClean="0">
                <a:cs typeface="Courier New" panose="02070309020205020404" pitchFamily="49" charset="0"/>
              </a:rPr>
              <a:t>lll</a:t>
            </a:r>
            <a:r>
              <a:rPr lang="en-US" dirty="0" smtClean="0"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cs typeface="Courier New" panose="02070309020205020404" pitchFamily="49" charset="0"/>
              </a:rPr>
              <a:t>M</a:t>
            </a:r>
            <a:r>
              <a:rPr lang="en-US" baseline="-25000" dirty="0" err="1" smtClean="0">
                <a:cs typeface="Courier New" panose="02070309020205020404" pitchFamily="49" charset="0"/>
              </a:rPr>
              <a:t>rua</a:t>
            </a:r>
            <a:r>
              <a:rPr lang="en-US" dirty="0" smtClean="0">
                <a:cs typeface="Courier New" panose="02070309020205020404" pitchFamily="49" charset="0"/>
              </a:rPr>
              <a:t>, …</a:t>
            </a:r>
            <a:endParaRPr lang="en-US" dirty="0"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dirty="0" smtClean="0"/>
              <a:t>Stack-Based Traversal in Application Code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Courier New" panose="02070309020205020404" pitchFamily="49" charset="0"/>
              </a:rPr>
              <a:t>After processing a node, if we go back up to its parent, we need to also roll back the transformation matrix. </a:t>
            </a:r>
          </a:p>
          <a:p>
            <a:pPr>
              <a:defRPr/>
            </a:pPr>
            <a:r>
              <a:rPr lang="en-US" dirty="0" smtClean="0">
                <a:cs typeface="Courier New" panose="02070309020205020404" pitchFamily="49" charset="0"/>
              </a:rPr>
              <a:t>This can easily be done by making use of a stack to store (push) copies of matrices and by recovering with popping. </a:t>
            </a:r>
          </a:p>
          <a:p>
            <a:pPr>
              <a:defRPr/>
            </a:pPr>
            <a:r>
              <a:rPr lang="en-US" dirty="0" smtClean="0">
                <a:cs typeface="Courier New" panose="02070309020205020404" pitchFamily="49" charset="0"/>
              </a:rPr>
              <a:t>Our code will have transformations mixed with pushes and pops of the MV matrix</a:t>
            </a:r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2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dirty="0" smtClean="0"/>
              <a:t>Stack-Based Traversal in Application Code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mat4();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mvStack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[ 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function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figure()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mvStack.push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torso();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translate);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rotate);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head();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mvStack.pop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mvStack.push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translate);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rotate);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leftUpperArm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mvStack.pop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mvStack.push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translate);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rotate);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leftLowerArm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mvStack.pop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mvStack.push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translate);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rotate);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rightUpperArm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⁞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24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dirty="0" smtClean="0"/>
              <a:t>Stack-Based Traversal in Application Code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Functions for individual parts can be as on the right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textbook first explains a simpler example for a robot arm with 3 parts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Have a look at that example first and try to complete this hierarchical model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If you can complete it, you already have the code for one of the bonuses in the 2nd assignment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03948" y="1304764"/>
            <a:ext cx="4932548" cy="482616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torso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instanceMatrix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translate(0.0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0.5*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torsoHeight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0.0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instanceMatrix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instanceMatrix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scale4(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torsoWidth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torsoHeight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torsoWidth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gl.uniformMatrix4fv(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modelViewMatrixLoc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false,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flatten(instance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endParaRPr lang="nn-NO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n-NO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nn-NO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(var i = 0; i &lt; 6; ++i)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gl.drawArrays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gl.TRIANGLE_FAN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4*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96835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dirty="0" smtClean="0"/>
              <a:t>Stack-Based Application Code </a:t>
            </a:r>
            <a:br>
              <a:rPr lang="en-US" altLang="en-US" sz="3600" b="1" dirty="0" smtClean="0"/>
            </a:br>
            <a:r>
              <a:rPr lang="en-US" altLang="en-US" sz="3600" b="1" dirty="0" smtClean="0"/>
              <a:t>vs. Alternative</a:t>
            </a:r>
            <a:endParaRPr lang="en-US" altLang="tr-TR" sz="3600" dirty="0" smtClean="0"/>
          </a:p>
        </p:txBody>
      </p:sp>
      <p:sp>
        <p:nvSpPr>
          <p:cNvPr id="27651" name="Content Placeholder 3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altLang="en-US" dirty="0" smtClean="0"/>
              <a:t>The example approach has limitations</a:t>
            </a:r>
          </a:p>
          <a:p>
            <a:r>
              <a:rPr lang="en-US" altLang="en-US" dirty="0" smtClean="0"/>
              <a:t>The code relies on programmer to deal with stacks (push and pops)</a:t>
            </a:r>
          </a:p>
          <a:p>
            <a:r>
              <a:rPr lang="en-US" altLang="en-US" dirty="0" smtClean="0"/>
              <a:t>The code developed for the example object will not easily extend to another object</a:t>
            </a:r>
          </a:p>
          <a:p>
            <a:r>
              <a:rPr lang="en-US" altLang="en-US" dirty="0" smtClean="0"/>
              <a:t>Building the model and rendering it is all together, we’d prefer to separate them</a:t>
            </a:r>
          </a:p>
          <a:p>
            <a:r>
              <a:rPr lang="en-US" altLang="en-US" dirty="0" smtClean="0"/>
              <a:t>A more general and powerful method to work with hierarchies is to implement the tree as a data structure and to render it with a traversal algorithm (See textbook)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dirty="0" smtClean="0"/>
              <a:t>Hierarchical Models Summary</a:t>
            </a:r>
            <a:endParaRPr lang="en-US" altLang="tr-TR" sz="3600" dirty="0" smtClean="0"/>
          </a:p>
        </p:txBody>
      </p:sp>
      <p:sp>
        <p:nvSpPr>
          <p:cNvPr id="27651" name="Content Placeholder 3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Combine smaller/simpler shapes to construct complex objects and scenes </a:t>
            </a:r>
          </a:p>
          <a:p>
            <a:r>
              <a:rPr lang="en-US" altLang="en-US" dirty="0" smtClean="0"/>
              <a:t>Stored in trees or similar data structures </a:t>
            </a:r>
          </a:p>
          <a:p>
            <a:r>
              <a:rPr lang="en-US" altLang="en-US" dirty="0" smtClean="0"/>
              <a:t>Operations are based on traversal of the tree </a:t>
            </a:r>
          </a:p>
          <a:p>
            <a:r>
              <a:rPr lang="en-US" altLang="en-US" dirty="0" smtClean="0"/>
              <a:t>Can keep other information together with the geometry in tree such as transformations, attributes, bounding boxes, etc. </a:t>
            </a:r>
            <a:endParaRPr lang="tr-T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41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smtClean="0"/>
              <a:t>Scene Graphs </a:t>
            </a:r>
            <a:endParaRPr lang="en-US" altLang="tr-TR" sz="360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5900" y="1490663"/>
            <a:ext cx="2879936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Directed Acyclic Graphs (DAGs) to represent scenes and complex objects </a:t>
            </a:r>
          </a:p>
          <a:p>
            <a:pPr>
              <a:defRPr/>
            </a:pPr>
            <a:r>
              <a:rPr lang="en-US" sz="2000" dirty="0" smtClean="0"/>
              <a:t>Nodes: Grouping nodes, Transform nodes, Level of Detail (</a:t>
            </a:r>
            <a:r>
              <a:rPr lang="en-US" sz="2000" dirty="0" err="1" smtClean="0"/>
              <a:t>LoD</a:t>
            </a:r>
            <a:r>
              <a:rPr lang="en-US" sz="2000" dirty="0" smtClean="0"/>
              <a:t>) nodes, Attribute nodes, State nodes </a:t>
            </a:r>
          </a:p>
          <a:p>
            <a:pPr>
              <a:defRPr/>
            </a:pPr>
            <a:r>
              <a:rPr lang="en-US" sz="2000" dirty="0" smtClean="0"/>
              <a:t>Leaves: Geometric object descriptions </a:t>
            </a:r>
          </a:p>
        </p:txBody>
      </p:sp>
      <p:pic>
        <p:nvPicPr>
          <p:cNvPr id="28676" name="Picture 5" descr="https://people.eecs.berkeley.edu/~sequin/CS184/IMGS/HierSceneComp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9" y="1566645"/>
            <a:ext cx="6039210" cy="39149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 smtClean="0"/>
              <a:t>Introduction</a:t>
            </a:r>
            <a:endParaRPr lang="tr-TR" altLang="en-US" sz="36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When defining a complex object or system, it is easier to </a:t>
            </a:r>
          </a:p>
          <a:p>
            <a:pPr lvl="1">
              <a:buFont typeface="Wingdings" pitchFamily="50" charset="2"/>
              <a:buChar char="§"/>
              <a:defRPr/>
            </a:pPr>
            <a:r>
              <a:rPr lang="en-US" dirty="0" smtClean="0"/>
              <a:t>first specify the subparts, </a:t>
            </a:r>
          </a:p>
          <a:p>
            <a:pPr lvl="1">
              <a:buFont typeface="Wingdings" pitchFamily="50" charset="2"/>
              <a:buChar char="§"/>
              <a:defRPr/>
            </a:pPr>
            <a:r>
              <a:rPr lang="en-US" dirty="0" smtClean="0"/>
              <a:t>then, describe how the subparts come together </a:t>
            </a:r>
          </a:p>
          <a:p>
            <a:pPr>
              <a:defRPr/>
            </a:pPr>
            <a:r>
              <a:rPr lang="en-US" dirty="0" smtClean="0"/>
              <a:t>E.g., a bicycle can be described by </a:t>
            </a:r>
          </a:p>
          <a:p>
            <a:pPr lvl="1">
              <a:buFont typeface="Wingdings" pitchFamily="50" charset="2"/>
              <a:buChar char="§"/>
              <a:defRPr/>
            </a:pPr>
            <a:r>
              <a:rPr lang="en-US" dirty="0" smtClean="0"/>
              <a:t>first describing a frame, wheels, fenders, handlebars, seat, chain, and pedals</a:t>
            </a:r>
          </a:p>
          <a:p>
            <a:pPr lvl="1">
              <a:buFont typeface="Wingdings" pitchFamily="50" charset="2"/>
              <a:buChar char="§"/>
              <a:defRPr/>
            </a:pPr>
            <a:r>
              <a:rPr lang="en-US" dirty="0" smtClean="0"/>
              <a:t>then positioning these components to form the bicycle 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smtClean="0"/>
              <a:t>Constructive Solid Geometry (CSG)</a:t>
            </a:r>
            <a:endParaRPr lang="en-US" altLang="tr-TR" sz="3600" smtClean="0"/>
          </a:p>
        </p:txBody>
      </p:sp>
      <p:sp>
        <p:nvSpPr>
          <p:cNvPr id="29699" name="Content Placeholder 1"/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Combine multiple shapes with set operations (intersection, union, set difference) to construct new shapes </a:t>
            </a:r>
            <a:endParaRPr lang="tr-TR" altLang="en-US" smtClean="0"/>
          </a:p>
        </p:txBody>
      </p:sp>
      <p:pic>
        <p:nvPicPr>
          <p:cNvPr id="2970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11500"/>
            <a:ext cx="4038600" cy="1508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smtClean="0"/>
              <a:t>CSG</a:t>
            </a:r>
            <a:endParaRPr lang="en-US" altLang="tr-TR" sz="3600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00200"/>
            <a:ext cx="76962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smtClean="0"/>
              <a:t>Implementing CSG</a:t>
            </a:r>
            <a:endParaRPr lang="en-US" altLang="tr-TR" sz="3600" smtClean="0"/>
          </a:p>
        </p:txBody>
      </p:sp>
      <p:sp>
        <p:nvSpPr>
          <p:cNvPr id="31747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Ray casting methods are used for rendering and finding properties of volumes constructed with CSG </a:t>
            </a:r>
          </a:p>
          <a:p>
            <a:r>
              <a:rPr lang="en-US" altLang="en-US" smtClean="0"/>
              <a:t>Rays are intersected with objects</a:t>
            </a:r>
          </a:p>
          <a:p>
            <a:r>
              <a:rPr lang="en-US" altLang="en-US" smtClean="0"/>
              <a:t>Intersections are sorted according to the distance </a:t>
            </a:r>
          </a:p>
          <a:p>
            <a:r>
              <a:rPr lang="en-US" altLang="en-US" smtClean="0"/>
              <a:t>Depending on the operation, extents of the new object can be found </a:t>
            </a:r>
            <a:endParaRPr lang="tr-T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smtClean="0"/>
              <a:t>Implementing CSG</a:t>
            </a:r>
            <a:endParaRPr lang="en-US" altLang="tr-TR" sz="360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Ray casting methods are used for rendering and finding properties of volumes constructed with CSG </a:t>
            </a:r>
          </a:p>
          <a:p>
            <a:pPr>
              <a:defRPr/>
            </a:pPr>
            <a:r>
              <a:rPr lang="en-US" dirty="0" smtClean="0"/>
              <a:t>Rays are intersected with objects</a:t>
            </a:r>
          </a:p>
          <a:p>
            <a:pPr>
              <a:defRPr/>
            </a:pPr>
            <a:r>
              <a:rPr lang="en-US" dirty="0" smtClean="0"/>
              <a:t>Intersections are sorted according to the distance </a:t>
            </a:r>
          </a:p>
          <a:p>
            <a:pPr>
              <a:defRPr/>
            </a:pPr>
            <a:r>
              <a:rPr lang="en-US" dirty="0" smtClean="0"/>
              <a:t>Depending on the operation, extents of the new object can be found </a:t>
            </a:r>
            <a:endParaRPr lang="tr-TR" dirty="0"/>
          </a:p>
        </p:txBody>
      </p:sp>
      <p:pic>
        <p:nvPicPr>
          <p:cNvPr id="3277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84363"/>
            <a:ext cx="40386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 smtClean="0"/>
              <a:t>Basic Modeling Concepts</a:t>
            </a:r>
            <a:endParaRPr lang="tr-TR" altLang="en-US" sz="36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Modeling is the creation and manipulation of a system representation </a:t>
            </a:r>
          </a:p>
          <a:p>
            <a:pPr>
              <a:defRPr/>
            </a:pPr>
            <a:r>
              <a:rPr lang="en-US" dirty="0" smtClean="0"/>
              <a:t>A representation of a system is called </a:t>
            </a:r>
            <a:r>
              <a:rPr lang="en-US" b="1" dirty="0" smtClean="0"/>
              <a:t>a model</a:t>
            </a:r>
            <a:r>
              <a:rPr lang="en-US" dirty="0" smtClean="0"/>
              <a:t> of the system </a:t>
            </a:r>
          </a:p>
          <a:p>
            <a:pPr>
              <a:defRPr/>
            </a:pPr>
            <a:r>
              <a:rPr lang="en-US" dirty="0" smtClean="0"/>
              <a:t>A model can be graphical or purely descriptive (such as a set of equations that describe relationships of system parameters) </a:t>
            </a:r>
          </a:p>
          <a:p>
            <a:pPr>
              <a:defRPr/>
            </a:pPr>
            <a:r>
              <a:rPr lang="en-US" dirty="0" smtClean="0"/>
              <a:t>Graphical models are often called </a:t>
            </a:r>
            <a:r>
              <a:rPr lang="en-US" b="1" dirty="0" smtClean="0"/>
              <a:t>geometric models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We will use the term “model” mostly to mean a geometric model 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tr-TR" sz="3600" b="1" smtClean="0"/>
              <a:t>System Representations</a:t>
            </a:r>
            <a:endParaRPr lang="en-US" altLang="tr-TR" sz="360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The example graphical representation of a logic circuit on the right illustrates features common to many system models </a:t>
            </a:r>
          </a:p>
          <a:p>
            <a:pPr lvl="1">
              <a:buFont typeface="Wingdings" pitchFamily="50" charset="2"/>
              <a:buChar char="§"/>
              <a:defRPr/>
            </a:pPr>
            <a:r>
              <a:rPr lang="en-US" dirty="0" smtClean="0"/>
              <a:t>Component parts are shown as geometric structures (symbols) </a:t>
            </a:r>
          </a:p>
          <a:p>
            <a:pPr lvl="1">
              <a:buFont typeface="Wingdings" pitchFamily="50" charset="2"/>
              <a:buChar char="§"/>
              <a:defRPr/>
            </a:pPr>
            <a:r>
              <a:rPr lang="en-US" dirty="0" smtClean="0"/>
              <a:t>Relationships between symbols are represented with a network of connecting lines </a:t>
            </a:r>
            <a:endParaRPr lang="tr-TR" dirty="0"/>
          </a:p>
        </p:txBody>
      </p:sp>
      <p:pic>
        <p:nvPicPr>
          <p:cNvPr id="16388" name="AADGHDS0.jpg" descr="AADGHDS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03563"/>
            <a:ext cx="403860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tr-TR" sz="3600" b="1" smtClean="0"/>
              <a:t>System Representations</a:t>
            </a:r>
            <a:endParaRPr lang="en-US" altLang="tr-TR" sz="360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Repeated positioning of a few basic symbols (such as the two and gate symbols) is a common method for building complex models </a:t>
            </a:r>
          </a:p>
          <a:p>
            <a:pPr lvl="1">
              <a:buFont typeface="Wingdings" pitchFamily="50" charset="2"/>
              <a:buChar char="§"/>
              <a:defRPr/>
            </a:pPr>
            <a:r>
              <a:rPr lang="en-US" dirty="0" smtClean="0"/>
              <a:t>Each such occurrence of a symbol in a model is called an </a:t>
            </a:r>
            <a:r>
              <a:rPr lang="en-US" b="1" dirty="0" smtClean="0"/>
              <a:t>instance</a:t>
            </a:r>
            <a:r>
              <a:rPr lang="en-US" dirty="0" smtClean="0"/>
              <a:t> of that symbol</a:t>
            </a:r>
          </a:p>
          <a:p>
            <a:pPr>
              <a:defRPr/>
            </a:pPr>
            <a:r>
              <a:rPr lang="en-US" dirty="0" smtClean="0"/>
              <a:t>In many cases symbols are dictated but in other cases symbols can be any convenient geometric pattern </a:t>
            </a:r>
            <a:endParaRPr lang="tr-TR" dirty="0"/>
          </a:p>
        </p:txBody>
      </p:sp>
      <p:pic>
        <p:nvPicPr>
          <p:cNvPr id="17412" name="AADGHDS0.jpg" descr="AADGHDS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03563"/>
            <a:ext cx="403860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 smtClean="0"/>
              <a:t>System Representations</a:t>
            </a:r>
            <a:endParaRPr lang="tr-TR" altLang="en-US" sz="36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The information needed to construct and manipulate a model </a:t>
            </a:r>
          </a:p>
          <a:p>
            <a:pPr lvl="1">
              <a:buFont typeface="Wingdings" pitchFamily="50" charset="2"/>
              <a:buChar char="§"/>
              <a:defRPr/>
            </a:pPr>
            <a:r>
              <a:rPr lang="en-US" dirty="0" smtClean="0"/>
              <a:t>can be stored in data structures, and/or </a:t>
            </a:r>
          </a:p>
          <a:p>
            <a:pPr lvl="1">
              <a:buFont typeface="Wingdings" pitchFamily="50" charset="2"/>
              <a:buChar char="§"/>
              <a:defRPr/>
            </a:pPr>
            <a:r>
              <a:rPr lang="en-US" dirty="0" smtClean="0"/>
              <a:t>can be specified with procedures </a:t>
            </a:r>
          </a:p>
          <a:p>
            <a:pPr>
              <a:defRPr/>
            </a:pPr>
            <a:r>
              <a:rPr lang="en-US" dirty="0" smtClean="0"/>
              <a:t>In general, a model specification will contain both data structures and procedures, although some models are defined completely with data structures and others use only procedural specifications</a:t>
            </a:r>
          </a:p>
          <a:p>
            <a:pPr>
              <a:defRPr/>
            </a:pPr>
            <a:r>
              <a:rPr lang="en-US" dirty="0" smtClean="0"/>
              <a:t>In solid modeling, information from data structures (defining coordinates and other things) is used with few procedures </a:t>
            </a:r>
          </a:p>
          <a:p>
            <a:pPr>
              <a:defRPr/>
            </a:pPr>
            <a:r>
              <a:rPr lang="en-US" dirty="0" smtClean="0"/>
              <a:t>On the other hand, a weather model may need mostly procedures to calculate plots of temperature and pressure variations. 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smtClean="0"/>
              <a:t>Symbol Hierarchies</a:t>
            </a:r>
            <a:endParaRPr lang="en-US" altLang="tr-TR" sz="3600" smtClean="0"/>
          </a:p>
        </p:txBody>
      </p:sp>
      <p:sp>
        <p:nvSpPr>
          <p:cNvPr id="20483" name="Content Placeholder 1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8229600" cy="290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Many models can be organized as a hierarchy of symbols </a:t>
            </a:r>
          </a:p>
          <a:p>
            <a:r>
              <a:rPr lang="en-US" altLang="en-US" smtClean="0"/>
              <a:t>Basic elements for the model can be used to form composite objects (</a:t>
            </a:r>
            <a:r>
              <a:rPr lang="en-US" altLang="en-US" b="1" smtClean="0"/>
              <a:t>modules</a:t>
            </a:r>
            <a:r>
              <a:rPr lang="en-US" altLang="en-US" smtClean="0"/>
              <a:t>), which themselves can be grouped to form higher level objects, and so on … </a:t>
            </a:r>
            <a:endParaRPr lang="tr-TR" altLang="en-US" smtClean="0"/>
          </a:p>
        </p:txBody>
      </p:sp>
      <p:pic>
        <p:nvPicPr>
          <p:cNvPr id="20484" name="AADGHDU0.jpg" descr="AADGHDU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600575"/>
            <a:ext cx="5824538" cy="179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smtClean="0"/>
              <a:t>Hierarchical Models</a:t>
            </a:r>
            <a:endParaRPr lang="en-US" altLang="tr-TR" sz="360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Suppose that we wish to build a model of an automobile that we can animate</a:t>
            </a:r>
          </a:p>
          <a:p>
            <a:pPr>
              <a:defRPr/>
            </a:pPr>
            <a:r>
              <a:rPr lang="en-US" dirty="0" smtClean="0"/>
              <a:t>The model can be composed of 5 parts (the chassis and the four wheels) each of which is described using standard primitives </a:t>
            </a:r>
            <a:endParaRPr lang="tr-TR" dirty="0"/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3152775"/>
            <a:ext cx="3689350" cy="1425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smtClean="0"/>
              <a:t>Hierarchical Models</a:t>
            </a:r>
            <a:endParaRPr lang="en-US" altLang="tr-TR" sz="3600" smtClean="0"/>
          </a:p>
        </p:txBody>
      </p:sp>
      <p:sp>
        <p:nvSpPr>
          <p:cNvPr id="22531" name="Content Placeholder 3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7972425" cy="331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altLang="en-US" sz="2400" smtClean="0"/>
              <a:t>2 frames of a simple animation of the model are shown below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We can write a program to generate this animation by noting that if each wheel has a radius r, then a 360-degree rotation of a wheel corresponds to the car moving forward (or backward) a distance of 2</a:t>
            </a:r>
            <a:r>
              <a:rPr lang="el-GR" altLang="en-US" sz="2400" smtClean="0"/>
              <a:t>π</a:t>
            </a:r>
            <a:r>
              <a:rPr lang="en-US" altLang="en-US" sz="2400" smtClean="0"/>
              <a:t>r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Program could contain one function to generate each wheel and another to generate the chassis 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All functions could use the same input such as the desired speed and direction of the car</a:t>
            </a:r>
            <a:endParaRPr lang="tr-TR" altLang="en-US" sz="2400" smtClean="0"/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5000625"/>
            <a:ext cx="6921500" cy="128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n_design">
  <a:themeElements>
    <a:clrScheme name="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1B19CE"/>
      </a:hlink>
      <a:folHlink>
        <a:srgbClr val="9A1EF6"/>
      </a:folHlink>
    </a:clrScheme>
    <a:fontScheme name="hibbeler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ibbeler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1290</Words>
  <Application>Microsoft Office PowerPoint</Application>
  <PresentationFormat>On-screen Show (4:3)</PresentationFormat>
  <Paragraphs>167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hearn_design</vt:lpstr>
      <vt:lpstr>COM337  COMPUTER GRAPHICS </vt:lpstr>
      <vt:lpstr>Introduction</vt:lpstr>
      <vt:lpstr>Basic Modeling Concepts</vt:lpstr>
      <vt:lpstr>System Representations</vt:lpstr>
      <vt:lpstr>System Representations</vt:lpstr>
      <vt:lpstr>System Representations</vt:lpstr>
      <vt:lpstr>Symbol Hierarchies</vt:lpstr>
      <vt:lpstr>Hierarchical Models</vt:lpstr>
      <vt:lpstr>Hierarchical Models</vt:lpstr>
      <vt:lpstr>Hierarchical Models</vt:lpstr>
      <vt:lpstr>Hierarchical Models</vt:lpstr>
      <vt:lpstr>Hierarchical Models</vt:lpstr>
      <vt:lpstr>Stack-Based Traversal in Application Code</vt:lpstr>
      <vt:lpstr>Stack-Based Traversal in Application Code</vt:lpstr>
      <vt:lpstr>Stack-Based Traversal in Application Code</vt:lpstr>
      <vt:lpstr>Stack-Based Traversal in Application Code</vt:lpstr>
      <vt:lpstr>Stack-Based Application Code  vs. Alternative</vt:lpstr>
      <vt:lpstr>Hierarchical Models Summary</vt:lpstr>
      <vt:lpstr>Scene Graphs </vt:lpstr>
      <vt:lpstr>Constructive Solid Geometry (CSG)</vt:lpstr>
      <vt:lpstr>CSG</vt:lpstr>
      <vt:lpstr>Implementing CSG</vt:lpstr>
      <vt:lpstr>Implementing CSG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1-1   Caption</dc:title>
  <dc:creator>Leslie J. Brado</dc:creator>
  <cp:lastModifiedBy>KK</cp:lastModifiedBy>
  <cp:revision>38</cp:revision>
  <dcterms:created xsi:type="dcterms:W3CDTF">2010-12-14T03:41:13Z</dcterms:created>
  <dcterms:modified xsi:type="dcterms:W3CDTF">2019-11-19T13:38:02Z</dcterms:modified>
</cp:coreProperties>
</file>