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58"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CCEEFC0-0870-4FEE-A242-BD13EEE7C506}"/>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F6D9CC83-6190-4968-896B-F4F80FF1E40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83DB5043-DBB9-465E-8BC5-C5538A14F857}"/>
              </a:ext>
            </a:extLst>
          </p:cNvPr>
          <p:cNvSpPr>
            <a:spLocks noGrp="1"/>
          </p:cNvSpPr>
          <p:nvPr>
            <p:ph type="dt" sz="half" idx="10"/>
          </p:nvPr>
        </p:nvSpPr>
        <p:spPr/>
        <p:txBody>
          <a:bodyPr/>
          <a:lstStyle/>
          <a:p>
            <a:fld id="{6DCEA064-8BD0-4FC3-B3B6-C7D7BF770699}" type="datetimeFigureOut">
              <a:rPr lang="tr-TR" smtClean="0"/>
              <a:t>7.03.2022</a:t>
            </a:fld>
            <a:endParaRPr lang="tr-TR"/>
          </a:p>
        </p:txBody>
      </p:sp>
      <p:sp>
        <p:nvSpPr>
          <p:cNvPr id="5" name="Alt Bilgi Yer Tutucusu 4">
            <a:extLst>
              <a:ext uri="{FF2B5EF4-FFF2-40B4-BE49-F238E27FC236}">
                <a16:creationId xmlns:a16="http://schemas.microsoft.com/office/drawing/2014/main" id="{5B989D97-3E69-4C1F-AD42-7E505D4BE6F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1F152E2-C11B-4D14-9FF6-8B4E851F9071}"/>
              </a:ext>
            </a:extLst>
          </p:cNvPr>
          <p:cNvSpPr>
            <a:spLocks noGrp="1"/>
          </p:cNvSpPr>
          <p:nvPr>
            <p:ph type="sldNum" sz="quarter" idx="12"/>
          </p:nvPr>
        </p:nvSpPr>
        <p:spPr/>
        <p:txBody>
          <a:bodyPr/>
          <a:lstStyle/>
          <a:p>
            <a:fld id="{65E0190C-3FF2-4C6E-A3EE-E3C7C6932E2A}" type="slidenum">
              <a:rPr lang="tr-TR" smtClean="0"/>
              <a:t>‹#›</a:t>
            </a:fld>
            <a:endParaRPr lang="tr-TR"/>
          </a:p>
        </p:txBody>
      </p:sp>
    </p:spTree>
    <p:extLst>
      <p:ext uri="{BB962C8B-B14F-4D97-AF65-F5344CB8AC3E}">
        <p14:creationId xmlns:p14="http://schemas.microsoft.com/office/powerpoint/2010/main" val="25564233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DD0541E-8F2D-42F0-959E-46CF45751EFB}"/>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27A7812D-D46E-4030-8529-CA61F0E575BA}"/>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5898CB3-B785-413E-89A8-FB1E453FA9FB}"/>
              </a:ext>
            </a:extLst>
          </p:cNvPr>
          <p:cNvSpPr>
            <a:spLocks noGrp="1"/>
          </p:cNvSpPr>
          <p:nvPr>
            <p:ph type="dt" sz="half" idx="10"/>
          </p:nvPr>
        </p:nvSpPr>
        <p:spPr/>
        <p:txBody>
          <a:bodyPr/>
          <a:lstStyle/>
          <a:p>
            <a:fld id="{6DCEA064-8BD0-4FC3-B3B6-C7D7BF770699}" type="datetimeFigureOut">
              <a:rPr lang="tr-TR" smtClean="0"/>
              <a:t>7.03.2022</a:t>
            </a:fld>
            <a:endParaRPr lang="tr-TR"/>
          </a:p>
        </p:txBody>
      </p:sp>
      <p:sp>
        <p:nvSpPr>
          <p:cNvPr id="5" name="Alt Bilgi Yer Tutucusu 4">
            <a:extLst>
              <a:ext uri="{FF2B5EF4-FFF2-40B4-BE49-F238E27FC236}">
                <a16:creationId xmlns:a16="http://schemas.microsoft.com/office/drawing/2014/main" id="{4CFC125F-AA83-4078-A9FF-43570A69216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00F996B-FCF5-4A76-9D6A-3CE7D827B5C5}"/>
              </a:ext>
            </a:extLst>
          </p:cNvPr>
          <p:cNvSpPr>
            <a:spLocks noGrp="1"/>
          </p:cNvSpPr>
          <p:nvPr>
            <p:ph type="sldNum" sz="quarter" idx="12"/>
          </p:nvPr>
        </p:nvSpPr>
        <p:spPr/>
        <p:txBody>
          <a:bodyPr/>
          <a:lstStyle/>
          <a:p>
            <a:fld id="{65E0190C-3FF2-4C6E-A3EE-E3C7C6932E2A}" type="slidenum">
              <a:rPr lang="tr-TR" smtClean="0"/>
              <a:t>‹#›</a:t>
            </a:fld>
            <a:endParaRPr lang="tr-TR"/>
          </a:p>
        </p:txBody>
      </p:sp>
    </p:spTree>
    <p:extLst>
      <p:ext uri="{BB962C8B-B14F-4D97-AF65-F5344CB8AC3E}">
        <p14:creationId xmlns:p14="http://schemas.microsoft.com/office/powerpoint/2010/main" val="37747424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64CF900B-48DA-455B-B2A1-A1059C9EF400}"/>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25257E5E-1F30-4B24-A27B-E61DDF3D2F70}"/>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2546127-D634-4600-B007-088944732EE2}"/>
              </a:ext>
            </a:extLst>
          </p:cNvPr>
          <p:cNvSpPr>
            <a:spLocks noGrp="1"/>
          </p:cNvSpPr>
          <p:nvPr>
            <p:ph type="dt" sz="half" idx="10"/>
          </p:nvPr>
        </p:nvSpPr>
        <p:spPr/>
        <p:txBody>
          <a:bodyPr/>
          <a:lstStyle/>
          <a:p>
            <a:fld id="{6DCEA064-8BD0-4FC3-B3B6-C7D7BF770699}" type="datetimeFigureOut">
              <a:rPr lang="tr-TR" smtClean="0"/>
              <a:t>7.03.2022</a:t>
            </a:fld>
            <a:endParaRPr lang="tr-TR"/>
          </a:p>
        </p:txBody>
      </p:sp>
      <p:sp>
        <p:nvSpPr>
          <p:cNvPr id="5" name="Alt Bilgi Yer Tutucusu 4">
            <a:extLst>
              <a:ext uri="{FF2B5EF4-FFF2-40B4-BE49-F238E27FC236}">
                <a16:creationId xmlns:a16="http://schemas.microsoft.com/office/drawing/2014/main" id="{86E8E352-0600-4473-BB04-BE6ABC8B15A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5396B56-E0E3-4870-8A8E-3FD7AAC2461E}"/>
              </a:ext>
            </a:extLst>
          </p:cNvPr>
          <p:cNvSpPr>
            <a:spLocks noGrp="1"/>
          </p:cNvSpPr>
          <p:nvPr>
            <p:ph type="sldNum" sz="quarter" idx="12"/>
          </p:nvPr>
        </p:nvSpPr>
        <p:spPr/>
        <p:txBody>
          <a:bodyPr/>
          <a:lstStyle/>
          <a:p>
            <a:fld id="{65E0190C-3FF2-4C6E-A3EE-E3C7C6932E2A}" type="slidenum">
              <a:rPr lang="tr-TR" smtClean="0"/>
              <a:t>‹#›</a:t>
            </a:fld>
            <a:endParaRPr lang="tr-TR"/>
          </a:p>
        </p:txBody>
      </p:sp>
    </p:spTree>
    <p:extLst>
      <p:ext uri="{BB962C8B-B14F-4D97-AF65-F5344CB8AC3E}">
        <p14:creationId xmlns:p14="http://schemas.microsoft.com/office/powerpoint/2010/main" val="3936660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4D309DA-2483-4871-A6BC-865F637EED79}"/>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419FAD72-A8AA-4068-B201-A93F2E383526}"/>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A88EDD8-DED2-48A0-B2D3-216ADB83E8D2}"/>
              </a:ext>
            </a:extLst>
          </p:cNvPr>
          <p:cNvSpPr>
            <a:spLocks noGrp="1"/>
          </p:cNvSpPr>
          <p:nvPr>
            <p:ph type="dt" sz="half" idx="10"/>
          </p:nvPr>
        </p:nvSpPr>
        <p:spPr/>
        <p:txBody>
          <a:bodyPr/>
          <a:lstStyle/>
          <a:p>
            <a:fld id="{6DCEA064-8BD0-4FC3-B3B6-C7D7BF770699}" type="datetimeFigureOut">
              <a:rPr lang="tr-TR" smtClean="0"/>
              <a:t>7.03.2022</a:t>
            </a:fld>
            <a:endParaRPr lang="tr-TR"/>
          </a:p>
        </p:txBody>
      </p:sp>
      <p:sp>
        <p:nvSpPr>
          <p:cNvPr id="5" name="Alt Bilgi Yer Tutucusu 4">
            <a:extLst>
              <a:ext uri="{FF2B5EF4-FFF2-40B4-BE49-F238E27FC236}">
                <a16:creationId xmlns:a16="http://schemas.microsoft.com/office/drawing/2014/main" id="{563D9151-1ED4-49FD-B13D-52B8575808C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8118AD2-A52E-42F0-A558-EBE739A82830}"/>
              </a:ext>
            </a:extLst>
          </p:cNvPr>
          <p:cNvSpPr>
            <a:spLocks noGrp="1"/>
          </p:cNvSpPr>
          <p:nvPr>
            <p:ph type="sldNum" sz="quarter" idx="12"/>
          </p:nvPr>
        </p:nvSpPr>
        <p:spPr/>
        <p:txBody>
          <a:bodyPr/>
          <a:lstStyle/>
          <a:p>
            <a:fld id="{65E0190C-3FF2-4C6E-A3EE-E3C7C6932E2A}" type="slidenum">
              <a:rPr lang="tr-TR" smtClean="0"/>
              <a:t>‹#›</a:t>
            </a:fld>
            <a:endParaRPr lang="tr-TR"/>
          </a:p>
        </p:txBody>
      </p:sp>
    </p:spTree>
    <p:extLst>
      <p:ext uri="{BB962C8B-B14F-4D97-AF65-F5344CB8AC3E}">
        <p14:creationId xmlns:p14="http://schemas.microsoft.com/office/powerpoint/2010/main" val="855846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7FADECF-72E8-494C-8314-1D16E0776F8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3B2D0BD1-956C-4A65-AE93-2B63DC8895D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CCA99537-F6FE-4C78-B9D2-B3A0876B5006}"/>
              </a:ext>
            </a:extLst>
          </p:cNvPr>
          <p:cNvSpPr>
            <a:spLocks noGrp="1"/>
          </p:cNvSpPr>
          <p:nvPr>
            <p:ph type="dt" sz="half" idx="10"/>
          </p:nvPr>
        </p:nvSpPr>
        <p:spPr/>
        <p:txBody>
          <a:bodyPr/>
          <a:lstStyle/>
          <a:p>
            <a:fld id="{6DCEA064-8BD0-4FC3-B3B6-C7D7BF770699}" type="datetimeFigureOut">
              <a:rPr lang="tr-TR" smtClean="0"/>
              <a:t>7.03.2022</a:t>
            </a:fld>
            <a:endParaRPr lang="tr-TR"/>
          </a:p>
        </p:txBody>
      </p:sp>
      <p:sp>
        <p:nvSpPr>
          <p:cNvPr id="5" name="Alt Bilgi Yer Tutucusu 4">
            <a:extLst>
              <a:ext uri="{FF2B5EF4-FFF2-40B4-BE49-F238E27FC236}">
                <a16:creationId xmlns:a16="http://schemas.microsoft.com/office/drawing/2014/main" id="{793A1132-99A5-4184-A091-072657ED4C2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30F7F3C-BC56-41B2-8653-DD79ED0C118F}"/>
              </a:ext>
            </a:extLst>
          </p:cNvPr>
          <p:cNvSpPr>
            <a:spLocks noGrp="1"/>
          </p:cNvSpPr>
          <p:nvPr>
            <p:ph type="sldNum" sz="quarter" idx="12"/>
          </p:nvPr>
        </p:nvSpPr>
        <p:spPr/>
        <p:txBody>
          <a:bodyPr/>
          <a:lstStyle/>
          <a:p>
            <a:fld id="{65E0190C-3FF2-4C6E-A3EE-E3C7C6932E2A}" type="slidenum">
              <a:rPr lang="tr-TR" smtClean="0"/>
              <a:t>‹#›</a:t>
            </a:fld>
            <a:endParaRPr lang="tr-TR"/>
          </a:p>
        </p:txBody>
      </p:sp>
    </p:spTree>
    <p:extLst>
      <p:ext uri="{BB962C8B-B14F-4D97-AF65-F5344CB8AC3E}">
        <p14:creationId xmlns:p14="http://schemas.microsoft.com/office/powerpoint/2010/main" val="14734790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79E4249-27A4-4153-9371-CF659A97C55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0C9F299-AB06-42F5-8AA9-2EB25D333818}"/>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1C46A68C-8D5A-43AA-89F3-E0E9D968D278}"/>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EE37078-CFBF-436E-B97F-44D530309471}"/>
              </a:ext>
            </a:extLst>
          </p:cNvPr>
          <p:cNvSpPr>
            <a:spLocks noGrp="1"/>
          </p:cNvSpPr>
          <p:nvPr>
            <p:ph type="dt" sz="half" idx="10"/>
          </p:nvPr>
        </p:nvSpPr>
        <p:spPr/>
        <p:txBody>
          <a:bodyPr/>
          <a:lstStyle/>
          <a:p>
            <a:fld id="{6DCEA064-8BD0-4FC3-B3B6-C7D7BF770699}" type="datetimeFigureOut">
              <a:rPr lang="tr-TR" smtClean="0"/>
              <a:t>7.03.2022</a:t>
            </a:fld>
            <a:endParaRPr lang="tr-TR"/>
          </a:p>
        </p:txBody>
      </p:sp>
      <p:sp>
        <p:nvSpPr>
          <p:cNvPr id="6" name="Alt Bilgi Yer Tutucusu 5">
            <a:extLst>
              <a:ext uri="{FF2B5EF4-FFF2-40B4-BE49-F238E27FC236}">
                <a16:creationId xmlns:a16="http://schemas.microsoft.com/office/drawing/2014/main" id="{D44B2D61-9C2A-4B73-BA9D-7A60610AD92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F545C3F-9DFF-4A84-8732-09DF692B6E74}"/>
              </a:ext>
            </a:extLst>
          </p:cNvPr>
          <p:cNvSpPr>
            <a:spLocks noGrp="1"/>
          </p:cNvSpPr>
          <p:nvPr>
            <p:ph type="sldNum" sz="quarter" idx="12"/>
          </p:nvPr>
        </p:nvSpPr>
        <p:spPr/>
        <p:txBody>
          <a:bodyPr/>
          <a:lstStyle/>
          <a:p>
            <a:fld id="{65E0190C-3FF2-4C6E-A3EE-E3C7C6932E2A}" type="slidenum">
              <a:rPr lang="tr-TR" smtClean="0"/>
              <a:t>‹#›</a:t>
            </a:fld>
            <a:endParaRPr lang="tr-TR"/>
          </a:p>
        </p:txBody>
      </p:sp>
    </p:spTree>
    <p:extLst>
      <p:ext uri="{BB962C8B-B14F-4D97-AF65-F5344CB8AC3E}">
        <p14:creationId xmlns:p14="http://schemas.microsoft.com/office/powerpoint/2010/main" val="2478029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1B8BD5-BCD6-4711-B1F7-D18F4BF1C35E}"/>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A8A80D21-437B-4FEA-9015-5F193A8681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CA35463-F93C-4EC3-A768-275F3E40266B}"/>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4795BD05-1404-45DF-8182-5942D4D6A9B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85A2A8BA-B7BF-456B-A995-3B29FA94E663}"/>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31413C45-9F86-4318-9AA0-DDD506813394}"/>
              </a:ext>
            </a:extLst>
          </p:cNvPr>
          <p:cNvSpPr>
            <a:spLocks noGrp="1"/>
          </p:cNvSpPr>
          <p:nvPr>
            <p:ph type="dt" sz="half" idx="10"/>
          </p:nvPr>
        </p:nvSpPr>
        <p:spPr/>
        <p:txBody>
          <a:bodyPr/>
          <a:lstStyle/>
          <a:p>
            <a:fld id="{6DCEA064-8BD0-4FC3-B3B6-C7D7BF770699}" type="datetimeFigureOut">
              <a:rPr lang="tr-TR" smtClean="0"/>
              <a:t>7.03.2022</a:t>
            </a:fld>
            <a:endParaRPr lang="tr-TR"/>
          </a:p>
        </p:txBody>
      </p:sp>
      <p:sp>
        <p:nvSpPr>
          <p:cNvPr id="8" name="Alt Bilgi Yer Tutucusu 7">
            <a:extLst>
              <a:ext uri="{FF2B5EF4-FFF2-40B4-BE49-F238E27FC236}">
                <a16:creationId xmlns:a16="http://schemas.microsoft.com/office/drawing/2014/main" id="{C9B68D14-4777-40FA-9C12-9B8BA4E0D13B}"/>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CAD5FEA-4079-4524-8FBC-587B979FF253}"/>
              </a:ext>
            </a:extLst>
          </p:cNvPr>
          <p:cNvSpPr>
            <a:spLocks noGrp="1"/>
          </p:cNvSpPr>
          <p:nvPr>
            <p:ph type="sldNum" sz="quarter" idx="12"/>
          </p:nvPr>
        </p:nvSpPr>
        <p:spPr/>
        <p:txBody>
          <a:bodyPr/>
          <a:lstStyle/>
          <a:p>
            <a:fld id="{65E0190C-3FF2-4C6E-A3EE-E3C7C6932E2A}" type="slidenum">
              <a:rPr lang="tr-TR" smtClean="0"/>
              <a:t>‹#›</a:t>
            </a:fld>
            <a:endParaRPr lang="tr-TR"/>
          </a:p>
        </p:txBody>
      </p:sp>
    </p:spTree>
    <p:extLst>
      <p:ext uri="{BB962C8B-B14F-4D97-AF65-F5344CB8AC3E}">
        <p14:creationId xmlns:p14="http://schemas.microsoft.com/office/powerpoint/2010/main" val="27544401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D1D30B8-CD4D-42D4-85E7-27B80DA10CE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48F84C55-B6D4-4E6A-B546-2A5F7D31FDBA}"/>
              </a:ext>
            </a:extLst>
          </p:cNvPr>
          <p:cNvSpPr>
            <a:spLocks noGrp="1"/>
          </p:cNvSpPr>
          <p:nvPr>
            <p:ph type="dt" sz="half" idx="10"/>
          </p:nvPr>
        </p:nvSpPr>
        <p:spPr/>
        <p:txBody>
          <a:bodyPr/>
          <a:lstStyle/>
          <a:p>
            <a:fld id="{6DCEA064-8BD0-4FC3-B3B6-C7D7BF770699}" type="datetimeFigureOut">
              <a:rPr lang="tr-TR" smtClean="0"/>
              <a:t>7.03.2022</a:t>
            </a:fld>
            <a:endParaRPr lang="tr-TR"/>
          </a:p>
        </p:txBody>
      </p:sp>
      <p:sp>
        <p:nvSpPr>
          <p:cNvPr id="4" name="Alt Bilgi Yer Tutucusu 3">
            <a:extLst>
              <a:ext uri="{FF2B5EF4-FFF2-40B4-BE49-F238E27FC236}">
                <a16:creationId xmlns:a16="http://schemas.microsoft.com/office/drawing/2014/main" id="{FBCEC953-20E6-45AA-A1F2-9B8DCE5ED02C}"/>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64DD7D43-9C6A-4767-B784-0DE206EBB4F2}"/>
              </a:ext>
            </a:extLst>
          </p:cNvPr>
          <p:cNvSpPr>
            <a:spLocks noGrp="1"/>
          </p:cNvSpPr>
          <p:nvPr>
            <p:ph type="sldNum" sz="quarter" idx="12"/>
          </p:nvPr>
        </p:nvSpPr>
        <p:spPr/>
        <p:txBody>
          <a:bodyPr/>
          <a:lstStyle/>
          <a:p>
            <a:fld id="{65E0190C-3FF2-4C6E-A3EE-E3C7C6932E2A}" type="slidenum">
              <a:rPr lang="tr-TR" smtClean="0"/>
              <a:t>‹#›</a:t>
            </a:fld>
            <a:endParaRPr lang="tr-TR"/>
          </a:p>
        </p:txBody>
      </p:sp>
    </p:spTree>
    <p:extLst>
      <p:ext uri="{BB962C8B-B14F-4D97-AF65-F5344CB8AC3E}">
        <p14:creationId xmlns:p14="http://schemas.microsoft.com/office/powerpoint/2010/main" val="33799184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28C6E78B-AEE3-44E7-8A2E-32152A5952D8}"/>
              </a:ext>
            </a:extLst>
          </p:cNvPr>
          <p:cNvSpPr>
            <a:spLocks noGrp="1"/>
          </p:cNvSpPr>
          <p:nvPr>
            <p:ph type="dt" sz="half" idx="10"/>
          </p:nvPr>
        </p:nvSpPr>
        <p:spPr/>
        <p:txBody>
          <a:bodyPr/>
          <a:lstStyle/>
          <a:p>
            <a:fld id="{6DCEA064-8BD0-4FC3-B3B6-C7D7BF770699}" type="datetimeFigureOut">
              <a:rPr lang="tr-TR" smtClean="0"/>
              <a:t>7.03.2022</a:t>
            </a:fld>
            <a:endParaRPr lang="tr-TR"/>
          </a:p>
        </p:txBody>
      </p:sp>
      <p:sp>
        <p:nvSpPr>
          <p:cNvPr id="3" name="Alt Bilgi Yer Tutucusu 2">
            <a:extLst>
              <a:ext uri="{FF2B5EF4-FFF2-40B4-BE49-F238E27FC236}">
                <a16:creationId xmlns:a16="http://schemas.microsoft.com/office/drawing/2014/main" id="{B825455A-27B7-4935-BC9F-5300EC653719}"/>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66580BDC-5B6B-40F9-B868-36A266465E32}"/>
              </a:ext>
            </a:extLst>
          </p:cNvPr>
          <p:cNvSpPr>
            <a:spLocks noGrp="1"/>
          </p:cNvSpPr>
          <p:nvPr>
            <p:ph type="sldNum" sz="quarter" idx="12"/>
          </p:nvPr>
        </p:nvSpPr>
        <p:spPr/>
        <p:txBody>
          <a:bodyPr/>
          <a:lstStyle/>
          <a:p>
            <a:fld id="{65E0190C-3FF2-4C6E-A3EE-E3C7C6932E2A}" type="slidenum">
              <a:rPr lang="tr-TR" smtClean="0"/>
              <a:t>‹#›</a:t>
            </a:fld>
            <a:endParaRPr lang="tr-TR"/>
          </a:p>
        </p:txBody>
      </p:sp>
    </p:spTree>
    <p:extLst>
      <p:ext uri="{BB962C8B-B14F-4D97-AF65-F5344CB8AC3E}">
        <p14:creationId xmlns:p14="http://schemas.microsoft.com/office/powerpoint/2010/main" val="39933523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22593AB-AD07-4AED-A7A0-6DBEF6A51AA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B6C0C69-330F-41D5-8098-9217884FAE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A8CCAB0F-E68B-4BD5-B3FC-B8A4ADE611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9916302A-DB0D-4ECC-8E0A-36736132A7A8}"/>
              </a:ext>
            </a:extLst>
          </p:cNvPr>
          <p:cNvSpPr>
            <a:spLocks noGrp="1"/>
          </p:cNvSpPr>
          <p:nvPr>
            <p:ph type="dt" sz="half" idx="10"/>
          </p:nvPr>
        </p:nvSpPr>
        <p:spPr/>
        <p:txBody>
          <a:bodyPr/>
          <a:lstStyle/>
          <a:p>
            <a:fld id="{6DCEA064-8BD0-4FC3-B3B6-C7D7BF770699}" type="datetimeFigureOut">
              <a:rPr lang="tr-TR" smtClean="0"/>
              <a:t>7.03.2022</a:t>
            </a:fld>
            <a:endParaRPr lang="tr-TR"/>
          </a:p>
        </p:txBody>
      </p:sp>
      <p:sp>
        <p:nvSpPr>
          <p:cNvPr id="6" name="Alt Bilgi Yer Tutucusu 5">
            <a:extLst>
              <a:ext uri="{FF2B5EF4-FFF2-40B4-BE49-F238E27FC236}">
                <a16:creationId xmlns:a16="http://schemas.microsoft.com/office/drawing/2014/main" id="{A282B7C1-A742-4D88-AE30-92AD040DACF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B9DAF8B-D528-4C1B-A20E-D958832EAABC}"/>
              </a:ext>
            </a:extLst>
          </p:cNvPr>
          <p:cNvSpPr>
            <a:spLocks noGrp="1"/>
          </p:cNvSpPr>
          <p:nvPr>
            <p:ph type="sldNum" sz="quarter" idx="12"/>
          </p:nvPr>
        </p:nvSpPr>
        <p:spPr/>
        <p:txBody>
          <a:bodyPr/>
          <a:lstStyle/>
          <a:p>
            <a:fld id="{65E0190C-3FF2-4C6E-A3EE-E3C7C6932E2A}" type="slidenum">
              <a:rPr lang="tr-TR" smtClean="0"/>
              <a:t>‹#›</a:t>
            </a:fld>
            <a:endParaRPr lang="tr-TR"/>
          </a:p>
        </p:txBody>
      </p:sp>
    </p:spTree>
    <p:extLst>
      <p:ext uri="{BB962C8B-B14F-4D97-AF65-F5344CB8AC3E}">
        <p14:creationId xmlns:p14="http://schemas.microsoft.com/office/powerpoint/2010/main" val="23057580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26C3481-3A2D-4074-9398-4F8AA22135A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C909D184-26BF-4A86-9D7D-9BF230C174A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AAF187E3-91B6-4480-9773-247381CFD2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44D90D2-EE11-4423-8BB3-8F4A7B3B8FBF}"/>
              </a:ext>
            </a:extLst>
          </p:cNvPr>
          <p:cNvSpPr>
            <a:spLocks noGrp="1"/>
          </p:cNvSpPr>
          <p:nvPr>
            <p:ph type="dt" sz="half" idx="10"/>
          </p:nvPr>
        </p:nvSpPr>
        <p:spPr/>
        <p:txBody>
          <a:bodyPr/>
          <a:lstStyle/>
          <a:p>
            <a:fld id="{6DCEA064-8BD0-4FC3-B3B6-C7D7BF770699}" type="datetimeFigureOut">
              <a:rPr lang="tr-TR" smtClean="0"/>
              <a:t>7.03.2022</a:t>
            </a:fld>
            <a:endParaRPr lang="tr-TR"/>
          </a:p>
        </p:txBody>
      </p:sp>
      <p:sp>
        <p:nvSpPr>
          <p:cNvPr id="6" name="Alt Bilgi Yer Tutucusu 5">
            <a:extLst>
              <a:ext uri="{FF2B5EF4-FFF2-40B4-BE49-F238E27FC236}">
                <a16:creationId xmlns:a16="http://schemas.microsoft.com/office/drawing/2014/main" id="{119F73C9-646C-4022-834A-D5D03E55354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D7CEDE4-E442-427E-AD15-303B46DA4053}"/>
              </a:ext>
            </a:extLst>
          </p:cNvPr>
          <p:cNvSpPr>
            <a:spLocks noGrp="1"/>
          </p:cNvSpPr>
          <p:nvPr>
            <p:ph type="sldNum" sz="quarter" idx="12"/>
          </p:nvPr>
        </p:nvSpPr>
        <p:spPr/>
        <p:txBody>
          <a:bodyPr/>
          <a:lstStyle/>
          <a:p>
            <a:fld id="{65E0190C-3FF2-4C6E-A3EE-E3C7C6932E2A}" type="slidenum">
              <a:rPr lang="tr-TR" smtClean="0"/>
              <a:t>‹#›</a:t>
            </a:fld>
            <a:endParaRPr lang="tr-TR"/>
          </a:p>
        </p:txBody>
      </p:sp>
    </p:spTree>
    <p:extLst>
      <p:ext uri="{BB962C8B-B14F-4D97-AF65-F5344CB8AC3E}">
        <p14:creationId xmlns:p14="http://schemas.microsoft.com/office/powerpoint/2010/main" val="3375633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323637C4-988F-404F-BE11-7F6E189A3F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AAFA4EDB-9F51-455A-8DF7-665D36AB96C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D016F6E-560A-45CD-B613-BAF48F41C7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CEA064-8BD0-4FC3-B3B6-C7D7BF770699}" type="datetimeFigureOut">
              <a:rPr lang="tr-TR" smtClean="0"/>
              <a:t>7.03.2022</a:t>
            </a:fld>
            <a:endParaRPr lang="tr-TR"/>
          </a:p>
        </p:txBody>
      </p:sp>
      <p:sp>
        <p:nvSpPr>
          <p:cNvPr id="5" name="Alt Bilgi Yer Tutucusu 4">
            <a:extLst>
              <a:ext uri="{FF2B5EF4-FFF2-40B4-BE49-F238E27FC236}">
                <a16:creationId xmlns:a16="http://schemas.microsoft.com/office/drawing/2014/main" id="{D3D9B35A-D931-4B10-9837-FF68E4ED61A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CA6A2CDF-1EDB-48E5-B816-B043309C4F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E0190C-3FF2-4C6E-A3EE-E3C7C6932E2A}" type="slidenum">
              <a:rPr lang="tr-TR" smtClean="0"/>
              <a:t>‹#›</a:t>
            </a:fld>
            <a:endParaRPr lang="tr-TR"/>
          </a:p>
        </p:txBody>
      </p:sp>
    </p:spTree>
    <p:extLst>
      <p:ext uri="{BB962C8B-B14F-4D97-AF65-F5344CB8AC3E}">
        <p14:creationId xmlns:p14="http://schemas.microsoft.com/office/powerpoint/2010/main" val="36650373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20E5ACC-4FAE-45F5-AB70-1B862851A66A}"/>
              </a:ext>
            </a:extLst>
          </p:cNvPr>
          <p:cNvSpPr>
            <a:spLocks noGrp="1"/>
          </p:cNvSpPr>
          <p:nvPr>
            <p:ph type="ctrTitle"/>
          </p:nvPr>
        </p:nvSpPr>
        <p:spPr/>
        <p:txBody>
          <a:bodyPr>
            <a:normAutofit fontScale="90000"/>
          </a:bodyPr>
          <a:lstStyle/>
          <a:p>
            <a:r>
              <a:rPr lang="tr-TR" dirty="0"/>
              <a:t>Bilimsel araştırmalarda izlenen yöntemler ve örnekler</a:t>
            </a:r>
            <a:br>
              <a:rPr lang="tr-TR" dirty="0"/>
            </a:br>
            <a:endParaRPr lang="tr-TR" dirty="0"/>
          </a:p>
        </p:txBody>
      </p:sp>
      <p:sp>
        <p:nvSpPr>
          <p:cNvPr id="3" name="Alt Başlık 2">
            <a:extLst>
              <a:ext uri="{FF2B5EF4-FFF2-40B4-BE49-F238E27FC236}">
                <a16:creationId xmlns:a16="http://schemas.microsoft.com/office/drawing/2014/main" id="{6613B1FB-A793-4DD9-861B-B333986804E5}"/>
              </a:ext>
            </a:extLst>
          </p:cNvPr>
          <p:cNvSpPr>
            <a:spLocks noGrp="1"/>
          </p:cNvSpPr>
          <p:nvPr>
            <p:ph type="subTitle" idx="1"/>
          </p:nvPr>
        </p:nvSpPr>
        <p:spPr/>
        <p:txBody>
          <a:bodyPr/>
          <a:lstStyle/>
          <a:p>
            <a:r>
              <a:rPr lang="tr-TR" dirty="0"/>
              <a:t>Dr. </a:t>
            </a:r>
            <a:r>
              <a:rPr lang="tr-TR" dirty="0" err="1"/>
              <a:t>Öğr</a:t>
            </a:r>
            <a:r>
              <a:rPr lang="tr-TR" dirty="0"/>
              <a:t>. Üyesi Ömer KUTLU</a:t>
            </a:r>
          </a:p>
        </p:txBody>
      </p:sp>
    </p:spTree>
    <p:extLst>
      <p:ext uri="{BB962C8B-B14F-4D97-AF65-F5344CB8AC3E}">
        <p14:creationId xmlns:p14="http://schemas.microsoft.com/office/powerpoint/2010/main" val="4156151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5120C0C-F111-4681-B35D-790EF10F3F9F}"/>
              </a:ext>
            </a:extLst>
          </p:cNvPr>
          <p:cNvSpPr>
            <a:spLocks noGrp="1"/>
          </p:cNvSpPr>
          <p:nvPr>
            <p:ph idx="1"/>
          </p:nvPr>
        </p:nvSpPr>
        <p:spPr/>
        <p:txBody>
          <a:bodyPr>
            <a:normAutofit/>
          </a:bodyPr>
          <a:lstStyle/>
          <a:p>
            <a:pPr algn="just"/>
            <a:r>
              <a:rPr lang="tr-TR" sz="2400" b="0" i="0" u="none" strike="noStrike" baseline="0" dirty="0">
                <a:solidFill>
                  <a:srgbClr val="000000"/>
                </a:solidFill>
                <a:latin typeface="Times New Roman" panose="02020603050405020304" pitchFamily="18" charset="0"/>
              </a:rPr>
              <a:t>Nicel yaklaşımlı araştırmalar genellikle dar açılı lenslere benzetilirler; çünkü onların ilgilendiği özellik ve alan bellidir. Oldukça dardır. Nicel araştırmalar daha önce çalışılmamış özelliklerin çalışılmasına özen gösterirler. Bu çalışmayı da kontrollü ortamlarda ve kontrollü koşullarda yaparlar. Nitel araştırmalarda diğer yandan daha geniş bir bakış açısı vardır. Kontrollü ortamlar değil, özelliğin kendini gösterdiği doğal ortamlar tercih edilir. Nitel araştırmalar araştırma öznelerine daha doğal ve bütüncül olarak yaklaşırlar. </a:t>
            </a:r>
          </a:p>
          <a:p>
            <a:pPr algn="just"/>
            <a:endParaRPr lang="tr-TR" sz="2400" dirty="0">
              <a:solidFill>
                <a:srgbClr val="000000"/>
              </a:solidFill>
              <a:latin typeface="Times New Roman" panose="02020603050405020304" pitchFamily="18" charset="0"/>
            </a:endParaRPr>
          </a:p>
          <a:p>
            <a:pPr algn="just"/>
            <a:endParaRPr lang="tr-TR" sz="2400" dirty="0">
              <a:solidFill>
                <a:srgbClr val="000000"/>
              </a:solidFill>
              <a:latin typeface="Times New Roman" panose="02020603050405020304" pitchFamily="18" charset="0"/>
            </a:endParaRPr>
          </a:p>
          <a:p>
            <a:pPr marL="0" indent="0" algn="just">
              <a:buNone/>
            </a:pPr>
            <a:r>
              <a:rPr lang="tr-TR" sz="2400" dirty="0">
                <a:solidFill>
                  <a:srgbClr val="000000"/>
                </a:solidFill>
                <a:latin typeface="Times New Roman" panose="02020603050405020304" pitchFamily="18" charset="0"/>
              </a:rPr>
              <a:t>(</a:t>
            </a:r>
            <a:r>
              <a:rPr lang="tr-TR" sz="2400" dirty="0" err="1">
                <a:solidFill>
                  <a:srgbClr val="000000"/>
                </a:solidFill>
                <a:latin typeface="Times New Roman" panose="02020603050405020304" pitchFamily="18" charset="0"/>
              </a:rPr>
              <a:t>Creswell</a:t>
            </a:r>
            <a:r>
              <a:rPr lang="tr-TR" sz="2400" dirty="0">
                <a:solidFill>
                  <a:srgbClr val="000000"/>
                </a:solidFill>
                <a:latin typeface="Times New Roman" panose="02020603050405020304" pitchFamily="18" charset="0"/>
              </a:rPr>
              <a:t>, 2008; </a:t>
            </a:r>
            <a:r>
              <a:rPr lang="tr-TR" sz="2400" dirty="0" err="1">
                <a:solidFill>
                  <a:srgbClr val="000000"/>
                </a:solidFill>
                <a:latin typeface="Times New Roman" panose="02020603050405020304" pitchFamily="18" charset="0"/>
              </a:rPr>
              <a:t>Fraenkel</a:t>
            </a:r>
            <a:r>
              <a:rPr lang="tr-TR" sz="2400" dirty="0">
                <a:solidFill>
                  <a:srgbClr val="000000"/>
                </a:solidFill>
                <a:latin typeface="Times New Roman" panose="02020603050405020304" pitchFamily="18" charset="0"/>
              </a:rPr>
              <a:t>, </a:t>
            </a:r>
            <a:r>
              <a:rPr lang="tr-TR" sz="2400" dirty="0" err="1">
                <a:solidFill>
                  <a:srgbClr val="000000"/>
                </a:solidFill>
                <a:latin typeface="Times New Roman" panose="02020603050405020304" pitchFamily="18" charset="0"/>
              </a:rPr>
              <a:t>Wallen</a:t>
            </a:r>
            <a:r>
              <a:rPr lang="tr-TR" sz="2400" dirty="0">
                <a:solidFill>
                  <a:srgbClr val="000000"/>
                </a:solidFill>
                <a:latin typeface="Times New Roman" panose="02020603050405020304" pitchFamily="18" charset="0"/>
              </a:rPr>
              <a:t> ve </a:t>
            </a:r>
            <a:r>
              <a:rPr lang="tr-TR" sz="2400" dirty="0" err="1">
                <a:solidFill>
                  <a:srgbClr val="000000"/>
                </a:solidFill>
                <a:latin typeface="Times New Roman" panose="02020603050405020304" pitchFamily="18" charset="0"/>
              </a:rPr>
              <a:t>Hyun</a:t>
            </a:r>
            <a:r>
              <a:rPr lang="tr-TR" sz="2400" dirty="0">
                <a:solidFill>
                  <a:srgbClr val="000000"/>
                </a:solidFill>
                <a:latin typeface="Times New Roman" panose="02020603050405020304" pitchFamily="18" charset="0"/>
              </a:rPr>
              <a:t>, 2012)</a:t>
            </a:r>
            <a:endParaRPr lang="tr-TR" sz="2400" dirty="0"/>
          </a:p>
        </p:txBody>
      </p:sp>
      <p:sp>
        <p:nvSpPr>
          <p:cNvPr id="5" name="Başlık 4">
            <a:extLst>
              <a:ext uri="{FF2B5EF4-FFF2-40B4-BE49-F238E27FC236}">
                <a16:creationId xmlns:a16="http://schemas.microsoft.com/office/drawing/2014/main" id="{0DC7EEE3-4827-4E7B-BA6F-C9086C6312E2}"/>
              </a:ext>
            </a:extLst>
          </p:cNvPr>
          <p:cNvSpPr>
            <a:spLocks noGrp="1"/>
          </p:cNvSpPr>
          <p:nvPr>
            <p:ph type="title"/>
          </p:nvPr>
        </p:nvSpPr>
        <p:spPr/>
        <p:txBody>
          <a:bodyPr/>
          <a:lstStyle/>
          <a:p>
            <a:endParaRPr lang="tr-TR"/>
          </a:p>
        </p:txBody>
      </p:sp>
    </p:spTree>
    <p:extLst>
      <p:ext uri="{BB962C8B-B14F-4D97-AF65-F5344CB8AC3E}">
        <p14:creationId xmlns:p14="http://schemas.microsoft.com/office/powerpoint/2010/main" val="19348242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659D969-344B-4CA9-ABFD-C389E263B77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152CDFF-DFFB-4EF0-A6C8-4D207A06D291}"/>
              </a:ext>
            </a:extLst>
          </p:cNvPr>
          <p:cNvSpPr>
            <a:spLocks noGrp="1"/>
          </p:cNvSpPr>
          <p:nvPr>
            <p:ph idx="1"/>
          </p:nvPr>
        </p:nvSpPr>
        <p:spPr/>
        <p:txBody>
          <a:bodyPr>
            <a:normAutofit/>
          </a:bodyPr>
          <a:lstStyle/>
          <a:p>
            <a:pPr algn="just"/>
            <a:r>
              <a:rPr lang="tr-TR" sz="2200" b="0" i="0" u="none" strike="noStrike" baseline="0" dirty="0">
                <a:solidFill>
                  <a:srgbClr val="000000"/>
                </a:solidFill>
                <a:latin typeface="Times New Roman" panose="02020603050405020304" pitchFamily="18" charset="0"/>
              </a:rPr>
              <a:t>Nicel araştırmalar nesnellik varsayımı ile çalışırlar. Nesnellik bir araştırmanın nicel araştırmacılar için en temel özelliğidir. Bunun sebebi nicel araştırmacılara göre bir gerçeklik vardır ancak bu gerçeklik insanın dışında bir gerçekliktir. Bu gerçekliğe ulaşılması için insanların değerlerinden arınmış hareket etmeleri gerekmektedir. Bu sebeple araştırmacı araştırmayı gerçekleştirirken araştırma sürecine dahil olmamalıdır. Tüm detayları planlamalı ancak hiçbir zaman araştırmanın bir parçası olmamalıdır. Araştırma sürecinin ve bulgularının </a:t>
            </a:r>
            <a:r>
              <a:rPr lang="tr-TR" sz="2200" b="0" i="0" u="none" strike="noStrike" baseline="0" dirty="0" err="1">
                <a:solidFill>
                  <a:srgbClr val="000000"/>
                </a:solidFill>
                <a:latin typeface="Times New Roman" panose="02020603050405020304" pitchFamily="18" charset="0"/>
              </a:rPr>
              <a:t>raporlaştırılması</a:t>
            </a:r>
            <a:r>
              <a:rPr lang="tr-TR" sz="2200" b="0" i="0" u="none" strike="noStrike" baseline="0" dirty="0">
                <a:solidFill>
                  <a:srgbClr val="000000"/>
                </a:solidFill>
                <a:latin typeface="Times New Roman" panose="02020603050405020304" pitchFamily="18" charset="0"/>
              </a:rPr>
              <a:t> sürecinde de bu durum kendini gösterir. Raporlama, araştırmacı tarafından yapılır ancak üçüncü tekil şahıs kullanılarak dışarıdan biri tarafından yapılıyormuş gibi yazılır. Araştırma sonuçlarının </a:t>
            </a:r>
            <a:r>
              <a:rPr lang="tr-TR" sz="2200" b="0" i="0" u="none" strike="noStrike" baseline="0" dirty="0" err="1">
                <a:solidFill>
                  <a:srgbClr val="000000"/>
                </a:solidFill>
                <a:latin typeface="Times New Roman" panose="02020603050405020304" pitchFamily="18" charset="0"/>
              </a:rPr>
              <a:t>genellenebilme</a:t>
            </a:r>
            <a:r>
              <a:rPr lang="tr-TR" sz="2200" b="0" i="0" u="none" strike="noStrike" baseline="0" dirty="0">
                <a:solidFill>
                  <a:srgbClr val="000000"/>
                </a:solidFill>
                <a:latin typeface="Times New Roman" panose="02020603050405020304" pitchFamily="18" charset="0"/>
              </a:rPr>
              <a:t> kaygısı taşıması sebebi ile nicel araştırmalarda kullanılan örneklemede, örneklemin gruplara atanmasında rasgele yöntemler kullanılır. Bu yöntemle bireysel yanlılığın önüne geçilmiş olunur. </a:t>
            </a:r>
            <a:endParaRPr lang="tr-TR" sz="2200" dirty="0"/>
          </a:p>
        </p:txBody>
      </p:sp>
      <p:sp>
        <p:nvSpPr>
          <p:cNvPr id="5" name="Metin kutusu 4">
            <a:extLst>
              <a:ext uri="{FF2B5EF4-FFF2-40B4-BE49-F238E27FC236}">
                <a16:creationId xmlns:a16="http://schemas.microsoft.com/office/drawing/2014/main" id="{1BB5F4CF-416D-4598-A351-B2BFB34B55C7}"/>
              </a:ext>
            </a:extLst>
          </p:cNvPr>
          <p:cNvSpPr txBox="1"/>
          <p:nvPr/>
        </p:nvSpPr>
        <p:spPr>
          <a:xfrm>
            <a:off x="1150374" y="5942568"/>
            <a:ext cx="6096000" cy="369332"/>
          </a:xfrm>
          <a:prstGeom prst="rect">
            <a:avLst/>
          </a:prstGeom>
          <a:noFill/>
        </p:spPr>
        <p:txBody>
          <a:bodyPr wrap="square">
            <a:spAutoFit/>
          </a:bodyPr>
          <a:lstStyle/>
          <a:p>
            <a:pPr marL="0" indent="0" algn="just">
              <a:buNone/>
            </a:pPr>
            <a:r>
              <a:rPr lang="tr-TR" sz="1800" dirty="0">
                <a:solidFill>
                  <a:srgbClr val="000000"/>
                </a:solidFill>
                <a:latin typeface="Times New Roman" panose="02020603050405020304" pitchFamily="18" charset="0"/>
              </a:rPr>
              <a:t>(</a:t>
            </a:r>
            <a:r>
              <a:rPr lang="tr-TR" sz="1800" dirty="0" err="1">
                <a:solidFill>
                  <a:srgbClr val="000000"/>
                </a:solidFill>
                <a:latin typeface="Times New Roman" panose="02020603050405020304" pitchFamily="18" charset="0"/>
              </a:rPr>
              <a:t>Creswell</a:t>
            </a:r>
            <a:r>
              <a:rPr lang="tr-TR" sz="1800" dirty="0">
                <a:solidFill>
                  <a:srgbClr val="000000"/>
                </a:solidFill>
                <a:latin typeface="Times New Roman" panose="02020603050405020304" pitchFamily="18" charset="0"/>
              </a:rPr>
              <a:t>, 2008; </a:t>
            </a:r>
            <a:r>
              <a:rPr lang="tr-TR" sz="1800" dirty="0" err="1">
                <a:solidFill>
                  <a:srgbClr val="000000"/>
                </a:solidFill>
                <a:latin typeface="Times New Roman" panose="02020603050405020304" pitchFamily="18" charset="0"/>
              </a:rPr>
              <a:t>Fraenkel</a:t>
            </a:r>
            <a:r>
              <a:rPr lang="tr-TR" sz="1800" dirty="0">
                <a:solidFill>
                  <a:srgbClr val="000000"/>
                </a:solidFill>
                <a:latin typeface="Times New Roman" panose="02020603050405020304" pitchFamily="18" charset="0"/>
              </a:rPr>
              <a:t>, </a:t>
            </a:r>
            <a:r>
              <a:rPr lang="tr-TR" sz="1800" dirty="0" err="1">
                <a:solidFill>
                  <a:srgbClr val="000000"/>
                </a:solidFill>
                <a:latin typeface="Times New Roman" panose="02020603050405020304" pitchFamily="18" charset="0"/>
              </a:rPr>
              <a:t>Wallen</a:t>
            </a:r>
            <a:r>
              <a:rPr lang="tr-TR" sz="1800" dirty="0">
                <a:solidFill>
                  <a:srgbClr val="000000"/>
                </a:solidFill>
                <a:latin typeface="Times New Roman" panose="02020603050405020304" pitchFamily="18" charset="0"/>
              </a:rPr>
              <a:t> ve </a:t>
            </a:r>
            <a:r>
              <a:rPr lang="tr-TR" sz="1800" dirty="0" err="1">
                <a:solidFill>
                  <a:srgbClr val="000000"/>
                </a:solidFill>
                <a:latin typeface="Times New Roman" panose="02020603050405020304" pitchFamily="18" charset="0"/>
              </a:rPr>
              <a:t>Hyun</a:t>
            </a:r>
            <a:r>
              <a:rPr lang="tr-TR" sz="1800" dirty="0">
                <a:solidFill>
                  <a:srgbClr val="000000"/>
                </a:solidFill>
                <a:latin typeface="Times New Roman" panose="02020603050405020304" pitchFamily="18" charset="0"/>
              </a:rPr>
              <a:t>, 2012)</a:t>
            </a:r>
            <a:endParaRPr lang="tr-TR" sz="1800" dirty="0"/>
          </a:p>
        </p:txBody>
      </p:sp>
    </p:spTree>
    <p:extLst>
      <p:ext uri="{BB962C8B-B14F-4D97-AF65-F5344CB8AC3E}">
        <p14:creationId xmlns:p14="http://schemas.microsoft.com/office/powerpoint/2010/main" val="1249593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BF1FDD7-B582-4DFF-999D-F1558F26071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7705001-2B8C-461B-8A48-43739B526AC7}"/>
              </a:ext>
            </a:extLst>
          </p:cNvPr>
          <p:cNvSpPr>
            <a:spLocks noGrp="1"/>
          </p:cNvSpPr>
          <p:nvPr>
            <p:ph idx="1"/>
          </p:nvPr>
        </p:nvSpPr>
        <p:spPr/>
        <p:txBody>
          <a:bodyPr>
            <a:normAutofit/>
          </a:bodyPr>
          <a:lstStyle/>
          <a:p>
            <a:pPr algn="just"/>
            <a:r>
              <a:rPr lang="tr-TR" sz="2200" b="0" i="0" u="none" strike="noStrike" baseline="0" dirty="0">
                <a:solidFill>
                  <a:srgbClr val="000000"/>
                </a:solidFill>
                <a:latin typeface="Times New Roman" panose="02020603050405020304" pitchFamily="18" charset="0"/>
              </a:rPr>
              <a:t>Nitel araştırmalar incelendiğinde ise, gerçekliğin bireyler tarafından oluşturulduğu; her bireyin gerçekliğinin şartlarına ve kişiliğine bağlı olarak farklı olabileceği görüşü vardır. Yani, gerçek insandan bağımsız olarak var olan bir yapı değildir; aksine, insanla var olan, insanın şekillendirdiği bir yapıdır. Bu sebeple araştırmalarda nesnellik aranmaz. Nesnel olma durumu istenmeyen bir durumdur. Araştırmacıda olabildiğinde araştırma sürecinin içine girmesi, araştırmaya konu olan insanlarla tanışması onlarla sosyal ilişkiler geliştirmesi istenir. Bu yolla insanların doğal ortamlarında gözlenmesinin daha kolay olacağını, ilgilenilen özellikle alakalı daha derinlemesine bilgi toplanabileceğini savunurlar. </a:t>
            </a:r>
            <a:endParaRPr lang="tr-TR" sz="2200" dirty="0"/>
          </a:p>
        </p:txBody>
      </p:sp>
      <p:sp>
        <p:nvSpPr>
          <p:cNvPr id="5" name="Metin kutusu 4">
            <a:extLst>
              <a:ext uri="{FF2B5EF4-FFF2-40B4-BE49-F238E27FC236}">
                <a16:creationId xmlns:a16="http://schemas.microsoft.com/office/drawing/2014/main" id="{6CD09614-69EB-4FBE-AA85-B16571D6EC3A}"/>
              </a:ext>
            </a:extLst>
          </p:cNvPr>
          <p:cNvSpPr txBox="1"/>
          <p:nvPr/>
        </p:nvSpPr>
        <p:spPr>
          <a:xfrm>
            <a:off x="1130710" y="5557373"/>
            <a:ext cx="6096000" cy="369332"/>
          </a:xfrm>
          <a:prstGeom prst="rect">
            <a:avLst/>
          </a:prstGeom>
          <a:noFill/>
        </p:spPr>
        <p:txBody>
          <a:bodyPr wrap="square">
            <a:spAutoFit/>
          </a:bodyPr>
          <a:lstStyle/>
          <a:p>
            <a:pPr marL="0" indent="0" algn="just">
              <a:buNone/>
            </a:pPr>
            <a:r>
              <a:rPr lang="tr-TR" sz="1800" dirty="0">
                <a:solidFill>
                  <a:srgbClr val="000000"/>
                </a:solidFill>
                <a:latin typeface="Times New Roman" panose="02020603050405020304" pitchFamily="18" charset="0"/>
              </a:rPr>
              <a:t>(</a:t>
            </a:r>
            <a:r>
              <a:rPr lang="tr-TR" sz="1800" dirty="0" err="1">
                <a:solidFill>
                  <a:srgbClr val="000000"/>
                </a:solidFill>
                <a:latin typeface="Times New Roman" panose="02020603050405020304" pitchFamily="18" charset="0"/>
              </a:rPr>
              <a:t>Creswell</a:t>
            </a:r>
            <a:r>
              <a:rPr lang="tr-TR" sz="1800" dirty="0">
                <a:solidFill>
                  <a:srgbClr val="000000"/>
                </a:solidFill>
                <a:latin typeface="Times New Roman" panose="02020603050405020304" pitchFamily="18" charset="0"/>
              </a:rPr>
              <a:t>, 2008; </a:t>
            </a:r>
            <a:r>
              <a:rPr lang="tr-TR" sz="1800" dirty="0" err="1">
                <a:solidFill>
                  <a:srgbClr val="000000"/>
                </a:solidFill>
                <a:latin typeface="Times New Roman" panose="02020603050405020304" pitchFamily="18" charset="0"/>
              </a:rPr>
              <a:t>Fraenkel</a:t>
            </a:r>
            <a:r>
              <a:rPr lang="tr-TR" sz="1800" dirty="0">
                <a:solidFill>
                  <a:srgbClr val="000000"/>
                </a:solidFill>
                <a:latin typeface="Times New Roman" panose="02020603050405020304" pitchFamily="18" charset="0"/>
              </a:rPr>
              <a:t>, </a:t>
            </a:r>
            <a:r>
              <a:rPr lang="tr-TR" sz="1800" dirty="0" err="1">
                <a:solidFill>
                  <a:srgbClr val="000000"/>
                </a:solidFill>
                <a:latin typeface="Times New Roman" panose="02020603050405020304" pitchFamily="18" charset="0"/>
              </a:rPr>
              <a:t>Wallen</a:t>
            </a:r>
            <a:r>
              <a:rPr lang="tr-TR" sz="1800" dirty="0">
                <a:solidFill>
                  <a:srgbClr val="000000"/>
                </a:solidFill>
                <a:latin typeface="Times New Roman" panose="02020603050405020304" pitchFamily="18" charset="0"/>
              </a:rPr>
              <a:t> ve </a:t>
            </a:r>
            <a:r>
              <a:rPr lang="tr-TR" sz="1800" dirty="0" err="1">
                <a:solidFill>
                  <a:srgbClr val="000000"/>
                </a:solidFill>
                <a:latin typeface="Times New Roman" panose="02020603050405020304" pitchFamily="18" charset="0"/>
              </a:rPr>
              <a:t>Hyun</a:t>
            </a:r>
            <a:r>
              <a:rPr lang="tr-TR" sz="1800" dirty="0">
                <a:solidFill>
                  <a:srgbClr val="000000"/>
                </a:solidFill>
                <a:latin typeface="Times New Roman" panose="02020603050405020304" pitchFamily="18" charset="0"/>
              </a:rPr>
              <a:t>, 2012)</a:t>
            </a:r>
            <a:endParaRPr lang="tr-TR" sz="1800" dirty="0"/>
          </a:p>
        </p:txBody>
      </p:sp>
    </p:spTree>
    <p:extLst>
      <p:ext uri="{BB962C8B-B14F-4D97-AF65-F5344CB8AC3E}">
        <p14:creationId xmlns:p14="http://schemas.microsoft.com/office/powerpoint/2010/main" val="3250170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E3465DB-8EE9-481D-9CAE-7AB1CBA25B6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4FA95C6-2A88-4197-A94D-18DCC1453FFD}"/>
              </a:ext>
            </a:extLst>
          </p:cNvPr>
          <p:cNvSpPr>
            <a:spLocks noGrp="1"/>
          </p:cNvSpPr>
          <p:nvPr>
            <p:ph idx="1"/>
          </p:nvPr>
        </p:nvSpPr>
        <p:spPr/>
        <p:txBody>
          <a:bodyPr>
            <a:normAutofit/>
          </a:bodyPr>
          <a:lstStyle/>
          <a:p>
            <a:pPr marL="0" indent="0" algn="just">
              <a:buNone/>
            </a:pPr>
            <a:r>
              <a:rPr lang="tr-TR" sz="2200" b="0" i="0" u="none" strike="noStrike" baseline="0" dirty="0">
                <a:solidFill>
                  <a:srgbClr val="000000"/>
                </a:solidFill>
                <a:latin typeface="Times New Roman" panose="02020603050405020304" pitchFamily="18" charset="0"/>
              </a:rPr>
              <a:t>Nicel ve nitel yaklaşımlarla yürütülen araştırmaların bir diğer ayırıcı özelliği ise, veri toplama, veriyi analiz etme ve araştırmayı sunma şekillerindedir. Nicel yaklaşımlar sayısal ifadeleri ve bu ifadelere dayalı istatistiksel sonuçları sunarken nitel yaklaşımlı araştırmalar </a:t>
            </a:r>
            <a:r>
              <a:rPr lang="tr-TR" sz="2200" b="0" i="0" u="none" strike="noStrike" baseline="0" dirty="0" err="1">
                <a:solidFill>
                  <a:srgbClr val="000000"/>
                </a:solidFill>
                <a:latin typeface="Times New Roman" panose="02020603050405020304" pitchFamily="18" charset="0"/>
              </a:rPr>
              <a:t>betimsel</a:t>
            </a:r>
            <a:r>
              <a:rPr lang="tr-TR" sz="2200" b="0" i="0" u="none" strike="noStrike" baseline="0" dirty="0">
                <a:solidFill>
                  <a:srgbClr val="000000"/>
                </a:solidFill>
                <a:latin typeface="Times New Roman" panose="02020603050405020304" pitchFamily="18" charset="0"/>
              </a:rPr>
              <a:t> anlatıları, kendi ve katılımcıların gözlemlerini bir delil olarak sunarlar. </a:t>
            </a:r>
          </a:p>
        </p:txBody>
      </p:sp>
      <p:sp>
        <p:nvSpPr>
          <p:cNvPr id="5" name="Metin kutusu 4">
            <a:extLst>
              <a:ext uri="{FF2B5EF4-FFF2-40B4-BE49-F238E27FC236}">
                <a16:creationId xmlns:a16="http://schemas.microsoft.com/office/drawing/2014/main" id="{D47EF3C7-F026-4B42-BCDB-604B503D063D}"/>
              </a:ext>
            </a:extLst>
          </p:cNvPr>
          <p:cNvSpPr txBox="1"/>
          <p:nvPr/>
        </p:nvSpPr>
        <p:spPr>
          <a:xfrm>
            <a:off x="838200" y="5075592"/>
            <a:ext cx="6096000" cy="369332"/>
          </a:xfrm>
          <a:prstGeom prst="rect">
            <a:avLst/>
          </a:prstGeom>
          <a:noFill/>
        </p:spPr>
        <p:txBody>
          <a:bodyPr wrap="square">
            <a:spAutoFit/>
          </a:bodyPr>
          <a:lstStyle/>
          <a:p>
            <a:pPr marL="0" indent="0" algn="just">
              <a:buNone/>
            </a:pPr>
            <a:r>
              <a:rPr lang="tr-TR" sz="1800" dirty="0">
                <a:solidFill>
                  <a:srgbClr val="000000"/>
                </a:solidFill>
                <a:latin typeface="Times New Roman" panose="02020603050405020304" pitchFamily="18" charset="0"/>
              </a:rPr>
              <a:t>(</a:t>
            </a:r>
            <a:r>
              <a:rPr lang="tr-TR" sz="1800" dirty="0" err="1">
                <a:solidFill>
                  <a:srgbClr val="000000"/>
                </a:solidFill>
                <a:latin typeface="Times New Roman" panose="02020603050405020304" pitchFamily="18" charset="0"/>
              </a:rPr>
              <a:t>Creswell</a:t>
            </a:r>
            <a:r>
              <a:rPr lang="tr-TR" sz="1800" dirty="0">
                <a:solidFill>
                  <a:srgbClr val="000000"/>
                </a:solidFill>
                <a:latin typeface="Times New Roman" panose="02020603050405020304" pitchFamily="18" charset="0"/>
              </a:rPr>
              <a:t>, 2008; </a:t>
            </a:r>
            <a:r>
              <a:rPr lang="tr-TR" sz="1800" dirty="0" err="1">
                <a:solidFill>
                  <a:srgbClr val="000000"/>
                </a:solidFill>
                <a:latin typeface="Times New Roman" panose="02020603050405020304" pitchFamily="18" charset="0"/>
              </a:rPr>
              <a:t>Fraenkel</a:t>
            </a:r>
            <a:r>
              <a:rPr lang="tr-TR" sz="1800" dirty="0">
                <a:solidFill>
                  <a:srgbClr val="000000"/>
                </a:solidFill>
                <a:latin typeface="Times New Roman" panose="02020603050405020304" pitchFamily="18" charset="0"/>
              </a:rPr>
              <a:t>, </a:t>
            </a:r>
            <a:r>
              <a:rPr lang="tr-TR" sz="1800" dirty="0" err="1">
                <a:solidFill>
                  <a:srgbClr val="000000"/>
                </a:solidFill>
                <a:latin typeface="Times New Roman" panose="02020603050405020304" pitchFamily="18" charset="0"/>
              </a:rPr>
              <a:t>Wallen</a:t>
            </a:r>
            <a:r>
              <a:rPr lang="tr-TR" sz="1800" dirty="0">
                <a:solidFill>
                  <a:srgbClr val="000000"/>
                </a:solidFill>
                <a:latin typeface="Times New Roman" panose="02020603050405020304" pitchFamily="18" charset="0"/>
              </a:rPr>
              <a:t> ve </a:t>
            </a:r>
            <a:r>
              <a:rPr lang="tr-TR" sz="1800" dirty="0" err="1">
                <a:solidFill>
                  <a:srgbClr val="000000"/>
                </a:solidFill>
                <a:latin typeface="Times New Roman" panose="02020603050405020304" pitchFamily="18" charset="0"/>
              </a:rPr>
              <a:t>Hyun</a:t>
            </a:r>
            <a:r>
              <a:rPr lang="tr-TR" sz="1800" dirty="0">
                <a:solidFill>
                  <a:srgbClr val="000000"/>
                </a:solidFill>
                <a:latin typeface="Times New Roman" panose="02020603050405020304" pitchFamily="18" charset="0"/>
              </a:rPr>
              <a:t>, 2012)</a:t>
            </a:r>
            <a:endParaRPr lang="tr-TR" sz="1800" dirty="0"/>
          </a:p>
        </p:txBody>
      </p:sp>
    </p:spTree>
    <p:extLst>
      <p:ext uri="{BB962C8B-B14F-4D97-AF65-F5344CB8AC3E}">
        <p14:creationId xmlns:p14="http://schemas.microsoft.com/office/powerpoint/2010/main" val="331394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BFEEDA7-B1A5-48BC-A3E2-A787C052FDA3}"/>
              </a:ext>
            </a:extLst>
          </p:cNvPr>
          <p:cNvSpPr>
            <a:spLocks noGrp="1"/>
          </p:cNvSpPr>
          <p:nvPr>
            <p:ph type="title"/>
          </p:nvPr>
        </p:nvSpPr>
        <p:spPr>
          <a:xfrm>
            <a:off x="838200" y="384789"/>
            <a:ext cx="10515600" cy="1325563"/>
          </a:xfrm>
        </p:spPr>
        <p:txBody>
          <a:bodyPr/>
          <a:lstStyle/>
          <a:p>
            <a:r>
              <a:rPr lang="tr-TR" dirty="0"/>
              <a:t>Kaynakça</a:t>
            </a:r>
          </a:p>
        </p:txBody>
      </p:sp>
      <p:sp>
        <p:nvSpPr>
          <p:cNvPr id="3" name="İçerik Yer Tutucusu 2">
            <a:extLst>
              <a:ext uri="{FF2B5EF4-FFF2-40B4-BE49-F238E27FC236}">
                <a16:creationId xmlns:a16="http://schemas.microsoft.com/office/drawing/2014/main" id="{7EC3429D-937E-42CD-9F0B-D5CCA6F21969}"/>
              </a:ext>
            </a:extLst>
          </p:cNvPr>
          <p:cNvSpPr>
            <a:spLocks noGrp="1"/>
          </p:cNvSpPr>
          <p:nvPr>
            <p:ph idx="1"/>
          </p:nvPr>
        </p:nvSpPr>
        <p:spPr/>
        <p:txBody>
          <a:bodyPr/>
          <a:lstStyle/>
          <a:p>
            <a:pPr marL="0" indent="0">
              <a:buNone/>
            </a:pPr>
            <a:r>
              <a:rPr lang="en-US" sz="1800" b="0" i="0" u="none" strike="noStrike" baseline="0" dirty="0">
                <a:solidFill>
                  <a:srgbClr val="000000"/>
                </a:solidFill>
                <a:latin typeface="Times New Roman" panose="02020603050405020304" pitchFamily="18" charset="0"/>
              </a:rPr>
              <a:t>Creswell, J.W. (2008). </a:t>
            </a:r>
            <a:r>
              <a:rPr lang="en-US" sz="1800" b="0" i="1" u="none" strike="noStrike" baseline="0" dirty="0">
                <a:solidFill>
                  <a:srgbClr val="000000"/>
                </a:solidFill>
                <a:latin typeface="Times New Roman" panose="02020603050405020304" pitchFamily="18" charset="0"/>
              </a:rPr>
              <a:t>Educational Research (3rd edition). </a:t>
            </a:r>
            <a:r>
              <a:rPr lang="en-US" sz="1800" b="0" i="0" u="none" strike="noStrike" baseline="0" dirty="0">
                <a:solidFill>
                  <a:srgbClr val="000000"/>
                </a:solidFill>
                <a:latin typeface="Times New Roman" panose="02020603050405020304" pitchFamily="18" charset="0"/>
              </a:rPr>
              <a:t>New Jersey: Pearson </a:t>
            </a:r>
            <a:endParaRPr lang="tr-TR" sz="1800" b="0" i="0" u="none" strike="noStrike" baseline="0" dirty="0">
              <a:solidFill>
                <a:srgbClr val="000000"/>
              </a:solidFill>
              <a:latin typeface="Times New Roman" panose="02020603050405020304" pitchFamily="18" charset="0"/>
            </a:endParaRPr>
          </a:p>
          <a:p>
            <a:pPr marL="0" indent="0">
              <a:buNone/>
            </a:pPr>
            <a:r>
              <a:rPr lang="en-US" sz="1800" b="0" i="0" u="none" strike="noStrike" baseline="0" dirty="0">
                <a:solidFill>
                  <a:srgbClr val="000000"/>
                </a:solidFill>
                <a:latin typeface="Times New Roman" panose="02020603050405020304" pitchFamily="18" charset="0"/>
              </a:rPr>
              <a:t>Fraenkel, J.R., Wallen, N.E. </a:t>
            </a:r>
            <a:r>
              <a:rPr lang="en-US" sz="1800" b="0" i="0" u="none" strike="noStrike" baseline="0" dirty="0" err="1">
                <a:solidFill>
                  <a:srgbClr val="000000"/>
                </a:solidFill>
                <a:latin typeface="Times New Roman" panose="02020603050405020304" pitchFamily="18" charset="0"/>
              </a:rPr>
              <a:t>ve</a:t>
            </a:r>
            <a:r>
              <a:rPr lang="en-US" sz="1800" b="0" i="0" u="none" strike="noStrike" baseline="0" dirty="0">
                <a:solidFill>
                  <a:srgbClr val="000000"/>
                </a:solidFill>
                <a:latin typeface="Times New Roman" panose="02020603050405020304" pitchFamily="18" charset="0"/>
              </a:rPr>
              <a:t> Hyun, H.H. (2012). </a:t>
            </a:r>
            <a:r>
              <a:rPr lang="en-US" sz="1800" b="0" i="1" u="none" strike="noStrike" baseline="0" dirty="0">
                <a:solidFill>
                  <a:srgbClr val="000000"/>
                </a:solidFill>
                <a:latin typeface="Times New Roman" panose="02020603050405020304" pitchFamily="18" charset="0"/>
              </a:rPr>
              <a:t>How to Design and Evaluate Research in Education (8th edition). </a:t>
            </a:r>
            <a:r>
              <a:rPr lang="en-US" sz="1800" b="0" i="0" u="none" strike="noStrike" baseline="0" dirty="0">
                <a:solidFill>
                  <a:srgbClr val="000000"/>
                </a:solidFill>
                <a:latin typeface="Times New Roman" panose="02020603050405020304" pitchFamily="18" charset="0"/>
              </a:rPr>
              <a:t>USA: McGraw-Hill </a:t>
            </a:r>
            <a:endParaRPr lang="tr-TR" dirty="0"/>
          </a:p>
        </p:txBody>
      </p:sp>
    </p:spTree>
    <p:extLst>
      <p:ext uri="{BB962C8B-B14F-4D97-AF65-F5344CB8AC3E}">
        <p14:creationId xmlns:p14="http://schemas.microsoft.com/office/powerpoint/2010/main" val="197199453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463</Words>
  <Application>Microsoft Office PowerPoint</Application>
  <PresentationFormat>Geniş ekran</PresentationFormat>
  <Paragraphs>15</Paragraphs>
  <Slides>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6</vt:i4>
      </vt:variant>
    </vt:vector>
  </HeadingPairs>
  <TitlesOfParts>
    <vt:vector size="11" baseType="lpstr">
      <vt:lpstr>Arial</vt:lpstr>
      <vt:lpstr>Calibri</vt:lpstr>
      <vt:lpstr>Calibri Light</vt:lpstr>
      <vt:lpstr>Times New Roman</vt:lpstr>
      <vt:lpstr>Office Teması</vt:lpstr>
      <vt:lpstr>Bilimsel araştırmalarda izlenen yöntemler ve örnekler </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Bilimsel araştırmalarda izlenen yöntemler ve örnekler </dc:title>
  <dc:creator>Neslihan Tuğçe Özyeter</dc:creator>
  <cp:lastModifiedBy>Neslihan Tuğçe Özyeter</cp:lastModifiedBy>
  <cp:revision>3</cp:revision>
  <dcterms:created xsi:type="dcterms:W3CDTF">2022-03-07T10:31:47Z</dcterms:created>
  <dcterms:modified xsi:type="dcterms:W3CDTF">2022-03-07T10:39:30Z</dcterms:modified>
</cp:coreProperties>
</file>