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2"/>
  </p:notesMasterIdLst>
  <p:handoutMasterIdLst>
    <p:handoutMasterId r:id="rId13"/>
  </p:handoutMasterIdLst>
  <p:sldIdLst>
    <p:sldId id="668" r:id="rId4"/>
    <p:sldId id="712" r:id="rId5"/>
    <p:sldId id="713" r:id="rId6"/>
    <p:sldId id="714" r:id="rId7"/>
    <p:sldId id="715" r:id="rId8"/>
    <p:sldId id="716" r:id="rId9"/>
    <p:sldId id="710" r:id="rId10"/>
    <p:sldId id="711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84" d="100"/>
          <a:sy n="84" d="100"/>
        </p:scale>
        <p:origin x="1668" y="78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3/2/2020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3/2/2020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3/2/2020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3/2/2020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3/2/2020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GGY471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YAPILI ÇEVRE İLKELERİ</a:t>
            </a: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Dr. </a:t>
            </a:r>
            <a:r>
              <a:rPr lang="tr-TR" sz="16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Arzuhan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Burcu GÜNTEKİN</a:t>
            </a:r>
            <a:endParaRPr lang="tr-TR" sz="16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80" y="1249357"/>
            <a:ext cx="8517837" cy="4387260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</a:pPr>
            <a:endParaRPr lang="tr-TR" dirty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821602"/>
            <a:ext cx="8218483" cy="3487507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/>
          </a:p>
          <a:p>
            <a:pPr algn="just"/>
            <a:r>
              <a:rPr lang="tr-TR" dirty="0"/>
              <a:t>Mimaride mekandan söz edilince, evvela üstten, alttan ve yanlardan kapatılmış olan bir yapıt akla gelmekle beraber bugün mekan deyince duvarlarla kesin </a:t>
            </a:r>
            <a:r>
              <a:rPr lang="tr-TR" dirty="0" smtClean="0"/>
              <a:t>sınırlandırılmamış </a:t>
            </a:r>
            <a:r>
              <a:rPr lang="tr-TR" dirty="0"/>
              <a:t>bir şeyi de anlarız.</a:t>
            </a:r>
          </a:p>
          <a:p>
            <a:pPr algn="just"/>
            <a:r>
              <a:rPr lang="tr-TR" dirty="0"/>
              <a:t>Mekan kuruluşunda düşey elemanların tümü ile yüksek olması ve mekanın çevresinin böylece oluşturulması gerekmez. Çok az yüksekliği olan bir duvar, bir </a:t>
            </a:r>
            <a:r>
              <a:rPr lang="tr-TR" dirty="0" err="1" smtClean="0"/>
              <a:t>setleme</a:t>
            </a:r>
            <a:r>
              <a:rPr lang="tr-TR" dirty="0" smtClean="0"/>
              <a:t> </a:t>
            </a:r>
            <a:r>
              <a:rPr lang="tr-TR" dirty="0"/>
              <a:t>ile de mekan belirgin olabilir. Ağaç ve çalılık grupları da </a:t>
            </a:r>
            <a:r>
              <a:rPr lang="tr-TR" dirty="0" smtClean="0"/>
              <a:t>mekan belirleyici </a:t>
            </a:r>
            <a:r>
              <a:rPr lang="tr-TR" dirty="0"/>
              <a:t>olarak etkili olabilir. </a:t>
            </a:r>
            <a:endParaRPr lang="tr-TR" dirty="0" smtClean="0"/>
          </a:p>
          <a:p>
            <a:pPr algn="just"/>
            <a:r>
              <a:rPr lang="tr-TR" dirty="0"/>
              <a:t>Sınırlandırılmamış, sonsuz mekan sadece düşünülebilir, algılanamaz. 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313080" y="290748"/>
            <a:ext cx="7425865" cy="85225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Mek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â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nın Temel Öğeleri, Mek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â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nlar Arası İlişkiler, Mekânsal Organizasyonlar	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9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80" y="1249357"/>
            <a:ext cx="8517837" cy="4387260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</a:pPr>
            <a:endParaRPr lang="tr-TR" dirty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821603"/>
            <a:ext cx="8218483" cy="2933246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/>
          </a:p>
          <a:p>
            <a:pPr algn="just"/>
            <a:r>
              <a:rPr lang="tr-TR" dirty="0"/>
              <a:t>Mekanı sınırlandıran </a:t>
            </a:r>
            <a:r>
              <a:rPr lang="tr-TR" dirty="0" smtClean="0"/>
              <a:t>öğelerin </a:t>
            </a:r>
            <a:r>
              <a:rPr lang="tr-TR" dirty="0"/>
              <a:t>farklılığına göre mimari mekan ve </a:t>
            </a:r>
            <a:r>
              <a:rPr lang="tr-TR" dirty="0" smtClean="0"/>
              <a:t>doğal mekan </a:t>
            </a:r>
            <a:r>
              <a:rPr lang="tr-TR" dirty="0"/>
              <a:t>ayırımı yaparız. Bu Öğeler duvarlar, tavanlar ve döşemeler, sütunlar, kolonlar ve kirişler ise mimari mekandan, söz ederiz. Bu öğeler yeryüzü, </a:t>
            </a:r>
            <a:r>
              <a:rPr lang="tr-TR" dirty="0" smtClean="0"/>
              <a:t>gökyüzü, ufuk</a:t>
            </a:r>
            <a:r>
              <a:rPr lang="tr-TR" dirty="0"/>
              <a:t>, çalılık, ağaçlar ve bulutlar ise doğanın oluşturduğu, doğal mekandan </a:t>
            </a:r>
            <a:r>
              <a:rPr lang="tr-TR" dirty="0" smtClean="0"/>
              <a:t>söz ederiz</a:t>
            </a:r>
            <a:r>
              <a:rPr lang="tr-TR" dirty="0"/>
              <a:t>. Mimari mekanın veya doğal ve mimari mekanın özel durumu olan şehirsel mekanlar, sokaklar, binalar veya bunlarla birlikte yeşil sahalar, ağaçlar </a:t>
            </a:r>
            <a:r>
              <a:rPr lang="tr-TR" dirty="0" err="1"/>
              <a:t>vb</a:t>
            </a:r>
            <a:r>
              <a:rPr lang="tr-TR" dirty="0"/>
              <a:t> </a:t>
            </a:r>
            <a:r>
              <a:rPr lang="tr-TR" dirty="0" smtClean="0"/>
              <a:t>ile sınırlanır.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313080" y="290748"/>
            <a:ext cx="7425865" cy="85225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Mek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â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nın Temel Öğeleri, Mek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â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nlar Arası İlişkiler, Mekânsal Organizasyonlar	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58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80" y="1249357"/>
            <a:ext cx="8517837" cy="4387260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</a:pPr>
            <a:endParaRPr lang="tr-TR" dirty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302178"/>
            <a:ext cx="7425865" cy="76081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Mekanların Sınıflandırılması ve Yapılı Çevrede Mekanların Oluşturulması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821602"/>
            <a:ext cx="8218483" cy="5544908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b="1" dirty="0" smtClean="0"/>
              <a:t>Mekanın Öğeleri</a:t>
            </a:r>
            <a:endParaRPr lang="tr-TR" b="1" dirty="0"/>
          </a:p>
          <a:p>
            <a:pPr algn="just"/>
            <a:r>
              <a:rPr lang="tr-TR" dirty="0" smtClean="0"/>
              <a:t>Doğal </a:t>
            </a:r>
            <a:r>
              <a:rPr lang="tr-TR" dirty="0"/>
              <a:t>ve yapay elemanlar ile belli mekan kuruluşları genelde şöyle tanımlanabilir :</a:t>
            </a:r>
          </a:p>
          <a:p>
            <a:pPr algn="just"/>
            <a:r>
              <a:rPr lang="tr-TR" dirty="0" smtClean="0"/>
              <a:t>Doğal </a:t>
            </a:r>
            <a:r>
              <a:rPr lang="tr-TR" dirty="0"/>
              <a:t>elemanlar ile (yeryüzü, gökyüzü, ufuk, çalılık, ağaçlar) </a:t>
            </a:r>
            <a:r>
              <a:rPr lang="tr-TR" dirty="0" smtClean="0"/>
              <a:t>DOĞAL MEKAN</a:t>
            </a:r>
            <a:r>
              <a:rPr lang="tr-TR" dirty="0"/>
              <a:t>,</a:t>
            </a:r>
          </a:p>
          <a:p>
            <a:pPr algn="just"/>
            <a:r>
              <a:rPr lang="tr-TR" dirty="0" smtClean="0"/>
              <a:t>Yapay </a:t>
            </a:r>
            <a:r>
              <a:rPr lang="tr-TR" dirty="0"/>
              <a:t>elemanlar ile (duvarlar, tavanlar, kirişler, kolonlar) YAPAY MEKAN (MİMARİ MEKAN, ŞEHİRSEL MEKAN)</a:t>
            </a:r>
          </a:p>
          <a:p>
            <a:pPr algn="just"/>
            <a:r>
              <a:rPr lang="tr-TR" dirty="0" smtClean="0"/>
              <a:t>Doğal </a:t>
            </a:r>
            <a:r>
              <a:rPr lang="tr-TR" dirty="0"/>
              <a:t>ve yapay elemanlarla KARMA MEKAN. 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50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80" y="1249357"/>
            <a:ext cx="8517837" cy="4387260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</a:pPr>
            <a:endParaRPr lang="tr-TR" dirty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821603"/>
            <a:ext cx="8218483" cy="2933246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/>
          </a:p>
          <a:p>
            <a:pPr algn="just"/>
            <a:r>
              <a:rPr lang="tr-TR" dirty="0"/>
              <a:t>Bizler için Öncelikle söz konusu olan mimari mekandır. Ancak </a:t>
            </a:r>
            <a:r>
              <a:rPr lang="tr-TR" dirty="0" smtClean="0"/>
              <a:t>burada kullandığımız </a:t>
            </a:r>
            <a:r>
              <a:rPr lang="tr-TR" dirty="0"/>
              <a:t>mimari deyimi bizde tümü ile yapay </a:t>
            </a:r>
            <a:r>
              <a:rPr lang="tr-TR" dirty="0" smtClean="0"/>
              <a:t>mekanları </a:t>
            </a:r>
            <a:r>
              <a:rPr lang="tr-TR" dirty="0"/>
              <a:t>anımsatmamalıdır. Çünkü mimarlık mesleğinin temelinde amaç olarak doğal ve yapay elemanları beceri ile kullanarak mekan ve mekanlar oluşturma ve öncelikle doğayı koruma ve doğa ile yapay elemanları bağdaştırma çabası </a:t>
            </a:r>
            <a:r>
              <a:rPr lang="tr-TR" dirty="0" smtClean="0"/>
              <a:t>yatmaktadır. 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313080" y="290748"/>
            <a:ext cx="7425865" cy="85225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Mek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â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nın Temel Öğeleri, Mek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â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nlar Arası İlişkiler, Mekânsal Organizasyonlar	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32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80" y="1249357"/>
            <a:ext cx="8517837" cy="4387260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</a:pPr>
            <a:endParaRPr lang="tr-TR" dirty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821602"/>
            <a:ext cx="8218483" cy="4150448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/>
          </a:p>
          <a:p>
            <a:pPr algn="just"/>
            <a:r>
              <a:rPr lang="tr-TR" dirty="0"/>
              <a:t>Mekanı tanımlayan, belirginleştiren elemanlar (doğal, yapay) mekanın sınırlayıcılarıdır. Mekan </a:t>
            </a:r>
            <a:r>
              <a:rPr lang="tr-TR" dirty="0" smtClean="0"/>
              <a:t>sınırlayıcılarıdır. Mekan </a:t>
            </a:r>
            <a:r>
              <a:rPr lang="tr-TR" dirty="0"/>
              <a:t>sınırlayıcılarının </a:t>
            </a:r>
            <a:r>
              <a:rPr lang="tr-TR" dirty="0" smtClean="0"/>
              <a:t>biçimlenişine göre </a:t>
            </a:r>
            <a:r>
              <a:rPr lang="tr-TR" dirty="0"/>
              <a:t>mekanın geometrisi oluşur (yüzeyler düz, eğik, dışbükey veya içbükey olabilir). Kuşkusuz mekan belirleyici elemanların da (zemin, duvar, tavan) özellikleri vardır. Bu özellikler, yüzeylerin biçiminin ve boyutlarının ötesinde renk </a:t>
            </a:r>
            <a:r>
              <a:rPr lang="tr-TR" dirty="0" smtClean="0"/>
              <a:t>ve doku </a:t>
            </a:r>
            <a:r>
              <a:rPr lang="tr-TR" dirty="0"/>
              <a:t>olarak sayılabilir. Unutmamak gerekir ki saydıklarımız mekanın özellikleri olmayıp mekan belirleyicinin özellikleridir. </a:t>
            </a:r>
            <a:endParaRPr lang="tr-TR" dirty="0" smtClean="0"/>
          </a:p>
          <a:p>
            <a:pPr algn="just"/>
            <a:r>
              <a:rPr lang="tr-TR" dirty="0"/>
              <a:t>Mekan duvarlarla olduğu kadar, döşeme ve tavan ile belirlenir (doğal mekanda döşeme, kaldırım, yol veya toprak zemin, tavan ise gökyüzü bulutlar </a:t>
            </a:r>
            <a:r>
              <a:rPr lang="tr-TR" dirty="0" smtClean="0"/>
              <a:t>ve ağaçlarla </a:t>
            </a:r>
            <a:r>
              <a:rPr lang="tr-TR" dirty="0"/>
              <a:t>oluşmaktadır).</a:t>
            </a:r>
          </a:p>
        </p:txBody>
      </p:sp>
      <p:sp>
        <p:nvSpPr>
          <p:cNvPr id="7" name="Dikdörtgen 6"/>
          <p:cNvSpPr/>
          <p:nvPr/>
        </p:nvSpPr>
        <p:spPr>
          <a:xfrm>
            <a:off x="313080" y="290748"/>
            <a:ext cx="7425865" cy="85225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Mek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â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nın Temel Öğeleri, Mek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â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nlar Arası İlişkiler, Mekânsal Organizasyonlar	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80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err="1"/>
              <a:t>Anderson</a:t>
            </a:r>
            <a:r>
              <a:rPr lang="tr-TR" dirty="0"/>
              <a:t>, J., 2011. Mimari Tasarım, Literatür Yayıncılık, ISBN: 9789750405976,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Ataöv</a:t>
            </a:r>
            <a:r>
              <a:rPr lang="tr-TR" dirty="0"/>
              <a:t>, A. ve Tekeli, İ., 2017. Sürdürülebilir Toplum ve Yapılı Çevre, İstanbul Bilgi Üniversitesi Yayınları, ISBN: 9786053994893,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Ching</a:t>
            </a:r>
            <a:r>
              <a:rPr lang="tr-TR" dirty="0"/>
              <a:t>, F.D.K., 2012. Mimarlık, Biçim, Mekan ve Düzen, Yapı Endüstri Merkezi Yayınları, ISBN: 9789758599202,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Çelebi, G., Gültekin, A.B., Bedir, M., Tereci, A. ve </a:t>
            </a:r>
            <a:r>
              <a:rPr lang="tr-TR" dirty="0" err="1"/>
              <a:t>Harputlugil</a:t>
            </a:r>
            <a:r>
              <a:rPr lang="tr-TR" dirty="0"/>
              <a:t>, G., 2008. Yapı Çevre İlişkileri, TMMOB Mimarlar Odası Ankara Şubesi SMGM Koruma Programı Eğitimi Ders Notları, Çizgi Basım Yayın </a:t>
            </a:r>
            <a:r>
              <a:rPr lang="tr-TR" dirty="0" err="1"/>
              <a:t>Ltd.Şti</a:t>
            </a:r>
            <a:r>
              <a:rPr lang="tr-TR" dirty="0"/>
              <a:t>., ISBN / ISSN: 978-9944-89-645-0,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Gültekin, A.B. ve </a:t>
            </a:r>
            <a:r>
              <a:rPr lang="tr-TR" dirty="0" err="1"/>
              <a:t>Yavaşbatmaz</a:t>
            </a:r>
            <a:r>
              <a:rPr lang="tr-TR" dirty="0"/>
              <a:t>, S., 2013. </a:t>
            </a:r>
            <a:r>
              <a:rPr lang="tr-TR" dirty="0" err="1"/>
              <a:t>Sustainable</a:t>
            </a:r>
            <a:r>
              <a:rPr lang="tr-TR" dirty="0"/>
              <a:t> </a:t>
            </a:r>
            <a:r>
              <a:rPr lang="tr-TR" dirty="0" err="1"/>
              <a:t>Tall</a:t>
            </a:r>
            <a:r>
              <a:rPr lang="tr-TR" dirty="0"/>
              <a:t> </a:t>
            </a:r>
            <a:r>
              <a:rPr lang="tr-TR" dirty="0" err="1"/>
              <a:t>Building</a:t>
            </a:r>
            <a:r>
              <a:rPr lang="tr-TR" dirty="0"/>
              <a:t> Design, LAP Lambert </a:t>
            </a:r>
            <a:r>
              <a:rPr lang="tr-TR" dirty="0" err="1"/>
              <a:t>Academic</a:t>
            </a:r>
            <a:r>
              <a:rPr lang="tr-TR" dirty="0"/>
              <a:t> Publishing, ISBN: 978-3-659-36665-9, </a:t>
            </a:r>
            <a:r>
              <a:rPr lang="tr-TR" dirty="0" err="1"/>
              <a:t>Saarbrücken</a:t>
            </a:r>
            <a:r>
              <a:rPr lang="tr-TR" dirty="0"/>
              <a:t> – Germany.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7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err="1" smtClean="0"/>
              <a:t>Müller</a:t>
            </a:r>
            <a:r>
              <a:rPr lang="tr-TR" dirty="0"/>
              <a:t>, W., 2012. Mimarlık Atlası I-II, Yapı Endüstri Merkezi Yayınları, ISBN: 9789944757683,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Neufert</a:t>
            </a:r>
            <a:r>
              <a:rPr lang="tr-TR" dirty="0"/>
              <a:t>, E., 2016. Yapı Tasarımı, Beta Yayınları,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Yüceer, N.S., 2015. Yapıda Çevre ve Enerji, Nobel Akademik Yayıncılık, ISBN: 9786053201151, Ankara.</a:t>
            </a: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81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17166</TotalTime>
  <Words>658</Words>
  <Application>Microsoft Office PowerPoint</Application>
  <PresentationFormat>Ekran Gösterisi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sinan güneş</cp:lastModifiedBy>
  <cp:revision>879</cp:revision>
  <cp:lastPrinted>2016-10-24T07:53:35Z</cp:lastPrinted>
  <dcterms:created xsi:type="dcterms:W3CDTF">2016-09-18T09:35:24Z</dcterms:created>
  <dcterms:modified xsi:type="dcterms:W3CDTF">2020-03-02T13:59:38Z</dcterms:modified>
</cp:coreProperties>
</file>