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9" r:id="rId7"/>
    <p:sldId id="270" r:id="rId8"/>
    <p:sldId id="268" r:id="rId9"/>
    <p:sldId id="260" r:id="rId10"/>
    <p:sldId id="261" r:id="rId11"/>
    <p:sldId id="263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3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28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7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15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39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608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238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33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051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831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636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16A291-F618-4D26-ADCA-1131F5706C58}" type="datetimeFigureOut">
              <a:rPr lang="tr-TR" smtClean="0"/>
              <a:t>8.06.2021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A74550-7F1B-4535-8BE2-2B3FA0BADDE0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19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400" dirty="0"/>
              <a:t>TÜRKİYE SİYASAL HAYATI VE KURUMLARI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4000"/>
              <a:t>3. </a:t>
            </a:r>
            <a:r>
              <a:rPr lang="tr-TR" sz="4000" dirty="0"/>
              <a:t>Hafta: CUMHURİYET DÖNEMİ-II</a:t>
            </a:r>
          </a:p>
        </p:txBody>
      </p:sp>
    </p:spTree>
    <p:extLst>
      <p:ext uri="{BB962C8B-B14F-4D97-AF65-F5344CB8AC3E}">
        <p14:creationId xmlns:p14="http://schemas.microsoft.com/office/powerpoint/2010/main" val="132261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Başlangıçta biraz zorlama olsa da, yapılacak reformların</a:t>
            </a:r>
          </a:p>
          <a:p>
            <a:r>
              <a:rPr lang="tr-TR" dirty="0"/>
              <a:t>zamanla halk tarafından benimseneceği umuluyordu. Basit birer dinsel mekân olmalarının</a:t>
            </a:r>
          </a:p>
          <a:p>
            <a:r>
              <a:rPr lang="tr-TR" dirty="0"/>
              <a:t>ötesinde belli bir yaşam tarzını da içeren tekke ve zaviyelerin kapatılması, kılık ve kıyafette</a:t>
            </a:r>
          </a:p>
          <a:p>
            <a:r>
              <a:rPr lang="tr-TR" dirty="0"/>
              <a:t>yapılan zoraki değişiklikler, alfabenin değiştirilmesi, dilin radikal biçimde arılaştırılması,</a:t>
            </a:r>
          </a:p>
          <a:p>
            <a:r>
              <a:rPr lang="tr-TR" dirty="0"/>
              <a:t>eski </a:t>
            </a:r>
            <a:r>
              <a:rPr lang="tr-TR" dirty="0" err="1"/>
              <a:t>Türk</a:t>
            </a:r>
            <a:r>
              <a:rPr lang="tr-TR" dirty="0"/>
              <a:t> </a:t>
            </a:r>
            <a:r>
              <a:rPr lang="tr-TR" dirty="0" err="1"/>
              <a:t>müziğinin</a:t>
            </a:r>
            <a:r>
              <a:rPr lang="tr-TR" dirty="0"/>
              <a:t> bir </a:t>
            </a:r>
            <a:r>
              <a:rPr lang="tr-TR" dirty="0" err="1"/>
              <a:t>süre</a:t>
            </a:r>
            <a:r>
              <a:rPr lang="tr-TR" dirty="0"/>
              <a:t> yasaklanması gibi örnekler bu bağlamda değerlendirilebilir.</a:t>
            </a:r>
          </a:p>
        </p:txBody>
      </p:sp>
    </p:spTree>
    <p:extLst>
      <p:ext uri="{BB962C8B-B14F-4D97-AF65-F5344CB8AC3E}">
        <p14:creationId xmlns:p14="http://schemas.microsoft.com/office/powerpoint/2010/main" val="282976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Cumhuriyet rejimi </a:t>
            </a:r>
            <a:r>
              <a:rPr lang="tr-TR" dirty="0" err="1"/>
              <a:t>elbett</a:t>
            </a:r>
            <a:r>
              <a:rPr lang="tr-TR" dirty="0"/>
              <a:t> e sadece eskiyi kaldırmakla yetinemezdi, yerine yenisini ve daha</a:t>
            </a:r>
          </a:p>
          <a:p>
            <a:r>
              <a:rPr lang="tr-TR" dirty="0"/>
              <a:t>iyisini koyması gerekiyordu. Bunun için, yani ‘yeni </a:t>
            </a:r>
            <a:r>
              <a:rPr lang="tr-TR" dirty="0" err="1"/>
              <a:t>kültüru</a:t>
            </a:r>
            <a:r>
              <a:rPr lang="tr-TR" dirty="0"/>
              <a:t>̈’ yaratmak ve yaygınlaştırmak için</a:t>
            </a:r>
          </a:p>
          <a:p>
            <a:r>
              <a:rPr lang="tr-TR" dirty="0"/>
              <a:t>başta eğitim kurumları olmak </a:t>
            </a:r>
            <a:r>
              <a:rPr lang="tr-TR" dirty="0" err="1"/>
              <a:t>üzere</a:t>
            </a:r>
            <a:r>
              <a:rPr lang="tr-TR" dirty="0"/>
              <a:t>, basın, Halkevleri, Köy </a:t>
            </a:r>
            <a:r>
              <a:rPr lang="tr-TR" dirty="0" err="1"/>
              <a:t>Enstitüleri</a:t>
            </a:r>
            <a:r>
              <a:rPr lang="tr-TR" dirty="0"/>
              <a:t> gibi pek çok araçtan</a:t>
            </a:r>
          </a:p>
          <a:p>
            <a:r>
              <a:rPr lang="tr-TR" dirty="0"/>
              <a:t>yararlanılacak, başta tiyatro, edebiyat ve </a:t>
            </a:r>
            <a:r>
              <a:rPr lang="tr-TR" dirty="0" err="1"/>
              <a:t>müzik</a:t>
            </a:r>
            <a:r>
              <a:rPr lang="tr-TR" dirty="0"/>
              <a:t> olmak </a:t>
            </a:r>
            <a:r>
              <a:rPr lang="tr-TR" dirty="0" err="1"/>
              <a:t>üzere</a:t>
            </a:r>
            <a:r>
              <a:rPr lang="tr-TR" dirty="0"/>
              <a:t> </a:t>
            </a:r>
            <a:r>
              <a:rPr lang="tr-TR" dirty="0" err="1"/>
              <a:t>bütün</a:t>
            </a:r>
            <a:r>
              <a:rPr lang="tr-TR" dirty="0"/>
              <a:t> sanat dalları bu iş için seferber edilecekti.</a:t>
            </a:r>
          </a:p>
        </p:txBody>
      </p:sp>
    </p:spTree>
    <p:extLst>
      <p:ext uri="{BB962C8B-B14F-4D97-AF65-F5344CB8AC3E}">
        <p14:creationId xmlns:p14="http://schemas.microsoft.com/office/powerpoint/2010/main" val="60234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2891060" cy="4023360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CHP Genel Sekreteri Recep Peker </a:t>
            </a:r>
            <a:r>
              <a:rPr lang="tr-TR" dirty="0" err="1"/>
              <a:t>kürsüde</a:t>
            </a:r>
            <a:r>
              <a:rPr lang="tr-TR" dirty="0"/>
              <a:t> inkılap tarihi dersi veriyor… </a:t>
            </a:r>
            <a:r>
              <a:rPr lang="tr-TR" dirty="0" err="1"/>
              <a:t>Atatürk’ün</a:t>
            </a:r>
            <a:r>
              <a:rPr lang="tr-TR" dirty="0"/>
              <a:t> “inkılabın hedefini kavramış olanlar, daima onu muhafazaya muktedir olacaklardır” sözlerinden yola çıkılarak 1933’teki </a:t>
            </a:r>
            <a:r>
              <a:rPr lang="tr-TR" dirty="0" err="1"/>
              <a:t>üniversite</a:t>
            </a:r>
            <a:r>
              <a:rPr lang="tr-TR" dirty="0"/>
              <a:t> reformu sırasında alınan karar gereğince, öğrenciler İnkılap </a:t>
            </a:r>
            <a:r>
              <a:rPr lang="tr-TR" dirty="0" err="1"/>
              <a:t>Enstitüsu</a:t>
            </a:r>
            <a:r>
              <a:rPr lang="tr-TR" dirty="0"/>
              <a:t>̈’</a:t>
            </a:r>
            <a:r>
              <a:rPr lang="tr-TR" dirty="0" err="1"/>
              <a:t>nden</a:t>
            </a:r>
            <a:r>
              <a:rPr lang="tr-TR" dirty="0"/>
              <a:t> sertifika almadıkça mezuniyet hakkı kazanamıyorlardı. Kasım 1942’de adı ‘İnkılap Tarihi ve </a:t>
            </a:r>
            <a:r>
              <a:rPr lang="tr-TR" dirty="0" err="1"/>
              <a:t>Türkiye</a:t>
            </a:r>
            <a:r>
              <a:rPr lang="tr-TR" dirty="0"/>
              <a:t> Cumhuriyeti Rejimi’ olarak değiştirilen dersler her </a:t>
            </a:r>
            <a:r>
              <a:rPr lang="tr-TR" dirty="0" err="1"/>
              <a:t>yüksek.ğrenim</a:t>
            </a:r>
            <a:r>
              <a:rPr lang="tr-TR" dirty="0"/>
              <a:t> kurumunun kendi içine alındı. Dersler haftada iki saatti ve zorunluydu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94A7F89-A9C1-AF40-9D02-47EBA38E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72" y="1926076"/>
            <a:ext cx="5742508" cy="36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9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3464992" cy="4023360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Kadınlar, 1935 Meclis seçimlerinde ilk kez seçme ve seçilme hakkını kullandılar… 1935 seçimlerinin bir özelliği CHP’nin bazı yerlerde aday göstermeyerek bağımsızların da seçilmesine imkân veren uygulamasını </a:t>
            </a:r>
            <a:r>
              <a:rPr lang="tr-TR" dirty="0" err="1"/>
              <a:t>sürdürmesiydi</a:t>
            </a:r>
            <a:r>
              <a:rPr lang="tr-TR" dirty="0"/>
              <a:t>. Bu seçimlerde aralarında Refet Bele, Ali Fuat Cebesoy ve Halil Menteşe gibi tanınmış siyasi </a:t>
            </a:r>
            <a:r>
              <a:rPr lang="tr-TR" dirty="0" err="1"/>
              <a:t>figürlerin</a:t>
            </a:r>
            <a:r>
              <a:rPr lang="tr-TR" dirty="0"/>
              <a:t> yanı sıra azınlıklara mensup dört kişi de milletvekili seçilerek Meclise girdi. Ancak 1935 seçimlerinin daha önemli özelliği, CHP’nin gösterdiği 18 kadın adayın Meclise girmiş olmasıydı.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FAE7110-2691-524B-BD24-4A709D5D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51" y="1845734"/>
            <a:ext cx="6214029" cy="38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7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Siyasal Gelişmeler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10 Kasım’da </a:t>
            </a:r>
            <a:r>
              <a:rPr lang="tr-TR" dirty="0" err="1"/>
              <a:t>Atatürk’ün</a:t>
            </a:r>
            <a:r>
              <a:rPr lang="tr-TR" dirty="0"/>
              <a:t> </a:t>
            </a:r>
            <a:r>
              <a:rPr lang="tr-TR" dirty="0" err="1"/>
              <a:t>ölümu</a:t>
            </a:r>
            <a:r>
              <a:rPr lang="tr-TR" dirty="0"/>
              <a:t>̈ </a:t>
            </a:r>
            <a:r>
              <a:rPr lang="tr-TR" dirty="0" err="1"/>
              <a:t>üzerine</a:t>
            </a:r>
            <a:r>
              <a:rPr lang="tr-TR" dirty="0"/>
              <a:t> TBMM Başkanı </a:t>
            </a:r>
            <a:r>
              <a:rPr lang="tr-TR" dirty="0" err="1"/>
              <a:t>Abdülhalik</a:t>
            </a:r>
            <a:r>
              <a:rPr lang="tr-TR" dirty="0"/>
              <a:t> Renda, milletvekillerini</a:t>
            </a:r>
          </a:p>
          <a:p>
            <a:r>
              <a:rPr lang="tr-TR" dirty="0"/>
              <a:t>yeni cumhurbaşkanını seçmek </a:t>
            </a:r>
            <a:r>
              <a:rPr lang="tr-TR" dirty="0" err="1"/>
              <a:t>üzere</a:t>
            </a:r>
            <a:r>
              <a:rPr lang="tr-TR" dirty="0"/>
              <a:t> ertesi </a:t>
            </a:r>
            <a:r>
              <a:rPr lang="tr-TR" dirty="0" err="1"/>
              <a:t>gün</a:t>
            </a:r>
            <a:r>
              <a:rPr lang="tr-TR" dirty="0"/>
              <a:t> toplantıya çağırdı. 11 Kasım’da Meclis</a:t>
            </a:r>
          </a:p>
          <a:p>
            <a:r>
              <a:rPr lang="tr-TR" dirty="0"/>
              <a:t>toplantısından önce CHP parti grubu toplandı ve burada partinin adayını belirlemek </a:t>
            </a:r>
            <a:r>
              <a:rPr lang="tr-TR" dirty="0" err="1"/>
              <a:t>üzere</a:t>
            </a:r>
            <a:endParaRPr lang="tr-TR" dirty="0"/>
          </a:p>
          <a:p>
            <a:r>
              <a:rPr lang="tr-TR" dirty="0"/>
              <a:t>seçim yapıldı. Beklenenin aksine kimse aday gösterilmedi. Başbakan Celal Bayar, oylamadan</a:t>
            </a:r>
          </a:p>
          <a:p>
            <a:r>
              <a:rPr lang="tr-TR" dirty="0"/>
              <a:t>önce şunları söyledi: “Reylerinizi serbestçe vereceksiniz. Parti grubu toplantısı reisicumhur</a:t>
            </a:r>
          </a:p>
          <a:p>
            <a:r>
              <a:rPr lang="tr-TR" dirty="0"/>
              <a:t>adayını seçmek içindir. Herkes istediği adayı yazsın. En çok oy alan, umumi </a:t>
            </a:r>
            <a:r>
              <a:rPr lang="tr-TR" dirty="0" err="1"/>
              <a:t>heyett</a:t>
            </a:r>
            <a:r>
              <a:rPr lang="tr-TR" dirty="0"/>
              <a:t> e aday</a:t>
            </a:r>
          </a:p>
          <a:p>
            <a:r>
              <a:rPr lang="tr-TR" dirty="0"/>
              <a:t>gösterilecektir.”</a:t>
            </a:r>
          </a:p>
        </p:txBody>
      </p:sp>
    </p:spTree>
    <p:extLst>
      <p:ext uri="{BB962C8B-B14F-4D97-AF65-F5344CB8AC3E}">
        <p14:creationId xmlns:p14="http://schemas.microsoft.com/office/powerpoint/2010/main" val="27531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ilişkiler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Türkiye’de</a:t>
            </a:r>
            <a:r>
              <a:rPr lang="tr-TR" dirty="0"/>
              <a:t> tek parti iktidarının </a:t>
            </a:r>
            <a:r>
              <a:rPr lang="tr-TR" dirty="0" err="1"/>
              <a:t>hüküm</a:t>
            </a:r>
            <a:r>
              <a:rPr lang="tr-TR" dirty="0"/>
              <a:t> </a:t>
            </a:r>
            <a:r>
              <a:rPr lang="tr-TR" dirty="0" err="1"/>
              <a:t>sürdüğu</a:t>
            </a:r>
            <a:r>
              <a:rPr lang="tr-TR" dirty="0"/>
              <a:t>̈ yıllar, yani biraz daha geriden alırsak, I.</a:t>
            </a:r>
          </a:p>
          <a:p>
            <a:r>
              <a:rPr lang="tr-TR" dirty="0" err="1"/>
              <a:t>Dünya</a:t>
            </a:r>
            <a:r>
              <a:rPr lang="tr-TR" dirty="0"/>
              <a:t> Savaşı’nın patlamasından ikincisinin sona ermesine kadar geçen dönem, </a:t>
            </a:r>
            <a:r>
              <a:rPr lang="tr-TR" dirty="0" err="1"/>
              <a:t>ünlu</a:t>
            </a:r>
            <a:r>
              <a:rPr lang="tr-TR" dirty="0"/>
              <a:t>̈ tarihçi</a:t>
            </a:r>
          </a:p>
          <a:p>
            <a:r>
              <a:rPr lang="tr-TR" dirty="0" err="1"/>
              <a:t>Eric</a:t>
            </a:r>
            <a:r>
              <a:rPr lang="tr-TR" dirty="0"/>
              <a:t> </a:t>
            </a:r>
            <a:r>
              <a:rPr lang="tr-TR" dirty="0" err="1"/>
              <a:t>Hobsbawm’ın</a:t>
            </a:r>
            <a:r>
              <a:rPr lang="tr-TR" dirty="0"/>
              <a:t> nitelemesiyle </a:t>
            </a:r>
            <a:r>
              <a:rPr lang="tr-TR" dirty="0" err="1"/>
              <a:t>tüm</a:t>
            </a:r>
            <a:r>
              <a:rPr lang="tr-TR" dirty="0"/>
              <a:t> </a:t>
            </a:r>
            <a:r>
              <a:rPr lang="tr-TR" dirty="0" err="1"/>
              <a:t>dünya</a:t>
            </a:r>
            <a:r>
              <a:rPr lang="tr-TR" dirty="0"/>
              <a:t> açısından bir ‘felaket </a:t>
            </a:r>
            <a:r>
              <a:rPr lang="tr-TR" dirty="0" err="1"/>
              <a:t>çağı’ydı</a:t>
            </a:r>
            <a:r>
              <a:rPr lang="tr-TR" dirty="0"/>
              <a:t>. </a:t>
            </a:r>
            <a:r>
              <a:rPr lang="tr-TR" dirty="0" err="1"/>
              <a:t>Tüm</a:t>
            </a:r>
            <a:r>
              <a:rPr lang="tr-TR" dirty="0"/>
              <a:t> </a:t>
            </a:r>
            <a:r>
              <a:rPr lang="tr-TR" dirty="0" err="1"/>
              <a:t>dünya</a:t>
            </a:r>
            <a:r>
              <a:rPr lang="tr-TR" dirty="0"/>
              <a:t> kırk</a:t>
            </a:r>
          </a:p>
          <a:p>
            <a:r>
              <a:rPr lang="tr-TR" dirty="0"/>
              <a:t>yıl kadar </a:t>
            </a:r>
            <a:r>
              <a:rPr lang="tr-TR" dirty="0" err="1"/>
              <a:t>süren</a:t>
            </a:r>
            <a:r>
              <a:rPr lang="tr-TR" dirty="0"/>
              <a:t> bu dönemde ‘bir beladan diğerine sendeleyerek’ ilerleyebildi.</a:t>
            </a:r>
          </a:p>
        </p:txBody>
      </p:sp>
    </p:spTree>
    <p:extLst>
      <p:ext uri="{BB962C8B-B14F-4D97-AF65-F5344CB8AC3E}">
        <p14:creationId xmlns:p14="http://schemas.microsoft.com/office/powerpoint/2010/main" val="4001157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20066F-45FA-4C4F-AE4A-F32E8D2E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ilişkiler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D1967E-D03E-D04D-B279-7E799477F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Türkiye’de</a:t>
            </a:r>
            <a:r>
              <a:rPr lang="tr-TR" dirty="0"/>
              <a:t> tek parti iktidarının </a:t>
            </a:r>
            <a:r>
              <a:rPr lang="tr-TR" dirty="0" err="1"/>
              <a:t>hüküm</a:t>
            </a:r>
            <a:r>
              <a:rPr lang="tr-TR" dirty="0"/>
              <a:t> </a:t>
            </a:r>
            <a:r>
              <a:rPr lang="tr-TR" dirty="0" err="1"/>
              <a:t>sürdüğu</a:t>
            </a:r>
            <a:r>
              <a:rPr lang="tr-TR" dirty="0"/>
              <a:t>̈ yıllar, yani biraz daha geriden alırsak, I.</a:t>
            </a:r>
          </a:p>
          <a:p>
            <a:r>
              <a:rPr lang="tr-TR" dirty="0" err="1"/>
              <a:t>Dünya</a:t>
            </a:r>
            <a:r>
              <a:rPr lang="tr-TR" dirty="0"/>
              <a:t> Savaşı’nın patlamasından ikincisinin sona ermesine kadar geçen dönem, </a:t>
            </a:r>
            <a:r>
              <a:rPr lang="tr-TR" dirty="0" err="1"/>
              <a:t>ünlu</a:t>
            </a:r>
            <a:r>
              <a:rPr lang="tr-TR" dirty="0"/>
              <a:t>̈ tarihçi</a:t>
            </a:r>
          </a:p>
          <a:p>
            <a:r>
              <a:rPr lang="tr-TR" dirty="0" err="1"/>
              <a:t>Eric</a:t>
            </a:r>
            <a:r>
              <a:rPr lang="tr-TR" dirty="0"/>
              <a:t> </a:t>
            </a:r>
            <a:r>
              <a:rPr lang="tr-TR" dirty="0" err="1"/>
              <a:t>Hobsbawm’ın</a:t>
            </a:r>
            <a:r>
              <a:rPr lang="tr-TR" dirty="0"/>
              <a:t> nitelemesiyle </a:t>
            </a:r>
            <a:r>
              <a:rPr lang="tr-TR" dirty="0" err="1"/>
              <a:t>tüm</a:t>
            </a:r>
            <a:r>
              <a:rPr lang="tr-TR" dirty="0"/>
              <a:t> </a:t>
            </a:r>
            <a:r>
              <a:rPr lang="tr-TR" dirty="0" err="1"/>
              <a:t>dünya</a:t>
            </a:r>
            <a:r>
              <a:rPr lang="tr-TR" dirty="0"/>
              <a:t> açısından bir ‘felaket </a:t>
            </a:r>
            <a:r>
              <a:rPr lang="tr-TR" dirty="0" err="1"/>
              <a:t>çağı’ydı</a:t>
            </a:r>
            <a:r>
              <a:rPr lang="tr-TR" dirty="0"/>
              <a:t>. </a:t>
            </a:r>
            <a:r>
              <a:rPr lang="tr-TR" dirty="0" err="1"/>
              <a:t>Tüm</a:t>
            </a:r>
            <a:r>
              <a:rPr lang="tr-TR" dirty="0"/>
              <a:t> </a:t>
            </a:r>
            <a:r>
              <a:rPr lang="tr-TR" dirty="0" err="1"/>
              <a:t>dünya</a:t>
            </a:r>
            <a:r>
              <a:rPr lang="tr-TR" dirty="0"/>
              <a:t> kırk</a:t>
            </a:r>
          </a:p>
          <a:p>
            <a:r>
              <a:rPr lang="tr-TR" dirty="0"/>
              <a:t>yıl kadar </a:t>
            </a:r>
            <a:r>
              <a:rPr lang="tr-TR" dirty="0" err="1"/>
              <a:t>süren</a:t>
            </a:r>
            <a:r>
              <a:rPr lang="tr-TR" dirty="0"/>
              <a:t> bu dönemde ‘bir beladan diğerine sendeleyerek’ ilerleyebildi.</a:t>
            </a:r>
          </a:p>
        </p:txBody>
      </p:sp>
    </p:spTree>
    <p:extLst>
      <p:ext uri="{BB962C8B-B14F-4D97-AF65-F5344CB8AC3E}">
        <p14:creationId xmlns:p14="http://schemas.microsoft.com/office/powerpoint/2010/main" val="17759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6F5960-6620-A747-803A-CCE18367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İlişkiler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F4C51E-9708-874B-8B61-448775BAE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Uluslararası ilişkiler açısından bu durum </a:t>
            </a:r>
            <a:r>
              <a:rPr lang="tr-TR" dirty="0" err="1"/>
              <a:t>hegemonik</a:t>
            </a:r>
            <a:r>
              <a:rPr lang="tr-TR" dirty="0"/>
              <a:t> bir merkezin yokluğu anlamına geliyordu. </a:t>
            </a:r>
            <a:r>
              <a:rPr lang="tr-TR" dirty="0" err="1"/>
              <a:t>Dünya</a:t>
            </a:r>
            <a:r>
              <a:rPr lang="tr-TR" dirty="0"/>
              <a:t> siyaseti açısından hiçbir </a:t>
            </a:r>
            <a:r>
              <a:rPr lang="tr-TR" dirty="0" err="1"/>
              <a:t>ülke</a:t>
            </a:r>
            <a:r>
              <a:rPr lang="tr-TR" dirty="0"/>
              <a:t> belirleyici bir </a:t>
            </a:r>
            <a:r>
              <a:rPr lang="tr-TR" dirty="0" err="1"/>
              <a:t>güce</a:t>
            </a:r>
            <a:r>
              <a:rPr lang="tr-TR" dirty="0"/>
              <a:t> sahip değildi. Bu ortamda ‘çevre’ </a:t>
            </a:r>
            <a:r>
              <a:rPr lang="tr-TR" dirty="0" err="1"/>
              <a:t>ülkeleri</a:t>
            </a:r>
            <a:r>
              <a:rPr lang="tr-TR" dirty="0"/>
              <a:t> dış </a:t>
            </a:r>
            <a:r>
              <a:rPr lang="tr-TR" dirty="0" err="1"/>
              <a:t>müdahalelere</a:t>
            </a:r>
            <a:r>
              <a:rPr lang="tr-TR" dirty="0"/>
              <a:t> karşı ‘göreli bir özerklik’ kazanabildiler. </a:t>
            </a:r>
            <a:r>
              <a:rPr lang="tr-TR" dirty="0" err="1"/>
              <a:t>Türkiye</a:t>
            </a:r>
            <a:r>
              <a:rPr lang="tr-TR" dirty="0"/>
              <a:t> de bu özerklikten yararlanabilen </a:t>
            </a:r>
            <a:r>
              <a:rPr lang="tr-TR" dirty="0" err="1"/>
              <a:t>ülkeler</a:t>
            </a:r>
            <a:r>
              <a:rPr lang="tr-TR" dirty="0"/>
              <a:t> arasındaydı.</a:t>
            </a:r>
          </a:p>
        </p:txBody>
      </p:sp>
    </p:spTree>
    <p:extLst>
      <p:ext uri="{BB962C8B-B14F-4D97-AF65-F5344CB8AC3E}">
        <p14:creationId xmlns:p14="http://schemas.microsoft.com/office/powerpoint/2010/main" val="85156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Dünyayla ilişkiler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1930’lu yılların sonunda Nazi Almanya’sının artık bariz hale gelen yayılmacı politikası I.</a:t>
            </a:r>
          </a:p>
          <a:p>
            <a:r>
              <a:rPr lang="tr-TR" dirty="0" err="1"/>
              <a:t>Dünya</a:t>
            </a:r>
            <a:r>
              <a:rPr lang="tr-TR" dirty="0"/>
              <a:t> Savaşı sonrasında kurulmaya çalışılan dengelerin </a:t>
            </a:r>
            <a:r>
              <a:rPr lang="tr-TR" dirty="0" err="1"/>
              <a:t>sürdürülemez</a:t>
            </a:r>
            <a:r>
              <a:rPr lang="tr-TR" dirty="0"/>
              <a:t> olduğunu açığa</a:t>
            </a:r>
          </a:p>
          <a:p>
            <a:r>
              <a:rPr lang="tr-TR" dirty="0"/>
              <a:t>çıkarmış ve Avrupa devletleri yeni bir </a:t>
            </a:r>
            <a:r>
              <a:rPr lang="tr-TR" dirty="0" err="1"/>
              <a:t>büyük</a:t>
            </a:r>
            <a:r>
              <a:rPr lang="tr-TR" dirty="0"/>
              <a:t> savaş ihtimaline göre hazırlıklarını yapmaya</a:t>
            </a:r>
          </a:p>
          <a:p>
            <a:r>
              <a:rPr lang="tr-TR" dirty="0"/>
              <a:t>başlamışlardı. </a:t>
            </a:r>
            <a:r>
              <a:rPr lang="tr-TR" dirty="0" err="1"/>
              <a:t>İnönu</a:t>
            </a:r>
            <a:r>
              <a:rPr lang="tr-TR" dirty="0"/>
              <a:t>̈’</a:t>
            </a:r>
            <a:r>
              <a:rPr lang="tr-TR" dirty="0" err="1"/>
              <a:t>nün</a:t>
            </a:r>
            <a:r>
              <a:rPr lang="tr-TR" dirty="0"/>
              <a:t> </a:t>
            </a:r>
            <a:r>
              <a:rPr lang="tr-TR" dirty="0" err="1"/>
              <a:t>Türkiye’yi</a:t>
            </a:r>
            <a:r>
              <a:rPr lang="tr-TR" dirty="0"/>
              <a:t> böyle bir savaşın dışında tutmak için gösterdiği çabalar</a:t>
            </a:r>
          </a:p>
          <a:p>
            <a:r>
              <a:rPr lang="tr-TR" dirty="0"/>
              <a:t>sonuç verecek ve </a:t>
            </a:r>
            <a:r>
              <a:rPr lang="tr-TR" dirty="0" err="1"/>
              <a:t>Türkiye</a:t>
            </a:r>
            <a:r>
              <a:rPr lang="tr-TR" dirty="0"/>
              <a:t> II. </a:t>
            </a:r>
            <a:r>
              <a:rPr lang="tr-TR" dirty="0" err="1"/>
              <a:t>Dünya</a:t>
            </a:r>
            <a:r>
              <a:rPr lang="tr-TR" dirty="0"/>
              <a:t> Savaşı’na girmeyecekti ama yine de savaş yılları pek çok</a:t>
            </a:r>
          </a:p>
          <a:p>
            <a:r>
              <a:rPr lang="tr-TR" dirty="0"/>
              <a:t>bakımdan yeni sıkıntılar demekti.</a:t>
            </a:r>
          </a:p>
        </p:txBody>
      </p:sp>
    </p:spTree>
    <p:extLst>
      <p:ext uri="{BB962C8B-B14F-4D97-AF65-F5344CB8AC3E}">
        <p14:creationId xmlns:p14="http://schemas.microsoft.com/office/powerpoint/2010/main" val="303534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Kültür hayatında eğilimler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tr-TR" dirty="0"/>
              <a:t>Kemalist iktidar, Cumhuriyet’in ilanından sonra, “muasır medeniyetler seviyesine çıkmak”</a:t>
            </a:r>
          </a:p>
          <a:p>
            <a:pPr>
              <a:buFontTx/>
              <a:buChar char="-"/>
            </a:pPr>
            <a:r>
              <a:rPr lang="tr-TR" dirty="0"/>
              <a:t>hedefi doğrultusunda belirli bir </a:t>
            </a:r>
            <a:r>
              <a:rPr lang="tr-TR" dirty="0" err="1"/>
              <a:t>kültür</a:t>
            </a:r>
            <a:r>
              <a:rPr lang="tr-TR" dirty="0"/>
              <a:t> politikası da oluşturmaya çalıştı. Diğer alanlarda olduğu</a:t>
            </a:r>
          </a:p>
          <a:p>
            <a:pPr>
              <a:buFontTx/>
              <a:buChar char="-"/>
            </a:pPr>
            <a:r>
              <a:rPr lang="tr-TR" dirty="0"/>
              <a:t>gibi </a:t>
            </a:r>
            <a:r>
              <a:rPr lang="tr-TR" dirty="0" err="1"/>
              <a:t>kültür</a:t>
            </a:r>
            <a:r>
              <a:rPr lang="tr-TR" dirty="0"/>
              <a:t> alanında hızlı bir Batılılaşma için ne gerekiyorsa yapılacaktı. Böyle hızlı bir</a:t>
            </a:r>
          </a:p>
          <a:p>
            <a:pPr>
              <a:buFontTx/>
              <a:buChar char="-"/>
            </a:pPr>
            <a:r>
              <a:rPr lang="tr-TR" dirty="0" err="1"/>
              <a:t>dönüşümün</a:t>
            </a:r>
            <a:r>
              <a:rPr lang="tr-TR" dirty="0"/>
              <a:t> toplumda belli bir tepki yaratması bekleniyordu ama Cumhuriyet yönetiminin</a:t>
            </a:r>
          </a:p>
          <a:p>
            <a:pPr>
              <a:buFontTx/>
              <a:buChar char="-"/>
            </a:pPr>
            <a:r>
              <a:rPr lang="tr-TR" dirty="0"/>
              <a:t>çok vakit kaybetmeye de niyeti yoktu.</a:t>
            </a:r>
          </a:p>
        </p:txBody>
      </p:sp>
    </p:spTree>
    <p:extLst>
      <p:ext uri="{BB962C8B-B14F-4D97-AF65-F5344CB8AC3E}">
        <p14:creationId xmlns:p14="http://schemas.microsoft.com/office/powerpoint/2010/main" val="1522315183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609</TotalTime>
  <Words>832</Words>
  <Application>Microsoft Macintosh PowerPoint</Application>
  <PresentationFormat>Geniş ekran</PresentationFormat>
  <Paragraphs>51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Geçmişe bakış</vt:lpstr>
      <vt:lpstr>TÜRKİYE SİYASAL HAYATI VE KURUMLARI</vt:lpstr>
      <vt:lpstr>Siyasal Gelişmeler</vt:lpstr>
      <vt:lpstr>Siyasal Gelişmeler</vt:lpstr>
      <vt:lpstr>Siyasal Gelişmeler</vt:lpstr>
      <vt:lpstr>Dünyayla ilişkiler</vt:lpstr>
      <vt:lpstr>Dünyayla ilişkiler</vt:lpstr>
      <vt:lpstr>Dünyayla İlişkiler</vt:lpstr>
      <vt:lpstr>Dünyayla ilişkiler</vt:lpstr>
      <vt:lpstr>Kültür hayatında eğilimler</vt:lpstr>
      <vt:lpstr>Kültür hayatında eğilimler</vt:lpstr>
      <vt:lpstr>Kültür hayatında eğilimler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Siyaset Bilimi I</dc:title>
  <dc:creator>EZGIKAYA</dc:creator>
  <cp:lastModifiedBy>Microsoft Office User</cp:lastModifiedBy>
  <cp:revision>43</cp:revision>
  <dcterms:created xsi:type="dcterms:W3CDTF">2018-02-12T08:58:47Z</dcterms:created>
  <dcterms:modified xsi:type="dcterms:W3CDTF">2021-06-08T18:30:26Z</dcterms:modified>
</cp:coreProperties>
</file>