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err="1" smtClean="0"/>
              <a:t>Realizim</a:t>
            </a:r>
            <a:r>
              <a:rPr lang="tr-TR" sz="1400" dirty="0" smtClean="0"/>
              <a:t> etik ve savaş arasındaki bağlantıyı inkar eder mi?</a:t>
            </a:r>
          </a:p>
          <a:p>
            <a:r>
              <a:rPr lang="tr-TR" sz="1400" dirty="0" smtClean="0"/>
              <a:t>Haklı savaşın </a:t>
            </a:r>
            <a:r>
              <a:rPr lang="tr-TR" sz="1400" i="1" dirty="0" err="1" smtClean="0"/>
              <a:t>jus</a:t>
            </a:r>
            <a:r>
              <a:rPr lang="tr-TR" sz="1400" i="1" dirty="0" smtClean="0"/>
              <a:t> ad </a:t>
            </a:r>
            <a:r>
              <a:rPr lang="tr-TR" sz="1400" i="1" dirty="0" err="1" smtClean="0"/>
              <a:t>bellum</a:t>
            </a:r>
            <a:r>
              <a:rPr lang="tr-TR" sz="1400" dirty="0" smtClean="0"/>
              <a:t> ilkeleri ne derece geçerlidir?</a:t>
            </a:r>
          </a:p>
          <a:p>
            <a:r>
              <a:rPr lang="tr-TR" sz="1400" dirty="0" smtClean="0"/>
              <a:t>Savaşın etkin biçimde yürütülmesi konusunda </a:t>
            </a:r>
            <a:r>
              <a:rPr lang="tr-TR" sz="1400" i="1" dirty="0" err="1" smtClean="0"/>
              <a:t>jus</a:t>
            </a:r>
            <a:r>
              <a:rPr lang="tr-TR" sz="1400" i="1" dirty="0" smtClean="0"/>
              <a:t> in </a:t>
            </a:r>
            <a:r>
              <a:rPr lang="tr-TR" sz="1400" i="1" dirty="0" err="1" smtClean="0"/>
              <a:t>bello</a:t>
            </a:r>
            <a:r>
              <a:rPr lang="tr-TR" sz="1400" dirty="0" smtClean="0"/>
              <a:t> ilkeleri bir engel oluşturur mu?</a:t>
            </a:r>
          </a:p>
          <a:p>
            <a:r>
              <a:rPr lang="tr-TR" sz="1400" dirty="0" smtClean="0"/>
              <a:t>Pasifistler savaşı neden reddeder?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XII</a:t>
            </a:r>
            <a:r>
              <a:rPr lang="tr-TR" sz="4000" dirty="0" smtClean="0"/>
              <a:t>.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SAVAŞ VE BARIŞ</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‘‘10. </a:t>
            </a:r>
            <a:r>
              <a:rPr lang="tr-TR" sz="1200" dirty="0"/>
              <a:t>Bölüm: </a:t>
            </a:r>
            <a:r>
              <a:rPr lang="tr-TR" sz="1200" dirty="0" smtClean="0"/>
              <a:t>Savaş ve Barış’’, </a:t>
            </a:r>
            <a:r>
              <a:rPr lang="tr-TR" sz="1200" i="1" dirty="0" smtClean="0"/>
              <a:t>Küresel Siyaset</a:t>
            </a:r>
            <a:r>
              <a:rPr lang="tr-TR" sz="1200" dirty="0" smtClean="0"/>
              <a:t>, </a:t>
            </a:r>
          </a:p>
          <a:p>
            <a:pPr indent="0">
              <a:lnSpc>
                <a:spcPct val="100000"/>
              </a:lnSpc>
              <a:spcBef>
                <a:spcPts val="0"/>
              </a:spcBef>
              <a:buNone/>
            </a:pPr>
            <a:r>
              <a:rPr lang="tr-TR" sz="1200" dirty="0"/>
              <a:t> </a:t>
            </a:r>
            <a:r>
              <a:rPr lang="tr-TR" sz="1200" dirty="0" smtClean="0"/>
              <a:t>                           çev. N. Uslu ve H. Özdemir, Ankara, Adres Yayınları, 2013, s. 291-316.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Savaş ve Barış</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İç savaş: Devlet içerisinde genellikle ya devleti kontrol altına almak veya yeni bir devlet kurmak için siyasal olarak örgütlü gruplar arasında yürütülen silahlı mücadeledir.</a:t>
            </a:r>
          </a:p>
          <a:p>
            <a:r>
              <a:rPr lang="tr-TR" sz="1400" dirty="0" smtClean="0"/>
              <a:t>Konvansiyonel savaş: Askeri silahlar ve muharebe taktikleri kullanan düzenli ve üniformalı düzenli ordu birlikleri arasında yürütülen bir savaş yöntemidir.</a:t>
            </a:r>
          </a:p>
          <a:p>
            <a:r>
              <a:rPr lang="tr-TR" sz="1400" dirty="0" err="1"/>
              <a:t>Blitzkrieg</a:t>
            </a:r>
            <a:r>
              <a:rPr lang="tr-TR" sz="1400" dirty="0"/>
              <a:t>: Yıldırım savaşıdır. Düşmanın direnişini kırmak için genellikle yapılan hava bombardımanının ardından, silahlı kollar şeklinde derinliklere nüfuz etmektir.</a:t>
            </a:r>
          </a:p>
          <a:p>
            <a:r>
              <a:rPr lang="tr-TR" sz="1400" dirty="0" smtClean="0"/>
              <a:t>Total savaş: Sivil ve askeri tüm düşman hedeflerini kitlesel olarak yok ederek, koşulsuz teslim olması amacını taşıyan, geniş çapta zorunlu askerlik ve ekonominin askeri amaçlara yönlendirilmesiyle, toplumun tamamının katıldığı bir savaştır.</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Savaş: Genellikle iki veya daha fazla devlet arasındaki silahlı mücadele durumudur. Örgütlü ve amaca yönelik bir eylem olarak savaşın modern şeklinin ortaya çıkışı, erken modern dönemde Avrupa devlet sisteminin gelişiminden kaynaklanmıştır. Savaş, düşmanlıklar başlamadan da ilan edilebilmesi nedeniyle, resmi ve yarı yasal bir niteliğe sahiptir. Soğuk Savaş sonrası dönemde yaygın bir biçimde yeni savaşlardan söz edilmektedir. Bu savaşlar, devlet-içi etnik çatışmalar, gelişmiş askeri teknolojilerin kullanımı ve terörist gruplar ve gerilla hareketleri gibi devlet dışı aktörlerin katılımıyla ilişkilendirilmiş çeşitli biçimlerde tanımlanmaktadır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Hegemonik savaş: Küresel güç dengesini yeniden yapılandırarak, tüm dünya üzerinde hakimiyet kurmak için yapılan savaştır. </a:t>
            </a:r>
          </a:p>
          <a:p>
            <a:r>
              <a:rPr lang="tr-TR" sz="1400" dirty="0" smtClean="0"/>
              <a:t>Gerilla savaşı: Küçük savaş anlamına gelir. Üstün ateş gücünden ziyade hareketlilik ve sürpriz unsurlarına vurgu yapan ve araziye uyumlu taktikler kullanan düzensiz birliklerin yürüttüğü direniş veya halk savaşıdır.</a:t>
            </a:r>
          </a:p>
          <a:p>
            <a:r>
              <a:rPr lang="tr-TR" sz="1400" dirty="0" err="1" smtClean="0"/>
              <a:t>Meliam</a:t>
            </a:r>
            <a:r>
              <a:rPr lang="tr-TR" sz="1400" dirty="0" smtClean="0"/>
              <a:t> diyaloğu: </a:t>
            </a:r>
            <a:r>
              <a:rPr lang="tr-TR" sz="1400" dirty="0" err="1" smtClean="0"/>
              <a:t>Thucydides</a:t>
            </a:r>
            <a:r>
              <a:rPr lang="tr-TR" sz="1400" dirty="0" smtClean="0"/>
              <a:t>’ in </a:t>
            </a:r>
            <a:r>
              <a:rPr lang="tr-TR" sz="1400" dirty="0" err="1" smtClean="0"/>
              <a:t>Pelopenes</a:t>
            </a:r>
            <a:r>
              <a:rPr lang="tr-TR" sz="1400" dirty="0" smtClean="0"/>
              <a:t> Savaşları eserinde anlatılan ve </a:t>
            </a:r>
            <a:r>
              <a:rPr lang="tr-TR" sz="1400" dirty="0" err="1" smtClean="0"/>
              <a:t>Melianlılar</a:t>
            </a:r>
            <a:r>
              <a:rPr lang="tr-TR" sz="1400" dirty="0" smtClean="0"/>
              <a:t> ve Atinalılar arasında geçen, </a:t>
            </a:r>
            <a:r>
              <a:rPr lang="tr-TR" sz="1400" dirty="0" err="1" smtClean="0"/>
              <a:t>Atinalılar’ın</a:t>
            </a:r>
            <a:r>
              <a:rPr lang="tr-TR" sz="1400" dirty="0" smtClean="0"/>
              <a:t> </a:t>
            </a:r>
            <a:r>
              <a:rPr lang="tr-TR" sz="1400" dirty="0" err="1" smtClean="0"/>
              <a:t>Sparta</a:t>
            </a:r>
            <a:r>
              <a:rPr lang="tr-TR" sz="1400" dirty="0" smtClean="0"/>
              <a:t> ile olan çatışmasında </a:t>
            </a:r>
            <a:r>
              <a:rPr lang="tr-TR" sz="1400" dirty="0" err="1" smtClean="0"/>
              <a:t>Melialılar’ın</a:t>
            </a:r>
            <a:r>
              <a:rPr lang="tr-TR" sz="1400" dirty="0" smtClean="0"/>
              <a:t> tarafsız kalma isteğini sonuçta reddettiği bir diyalogdur. Atinalılar, </a:t>
            </a:r>
            <a:r>
              <a:rPr lang="tr-TR" sz="1400" dirty="0" err="1" smtClean="0"/>
              <a:t>Melialılar’ı</a:t>
            </a:r>
            <a:r>
              <a:rPr lang="tr-TR" sz="1400" dirty="0" smtClean="0"/>
              <a:t> kuşatma </a:t>
            </a:r>
            <a:r>
              <a:rPr lang="tr-TR" sz="1400" dirty="0" err="1" smtClean="0"/>
              <a:t>latına</a:t>
            </a:r>
            <a:r>
              <a:rPr lang="tr-TR" sz="1400" dirty="0" smtClean="0"/>
              <a:t> </a:t>
            </a:r>
            <a:r>
              <a:rPr lang="tr-TR" sz="1400" dirty="0" err="1" smtClean="0"/>
              <a:t>larak</a:t>
            </a:r>
            <a:r>
              <a:rPr lang="tr-TR" sz="1400" dirty="0" smtClean="0"/>
              <a:t> katletmiştir.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Militarizm: Askeri öncelik, fikir ve değerlerin toplumun geneline hakim olduğu kültürel ve ideolojik bir olgudur.</a:t>
            </a:r>
          </a:p>
          <a:p>
            <a:r>
              <a:rPr lang="tr-TR" sz="1400" dirty="0" smtClean="0"/>
              <a:t>Otarşi: Kendini yönetmektir. Genellikle sömürgeci yayılma veya uluslararası ticaretten çekilmenin neden olduğu, ekonomik anlamda kendine yeterli olma durumuyla ilişkilendirilir.</a:t>
            </a:r>
          </a:p>
          <a:p>
            <a:r>
              <a:rPr lang="tr-TR" sz="1400" dirty="0" smtClean="0"/>
              <a:t>Kimlik savaşı: İnsanların kolektif kimliğinin resmen ve siyaseten tanınması talebini ifade eden kültürel bir yeniden doğuş arayışının çatışmanın temel güdüsünü oluşturduğu savaştır.</a:t>
            </a:r>
          </a:p>
          <a:p>
            <a:r>
              <a:rPr lang="tr-TR" sz="1400" dirty="0"/>
              <a:t>Paralı asker: Yabancı bir gücün hizmetine kiralanmış askerdir.</a:t>
            </a:r>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Asimetrik savaş: Askeri, ekonomik güçlerinin açık bir biçimde eşit olmadığı taraflar arasında yürütülen ve savaş stratejilerinin zayıf olanın ihtiyaçlarına göre uyarlanma eğiliminde olduğu savaştır.</a:t>
            </a:r>
          </a:p>
          <a:p>
            <a:r>
              <a:rPr lang="tr-TR" sz="1400" dirty="0" smtClean="0"/>
              <a:t>İsyan: Kurulu rejimi devirme amacı taşıyan, düzensiz askerlerin katıldığı silahlı başkaldırıdır.</a:t>
            </a:r>
          </a:p>
          <a:p>
            <a:r>
              <a:rPr lang="tr-TR" sz="1400" dirty="0" smtClean="0"/>
              <a:t>Militanlık: Yüksek veya üstün bağlılıktır. Tipik olarak mücadele veya savaşla ilişkili bir şevk ve tutku düzeyidir.</a:t>
            </a:r>
          </a:p>
          <a:p>
            <a:r>
              <a:rPr lang="tr-TR" sz="1400" dirty="0" smtClean="0"/>
              <a:t>Haklı savaş: Amaç ve yürütülüş bakımından bazı etik kriterleri yerine getiren ve böylece ahlaken haklı olduğu söylenebilecek savaştır.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Savaş ve Barış</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lnSpcReduction="10000"/>
          </a:bodyPr>
          <a:lstStyle/>
          <a:p>
            <a:r>
              <a:rPr lang="tr-TR" sz="1400" dirty="0" smtClean="0"/>
              <a:t>Etnik temizlik: Yabancı insanların zorla kovulması veya yok edilmesidir. Genellikle soykırımın edebi ifadesidir.</a:t>
            </a:r>
          </a:p>
          <a:p>
            <a:r>
              <a:rPr lang="tr-TR" sz="1400" dirty="0" smtClean="0"/>
              <a:t>Askeri alanda devrim: Özellikle ABD’de yüksek teknolojiyle çabuk ve kesin sonuçlar elde etmeye yönelik akıllı silahlar temelinde yeni askeri stratejilerin geliştirilmesidir.</a:t>
            </a:r>
          </a:p>
          <a:p>
            <a:r>
              <a:rPr lang="tr-TR" sz="1400" dirty="0" err="1" smtClean="0"/>
              <a:t>Blitz</a:t>
            </a:r>
            <a:r>
              <a:rPr lang="tr-TR" sz="1400" dirty="0" smtClean="0"/>
              <a:t>: Yoğun ve sürekli hava bombardımanıdır. </a:t>
            </a:r>
          </a:p>
          <a:p>
            <a:r>
              <a:rPr lang="tr-TR" sz="1400" dirty="0" smtClean="0"/>
              <a:t>Reel politik: Gerçekçi veya uygulanabilir siyasettir. İdealler, ahlak veya ilkelerden ziyade uygulamaya dair kaygılarla şekillenen bir siyaset ve diplomasi türüdür.</a:t>
            </a:r>
          </a:p>
          <a:p>
            <a:r>
              <a:rPr lang="tr-TR" sz="1400" dirty="0" smtClean="0"/>
              <a:t>Negatif barış: Savaşa yol açan dinamikler varlığını devam ettirmesine rağmen savaşın olmadığı veya kısa vadede savaşın beklenmediği bir dönem olarak tanımlanan barıştır.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Savaş ve şiddetin diğer şekilleri arasındaki fark nedir?</a:t>
            </a:r>
          </a:p>
          <a:p>
            <a:r>
              <a:rPr lang="tr-TR" sz="1400" dirty="0" smtClean="0"/>
              <a:t>Konvansiyonel ve konvansiyonel olmayan savaş yöntemleri arasında anlamlı bir fark var mıdır?</a:t>
            </a:r>
          </a:p>
          <a:p>
            <a:r>
              <a:rPr lang="tr-TR" sz="1400" dirty="0" smtClean="0"/>
              <a:t>Savaş kaçınılmaz mıdır? Öyleyse, neden?</a:t>
            </a:r>
          </a:p>
          <a:p>
            <a:r>
              <a:rPr lang="tr-TR" sz="1400" dirty="0" smtClean="0"/>
              <a:t>Savaşın siyasi bir davranış olduğu fikri ne derece ikna edicidir?</a:t>
            </a:r>
          </a:p>
          <a:p>
            <a:r>
              <a:rPr lang="tr-TR" sz="1400" dirty="0" smtClean="0"/>
              <a:t>Asimetrik savaşları kazanmak neden zordur?</a:t>
            </a:r>
          </a:p>
          <a:p>
            <a:r>
              <a:rPr lang="tr-TR" sz="1400" dirty="0" smtClean="0"/>
              <a:t>Yeni savaşlar gerçekten de eski savaşlara göre daha barbarca ve dehşet verici midir?</a:t>
            </a:r>
          </a:p>
          <a:p>
            <a:r>
              <a:rPr lang="tr-TR" sz="1400" dirty="0" smtClean="0"/>
              <a:t>İleri teknoloji savaşlarının faydalı olup, olmadığı ne derece kanıtlanmıştır?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699</TotalTime>
  <Words>743</Words>
  <Application>Microsoft Office PowerPoint</Application>
  <PresentationFormat>Ekran Gösterisi (4:3)</PresentationFormat>
  <Paragraphs>50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ULSULS0203  UluslararasI Polİtİka-II</vt:lpstr>
      <vt:lpstr>XII. hafta</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Sorular</vt:lpstr>
      <vt:lpstr>Uluslararası Politikada Savaş ve Barış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187</cp:revision>
  <dcterms:created xsi:type="dcterms:W3CDTF">2018-02-05T17:47:31Z</dcterms:created>
  <dcterms:modified xsi:type="dcterms:W3CDTF">2020-01-12T22:40:20Z</dcterms:modified>
</cp:coreProperties>
</file>