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20"/>
  </p:notesMasterIdLst>
  <p:sldIdLst>
    <p:sldId id="340" r:id="rId2"/>
    <p:sldId id="341" r:id="rId3"/>
    <p:sldId id="265" r:id="rId4"/>
    <p:sldId id="338" r:id="rId5"/>
    <p:sldId id="268" r:id="rId6"/>
    <p:sldId id="269" r:id="rId7"/>
    <p:sldId id="270" r:id="rId8"/>
    <p:sldId id="355" r:id="rId9"/>
    <p:sldId id="356" r:id="rId10"/>
    <p:sldId id="357" r:id="rId11"/>
    <p:sldId id="343" r:id="rId12"/>
    <p:sldId id="271" r:id="rId13"/>
    <p:sldId id="345" r:id="rId14"/>
    <p:sldId id="273" r:id="rId15"/>
    <p:sldId id="346" r:id="rId16"/>
    <p:sldId id="367" r:id="rId17"/>
    <p:sldId id="348" r:id="rId18"/>
    <p:sldId id="370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3" autoAdjust="0"/>
    <p:restoredTop sz="97333" autoAdjust="0"/>
  </p:normalViewPr>
  <p:slideViewPr>
    <p:cSldViewPr>
      <p:cViewPr>
        <p:scale>
          <a:sx n="100" d="100"/>
          <a:sy n="100" d="100"/>
        </p:scale>
        <p:origin x="-146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07924-F77F-4978-A48D-5578ACEA7347}" type="datetimeFigureOut">
              <a:rPr lang="en-GB" smtClean="0"/>
              <a:pPr/>
              <a:t>16/04/2018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7C71E-108B-4BFD-8C48-98A791EB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D070-1A37-405E-B47A-160BDBBF628D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2123728" y="470598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latin typeface="Comic Sans MS" pitchFamily="66" charset="0"/>
              </a:rPr>
              <a:t>E </a:t>
            </a:r>
            <a:r>
              <a:rPr lang="en-GB" sz="2800" dirty="0" smtClean="0">
                <a:latin typeface="Comic Sans MS" pitchFamily="66" charset="0"/>
              </a:rPr>
              <a:t>= </a:t>
            </a:r>
            <a:r>
              <a:rPr lang="en-GB" sz="2800" i="1" dirty="0" err="1" smtClean="0">
                <a:latin typeface="Comic Sans MS" pitchFamily="66" charset="0"/>
              </a:rPr>
              <a:t>E</a:t>
            </a:r>
            <a:r>
              <a:rPr lang="en-GB" sz="2800" baseline="30000" dirty="0" err="1" smtClean="0">
                <a:latin typeface="Comic Sans MS" pitchFamily="66" charset="0"/>
              </a:rPr>
              <a:t>o</a:t>
            </a:r>
            <a:endParaRPr lang="en-GB" sz="2800" baseline="300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1683965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latin typeface="Comic Sans MS" pitchFamily="66" charset="0"/>
              </a:rPr>
              <a:t>Reaktiflerin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ve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ürünlerin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birim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aktivitede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olduğu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bir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yarı-hücre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reaksiyonunun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elektrot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potansiyeli</a:t>
            </a:r>
            <a:r>
              <a:rPr lang="en-GB" sz="2800" dirty="0" smtClean="0">
                <a:latin typeface="Comic Sans MS" pitchFamily="66" charset="0"/>
              </a:rPr>
              <a:t> (</a:t>
            </a:r>
            <a:r>
              <a:rPr lang="en-GB" sz="2800" dirty="0" err="1" smtClean="0">
                <a:latin typeface="Comic Sans MS" pitchFamily="66" charset="0"/>
              </a:rPr>
              <a:t>SHE’a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karşı</a:t>
            </a:r>
            <a:r>
              <a:rPr lang="en-GB" sz="2800" dirty="0" smtClean="0">
                <a:latin typeface="Comic Sans MS" pitchFamily="66" charset="0"/>
              </a:rPr>
              <a:t>)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74231" y="476672"/>
            <a:ext cx="6970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Standart 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Elektrot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Potansiye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,</a:t>
            </a:r>
            <a:r>
              <a:rPr lang="en-US" sz="3200" b="1" i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E</a:t>
            </a:r>
            <a:r>
              <a:rPr lang="en-US" sz="32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baseline="30000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755576" y="1736809"/>
            <a:ext cx="763284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Formal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potansiyel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n-GB" sz="2800" i="1" dirty="0" smtClean="0">
                <a:solidFill>
                  <a:srgbClr val="0070C0"/>
                </a:solidFill>
                <a:latin typeface="Comic Sans MS" pitchFamily="66" charset="0"/>
              </a:rPr>
              <a:t>E</a:t>
            </a:r>
            <a:r>
              <a:rPr lang="en-GB" sz="2800" i="1" baseline="30000" dirty="0" smtClean="0">
                <a:solidFill>
                  <a:srgbClr val="0070C0"/>
                </a:solidFill>
                <a:latin typeface="Comic Sans MS" pitchFamily="66" charset="0"/>
              </a:rPr>
              <a:t>0</a:t>
            </a:r>
            <a:r>
              <a:rPr lang="en-GB" sz="2800" i="1" dirty="0" smtClean="0">
                <a:solidFill>
                  <a:srgbClr val="0070C0"/>
                </a:solidFill>
                <a:latin typeface="Comic Sans MS" pitchFamily="66" charset="0"/>
              </a:rPr>
              <a:t>’</a:t>
            </a:r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en-GB" sz="2400" dirty="0" err="1" smtClean="0">
                <a:latin typeface="Comic Sans MS" pitchFamily="66" charset="0"/>
              </a:rPr>
              <a:t>Reaktif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ve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ürünlerin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derişimleri</a:t>
            </a:r>
            <a:r>
              <a:rPr lang="en-GB" sz="2400" dirty="0" smtClean="0">
                <a:latin typeface="Comic Sans MS" pitchFamily="66" charset="0"/>
              </a:rPr>
              <a:t> 1 M; </a:t>
            </a:r>
            <a:r>
              <a:rPr lang="en-GB" sz="2400" dirty="0" err="1" smtClean="0">
                <a:latin typeface="Comic Sans MS" pitchFamily="66" charset="0"/>
              </a:rPr>
              <a:t>diğer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türlerin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derişimleri</a:t>
            </a:r>
            <a:r>
              <a:rPr lang="en-GB" sz="2400" dirty="0" smtClean="0">
                <a:latin typeface="Comic Sans MS" pitchFamily="66" charset="0"/>
              </a:rPr>
              <a:t> tam </a:t>
            </a:r>
            <a:r>
              <a:rPr lang="en-GB" sz="2400" dirty="0" err="1" smtClean="0">
                <a:latin typeface="Comic Sans MS" pitchFamily="66" charset="0"/>
              </a:rPr>
              <a:t>olarak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bilindiğinde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SHE’a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karşı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ölçülen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elektrot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potansiyeli</a:t>
            </a:r>
            <a:endParaRPr lang="en-GB" sz="2400" dirty="0" smtClean="0">
              <a:latin typeface="Comic Sans MS" pitchFamily="66" charset="0"/>
            </a:endParaRPr>
          </a:p>
          <a:p>
            <a:pPr marL="342900" indent="-342900" algn="ctr"/>
            <a:endParaRPr lang="tr-TR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0DC9-510B-40FD-BE38-F3471DEA31B9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Elektoanalitik Yöntemler</a:t>
            </a:r>
            <a:endParaRPr lang="tr-TR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944901" y="357166"/>
            <a:ext cx="72747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Standart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lektrot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ot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nsiyellerinin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tr-TR" sz="32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ullanımındaki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ınırlamalar</a:t>
            </a:r>
            <a:endParaRPr lang="tr-TR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3429000"/>
            <a:ext cx="381642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err="1" smtClean="0">
                <a:solidFill>
                  <a:srgbClr val="C00000"/>
                </a:solidFill>
                <a:latin typeface="Comic Sans MS" pitchFamily="66" charset="0"/>
              </a:rPr>
              <a:t>E</a:t>
            </a:r>
            <a:r>
              <a:rPr lang="en-GB" sz="2400" i="1" baseline="30000" dirty="0" err="1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 = 0,771 V</a:t>
            </a:r>
          </a:p>
          <a:p>
            <a:r>
              <a:rPr lang="en-GB" sz="2400" i="1" dirty="0" err="1" smtClean="0">
                <a:solidFill>
                  <a:srgbClr val="C00000"/>
                </a:solidFill>
                <a:latin typeface="Comic Sans MS" pitchFamily="66" charset="0"/>
              </a:rPr>
              <a:t>E</a:t>
            </a:r>
            <a:r>
              <a:rPr lang="en-GB" sz="2400" i="1" baseline="30000" dirty="0" err="1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en-GB" sz="2400" i="1" baseline="30000" dirty="0" smtClean="0">
                <a:solidFill>
                  <a:srgbClr val="C00000"/>
                </a:solidFill>
                <a:latin typeface="Comic Sans MS" pitchFamily="66" charset="0"/>
              </a:rPr>
              <a:t>’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 = 0,73 V </a:t>
            </a:r>
            <a:r>
              <a:rPr lang="en-GB" sz="2400" dirty="0" smtClean="0">
                <a:latin typeface="Comic Sans MS" pitchFamily="66" charset="0"/>
              </a:rPr>
              <a:t>(1 M HClO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dirty="0" smtClean="0">
                <a:latin typeface="Comic Sans MS" pitchFamily="66" charset="0"/>
              </a:rPr>
              <a:t>)</a:t>
            </a:r>
            <a:r>
              <a:rPr lang="en-GB" sz="2400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r>
              <a:rPr lang="en-GB" sz="2400" i="1" dirty="0" err="1" smtClean="0">
                <a:solidFill>
                  <a:srgbClr val="C00000"/>
                </a:solidFill>
                <a:latin typeface="Comic Sans MS" pitchFamily="66" charset="0"/>
              </a:rPr>
              <a:t>E</a:t>
            </a:r>
            <a:r>
              <a:rPr lang="en-GB" sz="2400" i="1" baseline="30000" dirty="0" err="1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en-GB" sz="2400" i="1" baseline="30000" dirty="0" smtClean="0">
                <a:solidFill>
                  <a:srgbClr val="C00000"/>
                </a:solidFill>
                <a:latin typeface="Comic Sans MS" pitchFamily="66" charset="0"/>
              </a:rPr>
              <a:t>’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 = 0,70 V </a:t>
            </a:r>
            <a:r>
              <a:rPr lang="en-GB" sz="2400" dirty="0" smtClean="0">
                <a:latin typeface="Comic Sans MS" pitchFamily="66" charset="0"/>
              </a:rPr>
              <a:t>(1 M </a:t>
            </a:r>
            <a:r>
              <a:rPr lang="en-GB" sz="2400" dirty="0" err="1" smtClean="0">
                <a:latin typeface="Comic Sans MS" pitchFamily="66" charset="0"/>
              </a:rPr>
              <a:t>HCl</a:t>
            </a:r>
            <a:r>
              <a:rPr lang="en-GB" sz="2400" dirty="0" smtClean="0">
                <a:latin typeface="Comic Sans MS" pitchFamily="66" charset="0"/>
              </a:rPr>
              <a:t>)</a:t>
            </a:r>
          </a:p>
          <a:p>
            <a:r>
              <a:rPr lang="en-GB" sz="2400" i="1" dirty="0" err="1" smtClean="0">
                <a:solidFill>
                  <a:srgbClr val="C00000"/>
                </a:solidFill>
                <a:latin typeface="Comic Sans MS" pitchFamily="66" charset="0"/>
              </a:rPr>
              <a:t>E</a:t>
            </a:r>
            <a:r>
              <a:rPr lang="en-GB" sz="2400" i="1" baseline="30000" dirty="0" err="1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en-GB" sz="2400" i="1" baseline="30000" dirty="0" smtClean="0">
                <a:solidFill>
                  <a:srgbClr val="C00000"/>
                </a:solidFill>
                <a:latin typeface="Comic Sans MS" pitchFamily="66" charset="0"/>
              </a:rPr>
              <a:t>’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 = 0,68 V </a:t>
            </a:r>
            <a:r>
              <a:rPr lang="en-GB" sz="2400" dirty="0" smtClean="0">
                <a:latin typeface="Comic Sans MS" pitchFamily="66" charset="0"/>
              </a:rPr>
              <a:t>(1 M 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SO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dirty="0" smtClean="0">
                <a:latin typeface="Comic Sans MS" pitchFamily="66" charset="0"/>
              </a:rPr>
              <a:t>)</a:t>
            </a:r>
            <a:endParaRPr lang="en-GB" sz="2400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GB" sz="2400" i="1" dirty="0" err="1" smtClean="0">
                <a:solidFill>
                  <a:srgbClr val="C00000"/>
                </a:solidFill>
                <a:latin typeface="Comic Sans MS" pitchFamily="66" charset="0"/>
              </a:rPr>
              <a:t>E</a:t>
            </a:r>
            <a:r>
              <a:rPr lang="en-GB" sz="2400" i="1" baseline="30000" dirty="0" err="1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en-GB" sz="2400" i="1" baseline="30000" dirty="0" smtClean="0">
                <a:solidFill>
                  <a:srgbClr val="C00000"/>
                </a:solidFill>
                <a:latin typeface="Comic Sans MS" pitchFamily="66" charset="0"/>
              </a:rPr>
              <a:t>’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 = 0,60 V </a:t>
            </a:r>
            <a:r>
              <a:rPr lang="en-GB" sz="2400" dirty="0" smtClean="0">
                <a:latin typeface="Comic Sans MS" pitchFamily="66" charset="0"/>
              </a:rPr>
              <a:t>(1 M H</a:t>
            </a:r>
            <a:r>
              <a:rPr lang="en-GB" sz="2400" baseline="-25000" dirty="0" smtClean="0">
                <a:latin typeface="Comic Sans MS" pitchFamily="66" charset="0"/>
              </a:rPr>
              <a:t>3</a:t>
            </a:r>
            <a:r>
              <a:rPr lang="en-GB" sz="2400" dirty="0" smtClean="0">
                <a:latin typeface="Comic Sans MS" pitchFamily="66" charset="0"/>
              </a:rPr>
              <a:t>PO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dirty="0" smtClean="0">
                <a:latin typeface="Comic Sans MS" pitchFamily="66" charset="0"/>
              </a:rPr>
              <a:t>)</a:t>
            </a:r>
            <a:r>
              <a:rPr lang="en-GB" sz="2400" baseline="-25000" dirty="0" smtClean="0">
                <a:latin typeface="Comic Sans MS" pitchFamily="66" charset="0"/>
              </a:rPr>
              <a:t> </a:t>
            </a:r>
            <a:endParaRPr lang="en-GB" sz="2400" dirty="0" smtClean="0">
              <a:latin typeface="Comic Sans MS" pitchFamily="66" charset="0"/>
            </a:endParaRPr>
          </a:p>
          <a:p>
            <a:endParaRPr lang="en-GB" sz="2400" baseline="-2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12 Dikdörtgen"/>
          <p:cNvSpPr/>
          <p:nvPr/>
        </p:nvSpPr>
        <p:spPr>
          <a:xfrm>
            <a:off x="689825" y="-24"/>
            <a:ext cx="75969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ELEKTROT POTANSİYELLERİNDEN </a:t>
            </a:r>
            <a:endParaRPr lang="tr-TR" sz="32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HÜCRE POTANSİYELLERİNİN </a:t>
            </a:r>
            <a:endParaRPr lang="tr-TR" sz="32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HESAPLANMASI</a:t>
            </a:r>
            <a:endParaRPr lang="tr-TR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177281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err="1" smtClean="0">
                <a:latin typeface="Comic Sans MS" pitchFamily="66" charset="0"/>
              </a:rPr>
              <a:t>E</a:t>
            </a:r>
            <a:r>
              <a:rPr lang="en-GB" sz="2400" baseline="-25000" dirty="0" err="1" smtClean="0">
                <a:latin typeface="Comic Sans MS" pitchFamily="66" charset="0"/>
              </a:rPr>
              <a:t>hücre</a:t>
            </a:r>
            <a:r>
              <a:rPr lang="en-GB" sz="2400" dirty="0" smtClean="0">
                <a:latin typeface="Comic Sans MS" pitchFamily="66" charset="0"/>
              </a:rPr>
              <a:t> = </a:t>
            </a:r>
            <a:r>
              <a:rPr lang="en-GB" sz="2400" i="1" dirty="0" err="1" smtClean="0">
                <a:latin typeface="Comic Sans MS" pitchFamily="66" charset="0"/>
              </a:rPr>
              <a:t>E</a:t>
            </a:r>
            <a:r>
              <a:rPr lang="en-GB" sz="2400" baseline="-25000" dirty="0" err="1" smtClean="0">
                <a:latin typeface="Comic Sans MS" pitchFamily="66" charset="0"/>
              </a:rPr>
              <a:t>sağ</a:t>
            </a:r>
            <a:r>
              <a:rPr lang="en-GB" sz="2400" i="1" dirty="0" smtClean="0">
                <a:latin typeface="Comic Sans MS" pitchFamily="66" charset="0"/>
              </a:rPr>
              <a:t> - </a:t>
            </a:r>
            <a:r>
              <a:rPr lang="en-GB" sz="2400" i="1" dirty="0" err="1" smtClean="0">
                <a:latin typeface="Comic Sans MS" pitchFamily="66" charset="0"/>
              </a:rPr>
              <a:t>E</a:t>
            </a:r>
            <a:r>
              <a:rPr lang="en-GB" sz="2400" baseline="-25000" dirty="0" err="1" smtClean="0">
                <a:latin typeface="Comic Sans MS" pitchFamily="66" charset="0"/>
              </a:rPr>
              <a:t>sol</a:t>
            </a:r>
            <a:r>
              <a:rPr lang="en-GB" sz="2400" i="1" dirty="0" smtClean="0">
                <a:latin typeface="Comic Sans MS" pitchFamily="66" charset="0"/>
              </a:rPr>
              <a:t> </a:t>
            </a:r>
            <a:endParaRPr lang="en-GB" sz="2400" i="1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2492896"/>
            <a:ext cx="825258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Zn</a:t>
            </a:r>
            <a:r>
              <a:rPr lang="en-GB" sz="2800" dirty="0" smtClean="0"/>
              <a:t> </a:t>
            </a:r>
            <a:r>
              <a:rPr lang="en-GB" sz="3200" dirty="0" smtClean="0"/>
              <a:t>I</a:t>
            </a:r>
            <a:r>
              <a:rPr lang="en-GB" sz="2800" dirty="0" smtClean="0"/>
              <a:t> </a:t>
            </a:r>
            <a:r>
              <a:rPr lang="en-GB" sz="2800" dirty="0" smtClean="0">
                <a:latin typeface="Comic Sans MS" pitchFamily="66" charset="0"/>
              </a:rPr>
              <a:t>ZnSO</a:t>
            </a:r>
            <a:r>
              <a:rPr lang="en-GB" sz="2800" baseline="-25000" dirty="0" smtClean="0">
                <a:latin typeface="Comic Sans MS" pitchFamily="66" charset="0"/>
              </a:rPr>
              <a:t>4</a:t>
            </a:r>
            <a:r>
              <a:rPr lang="en-GB" sz="2800" dirty="0" smtClean="0">
                <a:latin typeface="Comic Sans MS" pitchFamily="66" charset="0"/>
              </a:rPr>
              <a:t> (a = </a:t>
            </a:r>
            <a:r>
              <a:rPr lang="tr-TR" sz="2800" dirty="0" smtClean="0">
                <a:latin typeface="Comic Sans MS" pitchFamily="66" charset="0"/>
              </a:rPr>
              <a:t>1</a:t>
            </a:r>
            <a:r>
              <a:rPr lang="en-GB" sz="2800" dirty="0" smtClean="0">
                <a:latin typeface="Comic Sans MS" pitchFamily="66" charset="0"/>
              </a:rPr>
              <a:t>,00 M</a:t>
            </a:r>
            <a:r>
              <a:rPr lang="en-GB" sz="2800" dirty="0" smtClean="0"/>
              <a:t>) </a:t>
            </a:r>
            <a:r>
              <a:rPr lang="en-GB" sz="3200" dirty="0" smtClean="0"/>
              <a:t>II</a:t>
            </a:r>
            <a:r>
              <a:rPr lang="en-GB" sz="2800" dirty="0" smtClean="0"/>
              <a:t> </a:t>
            </a:r>
            <a:r>
              <a:rPr lang="en-GB" sz="2800" dirty="0" smtClean="0">
                <a:latin typeface="Comic Sans MS" pitchFamily="66" charset="0"/>
              </a:rPr>
              <a:t>CuSO</a:t>
            </a:r>
            <a:r>
              <a:rPr lang="en-GB" sz="2800" baseline="-25000" dirty="0" smtClean="0">
                <a:latin typeface="Comic Sans MS" pitchFamily="66" charset="0"/>
              </a:rPr>
              <a:t>4</a:t>
            </a:r>
            <a:r>
              <a:rPr lang="en-GB" sz="2800" dirty="0" smtClean="0">
                <a:latin typeface="Comic Sans MS" pitchFamily="66" charset="0"/>
              </a:rPr>
              <a:t> (a = 1,00 M</a:t>
            </a:r>
            <a:r>
              <a:rPr lang="en-GB" sz="2800" dirty="0" smtClean="0"/>
              <a:t>) </a:t>
            </a:r>
            <a:r>
              <a:rPr lang="en-GB" sz="3200" dirty="0" smtClean="0"/>
              <a:t>I </a:t>
            </a:r>
            <a:r>
              <a:rPr lang="en-GB" sz="2800" dirty="0" smtClean="0">
                <a:latin typeface="Comic Sans MS" pitchFamily="66" charset="0"/>
              </a:rPr>
              <a:t>Cu</a:t>
            </a:r>
          </a:p>
          <a:p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539552" y="4068361"/>
            <a:ext cx="82814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chemeClr val="tx2"/>
                </a:solidFill>
                <a:latin typeface="Comic Sans MS" pitchFamily="66" charset="0"/>
              </a:rPr>
              <a:t>Cu </a:t>
            </a:r>
            <a:r>
              <a:rPr lang="en-GB" sz="3200" dirty="0" smtClean="0">
                <a:solidFill>
                  <a:schemeClr val="tx2"/>
                </a:solidFill>
              </a:rPr>
              <a:t>I</a:t>
            </a:r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en-GB" sz="2800" dirty="0" smtClean="0">
                <a:solidFill>
                  <a:schemeClr val="tx2"/>
                </a:solidFill>
                <a:latin typeface="Comic Sans MS" pitchFamily="66" charset="0"/>
              </a:rPr>
              <a:t>CuSO</a:t>
            </a:r>
            <a:r>
              <a:rPr lang="en-GB" sz="2800" baseline="-25000" dirty="0" smtClean="0">
                <a:solidFill>
                  <a:schemeClr val="tx2"/>
                </a:solidFill>
                <a:latin typeface="Comic Sans MS" pitchFamily="66" charset="0"/>
              </a:rPr>
              <a:t>4 </a:t>
            </a:r>
            <a:r>
              <a:rPr lang="en-GB" sz="2800" dirty="0" smtClean="0">
                <a:solidFill>
                  <a:schemeClr val="tx2"/>
                </a:solidFill>
                <a:latin typeface="Comic Sans MS" pitchFamily="66" charset="0"/>
              </a:rPr>
              <a:t>(a = 1,00 M</a:t>
            </a:r>
            <a:r>
              <a:rPr lang="en-GB" sz="2800" dirty="0" smtClean="0">
                <a:solidFill>
                  <a:schemeClr val="tx2"/>
                </a:solidFill>
              </a:rPr>
              <a:t>) </a:t>
            </a:r>
            <a:r>
              <a:rPr lang="en-GB" sz="3200" dirty="0" smtClean="0">
                <a:solidFill>
                  <a:schemeClr val="tx2"/>
                </a:solidFill>
              </a:rPr>
              <a:t>II</a:t>
            </a:r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en-GB" sz="2800" dirty="0" smtClean="0">
                <a:solidFill>
                  <a:schemeClr val="tx2"/>
                </a:solidFill>
                <a:latin typeface="Comic Sans MS" pitchFamily="66" charset="0"/>
              </a:rPr>
              <a:t>ZnSO</a:t>
            </a:r>
            <a:r>
              <a:rPr lang="en-GB" sz="2800" baseline="-25000" dirty="0" smtClean="0">
                <a:solidFill>
                  <a:schemeClr val="tx2"/>
                </a:solidFill>
                <a:latin typeface="Comic Sans MS" pitchFamily="66" charset="0"/>
              </a:rPr>
              <a:t>4 </a:t>
            </a:r>
            <a:r>
              <a:rPr lang="en-GB" sz="2800" dirty="0" smtClean="0">
                <a:solidFill>
                  <a:schemeClr val="tx2"/>
                </a:solidFill>
                <a:latin typeface="Comic Sans MS" pitchFamily="66" charset="0"/>
              </a:rPr>
              <a:t>(a = 1,00 M</a:t>
            </a:r>
            <a:r>
              <a:rPr lang="en-GB" sz="2800" dirty="0" smtClean="0">
                <a:solidFill>
                  <a:schemeClr val="tx2"/>
                </a:solidFill>
              </a:rPr>
              <a:t>) </a:t>
            </a:r>
            <a:r>
              <a:rPr lang="en-GB" sz="3200" dirty="0" smtClean="0">
                <a:solidFill>
                  <a:schemeClr val="tx2"/>
                </a:solidFill>
              </a:rPr>
              <a:t>I </a:t>
            </a:r>
            <a:r>
              <a:rPr lang="en-GB" sz="2800" dirty="0" smtClean="0">
                <a:solidFill>
                  <a:schemeClr val="tx2"/>
                </a:solidFill>
                <a:latin typeface="Comic Sans MS" pitchFamily="66" charset="0"/>
              </a:rPr>
              <a:t>Zn</a:t>
            </a:r>
          </a:p>
          <a:p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81009" y="3212976"/>
            <a:ext cx="41072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Cu</a:t>
            </a:r>
            <a:r>
              <a:rPr lang="en-GB" sz="2400" baseline="30000" dirty="0" smtClean="0">
                <a:latin typeface="Comic Sans MS" pitchFamily="66" charset="0"/>
              </a:rPr>
              <a:t>2+ </a:t>
            </a:r>
            <a:r>
              <a:rPr lang="en-GB" sz="2400" dirty="0" smtClean="0">
                <a:latin typeface="Comic Sans MS" pitchFamily="66" charset="0"/>
              </a:rPr>
              <a:t>+Zn(</a:t>
            </a:r>
            <a:r>
              <a:rPr lang="en-GB" sz="2400" i="1" dirty="0" smtClean="0">
                <a:latin typeface="Comic Sans MS" pitchFamily="66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) </a:t>
            </a:r>
            <a:r>
              <a:rPr lang="en-GB" sz="2400" dirty="0" smtClean="0">
                <a:latin typeface="Arial Narrow"/>
              </a:rPr>
              <a:t>→</a:t>
            </a:r>
            <a:r>
              <a:rPr lang="en-GB" sz="2400" dirty="0" smtClean="0">
                <a:latin typeface="Comic Sans MS" pitchFamily="66" charset="0"/>
              </a:rPr>
              <a:t> Cu(</a:t>
            </a:r>
            <a:r>
              <a:rPr lang="en-GB" sz="2400" i="1" dirty="0" smtClean="0">
                <a:latin typeface="Comic Sans MS" pitchFamily="66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) + Zn</a:t>
            </a:r>
            <a:r>
              <a:rPr lang="en-GB" sz="2400" baseline="30000" dirty="0" smtClean="0">
                <a:latin typeface="Comic Sans MS" pitchFamily="66" charset="0"/>
              </a:rPr>
              <a:t>2+</a:t>
            </a:r>
            <a:r>
              <a:rPr lang="en-GB" sz="2400" dirty="0" smtClean="0">
                <a:latin typeface="Comic Sans MS" pitchFamily="66" charset="0"/>
              </a:rPr>
              <a:t> -</a:t>
            </a:r>
          </a:p>
          <a:p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</a:rPr>
              <a:t>Galvanik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</a:rPr>
              <a:t>hücre</a:t>
            </a:r>
            <a:endParaRPr lang="en-GB" sz="2400" baseline="30000" dirty="0" smtClean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27784" y="4653136"/>
            <a:ext cx="39549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Comic Sans MS" pitchFamily="66" charset="0"/>
              </a:rPr>
              <a:t>Zn</a:t>
            </a:r>
            <a:r>
              <a:rPr lang="en-GB" sz="2400" baseline="30000" dirty="0" smtClean="0">
                <a:solidFill>
                  <a:schemeClr val="tx2"/>
                </a:solidFill>
                <a:latin typeface="Comic Sans MS" pitchFamily="66" charset="0"/>
              </a:rPr>
              <a:t>2+</a:t>
            </a:r>
            <a:r>
              <a:rPr lang="en-GB" sz="2400" dirty="0" smtClean="0">
                <a:solidFill>
                  <a:schemeClr val="tx2"/>
                </a:solidFill>
                <a:latin typeface="Comic Sans MS" pitchFamily="66" charset="0"/>
              </a:rPr>
              <a:t>+Cu(</a:t>
            </a:r>
            <a:r>
              <a:rPr lang="en-GB" sz="2400" i="1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GB" sz="2400" dirty="0" smtClean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en-GB" sz="2400" dirty="0" smtClean="0">
                <a:latin typeface="Arial Narrow"/>
              </a:rPr>
              <a:t>→</a:t>
            </a:r>
            <a:r>
              <a:rPr lang="en-GB" sz="2400" dirty="0" smtClean="0">
                <a:solidFill>
                  <a:schemeClr val="tx2"/>
                </a:solidFill>
                <a:latin typeface="Comic Sans MS" pitchFamily="66" charset="0"/>
              </a:rPr>
              <a:t> Zn(</a:t>
            </a:r>
            <a:r>
              <a:rPr lang="en-GB" sz="2400" i="1" dirty="0" smtClean="0">
                <a:solidFill>
                  <a:schemeClr val="tx2"/>
                </a:solidFill>
                <a:latin typeface="Comic Sans MS" pitchFamily="66" charset="0"/>
              </a:rPr>
              <a:t>k</a:t>
            </a:r>
            <a:r>
              <a:rPr lang="en-GB" sz="2400" dirty="0" smtClean="0">
                <a:solidFill>
                  <a:schemeClr val="tx2"/>
                </a:solidFill>
                <a:latin typeface="Comic Sans MS" pitchFamily="66" charset="0"/>
              </a:rPr>
              <a:t>) +Cu</a:t>
            </a:r>
            <a:r>
              <a:rPr lang="en-GB" sz="2400" baseline="30000" dirty="0" smtClean="0">
                <a:solidFill>
                  <a:schemeClr val="tx2"/>
                </a:solidFill>
                <a:latin typeface="Comic Sans MS" pitchFamily="66" charset="0"/>
              </a:rPr>
              <a:t>2+</a:t>
            </a:r>
            <a:r>
              <a:rPr lang="en-GB" sz="2400" dirty="0" smtClean="0">
                <a:solidFill>
                  <a:schemeClr val="tx2"/>
                </a:solidFill>
                <a:latin typeface="Comic Sans MS" pitchFamily="66" charset="0"/>
              </a:rPr>
              <a:t> -</a:t>
            </a:r>
          </a:p>
          <a:p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</a:rPr>
              <a:t>Elektrolitik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</a:rPr>
              <a:t>hücre</a:t>
            </a:r>
            <a:endParaRPr lang="en-GB" sz="2400" baseline="300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Dikdörtgen"/>
          <p:cNvSpPr/>
          <p:nvPr/>
        </p:nvSpPr>
        <p:spPr>
          <a:xfrm>
            <a:off x="611560" y="980728"/>
            <a:ext cx="75608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ÖRNEK</a:t>
            </a:r>
            <a:r>
              <a:rPr lang="tr-TR" sz="2800" dirty="0" smtClean="0">
                <a:solidFill>
                  <a:srgbClr val="0070C0"/>
                </a:solidFill>
                <a:latin typeface="Comic Sans MS" pitchFamily="66" charset="0"/>
              </a:rPr>
              <a:t> 6</a:t>
            </a:r>
          </a:p>
          <a:p>
            <a:r>
              <a:rPr lang="en-GB" sz="2800" dirty="0" err="1" smtClean="0">
                <a:latin typeface="Comic Sans MS" pitchFamily="66" charset="0"/>
              </a:rPr>
              <a:t>Aşağıdaki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hücre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için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(a) </a:t>
            </a:r>
            <a:r>
              <a:rPr lang="en-US" sz="2800" dirty="0" err="1" smtClean="0">
                <a:latin typeface="Comic Sans MS" pitchFamily="66" charset="0"/>
              </a:rPr>
              <a:t>derişimleri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ve</a:t>
            </a:r>
            <a:r>
              <a:rPr lang="en-US" sz="2800" dirty="0" smtClean="0">
                <a:latin typeface="Comic Sans MS" pitchFamily="66" charset="0"/>
              </a:rPr>
              <a:t> (b) </a:t>
            </a:r>
            <a:r>
              <a:rPr lang="en-US" sz="2800" dirty="0" err="1" smtClean="0">
                <a:latin typeface="Comic Sans MS" pitchFamily="66" charset="0"/>
              </a:rPr>
              <a:t>aktiviteleri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kullanarak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potansiyelleri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hesaplayınız</a:t>
            </a:r>
            <a:r>
              <a:rPr lang="en-US" sz="2800" dirty="0" smtClean="0">
                <a:latin typeface="Comic Sans MS" pitchFamily="66" charset="0"/>
              </a:rPr>
              <a:t>.</a:t>
            </a:r>
            <a:r>
              <a:rPr lang="en-GB" sz="2800" dirty="0" smtClean="0"/>
              <a:t> </a:t>
            </a:r>
          </a:p>
          <a:p>
            <a:r>
              <a:rPr lang="en-GB" sz="2800" dirty="0" smtClean="0"/>
              <a:t>Zn </a:t>
            </a:r>
            <a:r>
              <a:rPr lang="en-GB" sz="3200" dirty="0" smtClean="0"/>
              <a:t>I</a:t>
            </a:r>
            <a:r>
              <a:rPr lang="en-GB" sz="2800" dirty="0" smtClean="0"/>
              <a:t> ZnSO</a:t>
            </a:r>
            <a:r>
              <a:rPr lang="en-GB" sz="2800" baseline="-25000" dirty="0" smtClean="0"/>
              <a:t>4</a:t>
            </a:r>
            <a:r>
              <a:rPr lang="en-GB" sz="2800" dirty="0" smtClean="0"/>
              <a:t>(</a:t>
            </a:r>
            <a:r>
              <a:rPr lang="en-GB" sz="2800" i="1" dirty="0" smtClean="0"/>
              <a:t>c</a:t>
            </a:r>
            <a:r>
              <a:rPr lang="en-GB" sz="2800" baseline="-25000" dirty="0" smtClean="0"/>
              <a:t>ZnSO4</a:t>
            </a:r>
            <a:r>
              <a:rPr lang="en-GB" sz="2800" dirty="0" smtClean="0"/>
              <a:t>),PbSO</a:t>
            </a:r>
            <a:r>
              <a:rPr lang="en-GB" sz="2800" baseline="-25000" dirty="0" smtClean="0"/>
              <a:t>4</a:t>
            </a:r>
            <a:r>
              <a:rPr lang="en-GB" sz="2800" dirty="0" smtClean="0"/>
              <a:t>(</a:t>
            </a:r>
            <a:r>
              <a:rPr lang="en-GB" sz="2800" dirty="0" err="1" smtClean="0"/>
              <a:t>doygun</a:t>
            </a:r>
            <a:r>
              <a:rPr lang="en-GB" sz="2800" dirty="0" smtClean="0"/>
              <a:t>)</a:t>
            </a:r>
            <a:r>
              <a:rPr lang="en-GB" sz="3200" dirty="0" smtClean="0"/>
              <a:t> I </a:t>
            </a:r>
            <a:r>
              <a:rPr lang="en-GB" sz="2800" dirty="0" err="1" smtClean="0"/>
              <a:t>Pb</a:t>
            </a:r>
            <a:r>
              <a:rPr lang="en-GB" sz="2800" dirty="0" smtClean="0"/>
              <a:t> </a:t>
            </a:r>
          </a:p>
          <a:p>
            <a:endParaRPr lang="tr-TR" sz="2800" dirty="0">
              <a:latin typeface="Comic Sans MS" pitchFamily="66" charset="0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6E8B9-EB1D-4DFF-B5A2-B65085C34526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19" name="TextBox 18"/>
          <p:cNvSpPr txBox="1"/>
          <p:nvPr/>
        </p:nvSpPr>
        <p:spPr>
          <a:xfrm>
            <a:off x="755576" y="3500438"/>
            <a:ext cx="4530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latin typeface="Comic Sans MS" pitchFamily="66" charset="0"/>
              </a:rPr>
              <a:t>c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baseline="-25000" dirty="0" smtClean="0">
                <a:latin typeface="Comic Sans MS" pitchFamily="66" charset="0"/>
              </a:rPr>
              <a:t>ZnSO4</a:t>
            </a:r>
            <a:r>
              <a:rPr lang="en-GB" sz="2800" dirty="0" smtClean="0">
                <a:latin typeface="Comic Sans MS" pitchFamily="66" charset="0"/>
              </a:rPr>
              <a:t> :	</a:t>
            </a:r>
            <a:r>
              <a:rPr lang="tr-TR" sz="2800" dirty="0" smtClean="0">
                <a:latin typeface="Comic Sans MS" pitchFamily="66" charset="0"/>
              </a:rPr>
              <a:t>6</a:t>
            </a:r>
            <a:r>
              <a:rPr lang="en-GB" sz="2800" dirty="0" smtClean="0">
                <a:latin typeface="Comic Sans MS" pitchFamily="66" charset="0"/>
              </a:rPr>
              <a:t>,00 x 10</a:t>
            </a:r>
            <a:r>
              <a:rPr lang="en-GB" sz="2800" baseline="30000" dirty="0" smtClean="0">
                <a:latin typeface="Comic Sans MS" pitchFamily="66" charset="0"/>
              </a:rPr>
              <a:t>-</a:t>
            </a:r>
            <a:r>
              <a:rPr lang="tr-TR" sz="2800" baseline="30000" dirty="0" smtClean="0">
                <a:latin typeface="Comic Sans MS" pitchFamily="66" charset="0"/>
              </a:rPr>
              <a:t>3</a:t>
            </a:r>
            <a:r>
              <a:rPr lang="en-GB" sz="2800" dirty="0" smtClean="0">
                <a:latin typeface="Comic Sans MS" pitchFamily="66" charset="0"/>
              </a:rPr>
              <a:t> M </a:t>
            </a:r>
          </a:p>
          <a:p>
            <a:pPr algn="r"/>
            <a:r>
              <a:rPr lang="en-GB" sz="2800" dirty="0" smtClean="0">
                <a:latin typeface="Comic Sans MS" pitchFamily="66" charset="0"/>
              </a:rPr>
              <a:t>	</a:t>
            </a:r>
            <a:r>
              <a:rPr lang="tr-TR" sz="2800" dirty="0" smtClean="0">
                <a:latin typeface="Comic Sans MS" pitchFamily="66" charset="0"/>
              </a:rPr>
              <a:t>	</a:t>
            </a:r>
            <a:r>
              <a:rPr lang="en-GB" sz="2800" dirty="0" smtClean="0">
                <a:latin typeface="Comic Sans MS" pitchFamily="66" charset="0"/>
              </a:rPr>
              <a:t>	</a:t>
            </a:r>
            <a:r>
              <a:rPr lang="tr-TR" sz="2800" dirty="0" smtClean="0">
                <a:latin typeface="Comic Sans MS" pitchFamily="66" charset="0"/>
              </a:rPr>
              <a:t>	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1907704" y="260648"/>
            <a:ext cx="52725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Ohmik Potansiyel: IR Düşüşü</a:t>
            </a:r>
            <a:endParaRPr lang="en-GB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1124744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>
                <a:latin typeface="Comic Sans MS" pitchFamily="66" charset="0"/>
              </a:rPr>
              <a:t>E</a:t>
            </a:r>
            <a:r>
              <a:rPr lang="en-GB" sz="2800" i="1" baseline="-25000" dirty="0" err="1" smtClean="0">
                <a:latin typeface="Comic Sans MS" pitchFamily="66" charset="0"/>
              </a:rPr>
              <a:t>hücre</a:t>
            </a:r>
            <a:r>
              <a:rPr lang="en-GB" sz="2800" dirty="0" smtClean="0">
                <a:latin typeface="Comic Sans MS" pitchFamily="66" charset="0"/>
              </a:rPr>
              <a:t> = </a:t>
            </a:r>
            <a:r>
              <a:rPr lang="en-GB" sz="2800" i="1" dirty="0" err="1" smtClean="0">
                <a:latin typeface="Comic Sans MS" pitchFamily="66" charset="0"/>
              </a:rPr>
              <a:t>E</a:t>
            </a:r>
            <a:r>
              <a:rPr lang="en-GB" sz="2800" i="1" baseline="-25000" dirty="0" err="1" smtClean="0">
                <a:latin typeface="Comic Sans MS" pitchFamily="66" charset="0"/>
              </a:rPr>
              <a:t>sağ</a:t>
            </a:r>
            <a:r>
              <a:rPr lang="en-GB" sz="2800" i="1" dirty="0" smtClean="0">
                <a:latin typeface="Comic Sans MS" pitchFamily="66" charset="0"/>
              </a:rPr>
              <a:t> – </a:t>
            </a:r>
            <a:r>
              <a:rPr lang="en-GB" sz="2800" i="1" dirty="0" err="1" smtClean="0">
                <a:latin typeface="Comic Sans MS" pitchFamily="66" charset="0"/>
              </a:rPr>
              <a:t>E</a:t>
            </a:r>
            <a:r>
              <a:rPr lang="en-GB" sz="2800" i="1" baseline="-25000" dirty="0" err="1" smtClean="0">
                <a:latin typeface="Comic Sans MS" pitchFamily="66" charset="0"/>
              </a:rPr>
              <a:t>sol</a:t>
            </a:r>
            <a:r>
              <a:rPr lang="en-GB" sz="2800" i="1" dirty="0" smtClean="0">
                <a:latin typeface="Comic Sans MS" pitchFamily="66" charset="0"/>
              </a:rPr>
              <a:t> - 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i="1" dirty="0" smtClean="0">
                <a:latin typeface="Comic Sans MS" pitchFamily="66" charset="0"/>
              </a:rPr>
              <a:t>IR</a:t>
            </a:r>
            <a:endParaRPr lang="en-GB" sz="2800" i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276872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Galvanik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hücrenin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potansiyelini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azaltır</a:t>
            </a:r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361950" indent="-361950">
              <a:buFont typeface="Wingdings" pitchFamily="2" charset="2"/>
              <a:buChar char="v"/>
            </a:pP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Elektrolitik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hücrede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akım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oluşması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için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gereken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potansiyeli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artırır</a:t>
            </a:r>
            <a:endParaRPr lang="en-GB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8D0D-35F9-4B99-A3B7-12C767401CC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467544" y="980728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ÖRNEK</a:t>
            </a:r>
            <a:r>
              <a:rPr lang="tr-TR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7</a:t>
            </a:r>
          </a:p>
          <a:p>
            <a:endParaRPr lang="tr-TR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GB" sz="2800" dirty="0" err="1" smtClean="0">
                <a:latin typeface="Comic Sans MS" pitchFamily="66" charset="0"/>
              </a:rPr>
              <a:t>Aşağıdaki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hücrenin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direnci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tr-TR" sz="2800" dirty="0" smtClean="0">
                <a:latin typeface="Comic Sans MS" pitchFamily="66" charset="0"/>
              </a:rPr>
              <a:t>8</a:t>
            </a:r>
            <a:r>
              <a:rPr lang="en-GB" sz="2800" dirty="0" smtClean="0">
                <a:latin typeface="Comic Sans MS" pitchFamily="66" charset="0"/>
              </a:rPr>
              <a:t>,00 </a:t>
            </a:r>
            <a:r>
              <a:rPr lang="en-GB" sz="2800" dirty="0" smtClean="0">
                <a:latin typeface="Comic Sans MS" pitchFamily="66" charset="0"/>
                <a:sym typeface="Symbol"/>
              </a:rPr>
              <a:t>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dur</a:t>
            </a:r>
            <a:r>
              <a:rPr lang="en-GB" sz="2800" dirty="0" smtClean="0">
                <a:latin typeface="Comic Sans MS" pitchFamily="66" charset="0"/>
                <a:sym typeface="Symbol"/>
              </a:rPr>
              <a:t>. 0,</a:t>
            </a:r>
            <a:r>
              <a:rPr lang="tr-TR" sz="2800" dirty="0" smtClean="0">
                <a:latin typeface="Comic Sans MS" pitchFamily="66" charset="0"/>
                <a:sym typeface="Symbol"/>
              </a:rPr>
              <a:t>5</a:t>
            </a:r>
            <a:r>
              <a:rPr lang="en-GB" sz="2800" dirty="0" smtClean="0">
                <a:latin typeface="Comic Sans MS" pitchFamily="66" charset="0"/>
                <a:sym typeface="Symbol"/>
              </a:rPr>
              <a:t>00A’lik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bir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akım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ürettiğinde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bu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hücrenin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potansiyelini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hesaplayınız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r>
              <a:rPr lang="en-GB" sz="2800" dirty="0" smtClean="0"/>
              <a:t> </a:t>
            </a:r>
          </a:p>
          <a:p>
            <a:r>
              <a:rPr lang="en-GB" sz="2800" dirty="0" err="1" smtClean="0"/>
              <a:t>Cd</a:t>
            </a:r>
            <a:r>
              <a:rPr lang="en-GB" sz="2800" dirty="0" smtClean="0"/>
              <a:t> I Cd</a:t>
            </a:r>
            <a:r>
              <a:rPr lang="en-GB" sz="2800" baseline="30000" dirty="0" smtClean="0"/>
              <a:t>2+  </a:t>
            </a:r>
            <a:r>
              <a:rPr lang="en-GB" sz="2800" dirty="0" smtClean="0"/>
              <a:t>(0,0</a:t>
            </a:r>
            <a:r>
              <a:rPr lang="tr-TR" sz="2800" dirty="0" smtClean="0"/>
              <a:t>5</a:t>
            </a:r>
            <a:r>
              <a:rPr lang="en-GB" sz="2800" dirty="0" smtClean="0"/>
              <a:t>00 M) II Cu</a:t>
            </a:r>
            <a:r>
              <a:rPr lang="en-GB" sz="2800" baseline="30000" dirty="0" smtClean="0"/>
              <a:t>2+  </a:t>
            </a:r>
            <a:r>
              <a:rPr lang="en-GB" sz="2800" dirty="0" smtClean="0"/>
              <a:t>(0,0</a:t>
            </a:r>
            <a:r>
              <a:rPr lang="tr-TR" sz="2800" dirty="0" smtClean="0"/>
              <a:t>5</a:t>
            </a:r>
            <a:r>
              <a:rPr lang="en-GB" sz="2800" dirty="0" smtClean="0"/>
              <a:t>00 M) I Cu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467544" y="980728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ÖRNEK</a:t>
            </a:r>
            <a:r>
              <a:rPr lang="tr-TR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8</a:t>
            </a:r>
          </a:p>
          <a:p>
            <a:endParaRPr lang="tr-TR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GB" sz="2800" dirty="0" err="1" smtClean="0">
                <a:latin typeface="Comic Sans MS" pitchFamily="66" charset="0"/>
              </a:rPr>
              <a:t>Aşağıdaki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hücrenin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direnci</a:t>
            </a:r>
            <a:r>
              <a:rPr lang="en-GB" sz="2800" dirty="0" smtClean="0">
                <a:latin typeface="Comic Sans MS" pitchFamily="66" charset="0"/>
              </a:rPr>
              <a:t> 4,00 </a:t>
            </a:r>
            <a:r>
              <a:rPr lang="en-GB" sz="2800" dirty="0" smtClean="0">
                <a:latin typeface="Comic Sans MS" pitchFamily="66" charset="0"/>
                <a:sym typeface="Symbol"/>
              </a:rPr>
              <a:t>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dur</a:t>
            </a:r>
            <a:r>
              <a:rPr lang="en-GB" sz="2800" dirty="0" smtClean="0">
                <a:latin typeface="Comic Sans MS" pitchFamily="66" charset="0"/>
                <a:sym typeface="Symbol"/>
              </a:rPr>
              <a:t>. 0,100A’lik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bir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akım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ürettiğinde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bu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hücrenin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potansiyelini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hesaplayınız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r>
              <a:rPr lang="en-GB" sz="2800" dirty="0" smtClean="0"/>
              <a:t> </a:t>
            </a:r>
          </a:p>
          <a:p>
            <a:r>
              <a:rPr lang="en-GB" sz="2800" dirty="0" smtClean="0"/>
              <a:t>Cu I Cu</a:t>
            </a:r>
            <a:r>
              <a:rPr lang="en-GB" sz="2800" baseline="30000" dirty="0" smtClean="0"/>
              <a:t>2+  </a:t>
            </a:r>
            <a:r>
              <a:rPr lang="en-GB" sz="2800" dirty="0" smtClean="0"/>
              <a:t>(0,0100 M) II Cd</a:t>
            </a:r>
            <a:r>
              <a:rPr lang="en-GB" sz="2800" baseline="30000" dirty="0" smtClean="0"/>
              <a:t>2+  </a:t>
            </a:r>
            <a:r>
              <a:rPr lang="en-GB" sz="2800" dirty="0" smtClean="0"/>
              <a:t>(0,0100 M) I </a:t>
            </a:r>
            <a:r>
              <a:rPr lang="en-GB" sz="2800" dirty="0" err="1" smtClean="0"/>
              <a:t>Cd</a:t>
            </a:r>
            <a:r>
              <a:rPr lang="en-GB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3301923" y="1249596"/>
            <a:ext cx="22781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Polariza</a:t>
            </a:r>
            <a:r>
              <a:rPr lang="en-GB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sy</a:t>
            </a:r>
            <a:r>
              <a:rPr lang="tr-TR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on</a:t>
            </a:r>
            <a:endParaRPr lang="en-GB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623552"/>
            <a:ext cx="70567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Polarizasyon </a:t>
            </a:r>
            <a:r>
              <a:rPr lang="tr-TR" sz="24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potansiyel değiştiği halde akımın değişmemesidir.</a:t>
            </a:r>
          </a:p>
          <a:p>
            <a:r>
              <a:rPr lang="en-GB" sz="2400" b="1" dirty="0" err="1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Derişim</a:t>
            </a:r>
            <a:r>
              <a:rPr lang="en-GB" sz="24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2400" b="1" dirty="0" err="1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polarizasyonu</a:t>
            </a:r>
            <a:r>
              <a:rPr lang="en-GB" sz="24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24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: Yüzeydeki bütün türlerin tamamen </a:t>
            </a:r>
            <a:r>
              <a:rPr lang="tr-TR" sz="24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indirgenip yükseltgenmesidir</a:t>
            </a:r>
            <a:r>
              <a:rPr lang="tr-TR" sz="24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r>
              <a:rPr lang="tr-TR" sz="24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Reaksiyon polarizasyonu: Ara yüzeyde </a:t>
            </a:r>
            <a:r>
              <a:rPr lang="tr-TR" sz="24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gerçekleşen </a:t>
            </a:r>
            <a:r>
              <a:rPr lang="tr-TR" sz="24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reaksiyonun hızını etkileyen olaylar (ara ürünlerin oluşması, bozunma olayları) reaksiyon hızını sınırlar. Buna reaksiyon polarizasyonu denir.</a:t>
            </a:r>
            <a:r>
              <a:rPr lang="tr-TR" sz="24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GB" sz="2400" b="1" dirty="0" smtClean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n-GB" sz="2400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979712" y="1052736"/>
            <a:ext cx="48965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</a:rPr>
              <a:t>Aşırı gerilim:</a:t>
            </a:r>
          </a:p>
          <a:p>
            <a:pPr algn="ctr"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rgbClr val="C00000"/>
                </a:solidFill>
                <a:latin typeface="Comic Sans MS" pitchFamily="66" charset="0"/>
              </a:rPr>
              <a:t>Elektrodun</a:t>
            </a:r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</a:rPr>
              <a:t> kimyasal yapısına bağlı olarak değişir.</a:t>
            </a:r>
          </a:p>
          <a:p>
            <a:pPr algn="ctr">
              <a:buFont typeface="Wingdings" pitchFamily="2" charset="2"/>
              <a:buChar char="Ø"/>
            </a:pPr>
            <a:endParaRPr lang="tr-T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</a:rPr>
              <a:t>Hidrojen ve oksijenin çıktığı elektrotlarda çok yüksektir.</a:t>
            </a:r>
          </a:p>
          <a:p>
            <a:pPr algn="ctr">
              <a:buFont typeface="Wingdings" pitchFamily="2" charset="2"/>
              <a:buChar char="Ø"/>
            </a:pPr>
            <a:endParaRPr lang="tr-T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</a:rPr>
              <a:t>Sıcaklığın artmasıyla düşer.</a:t>
            </a:r>
          </a:p>
          <a:p>
            <a:pPr algn="ctr">
              <a:buFont typeface="Wingdings" pitchFamily="2" charset="2"/>
              <a:buChar char="Ø"/>
            </a:pPr>
            <a:endParaRPr lang="tr-T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</a:rPr>
              <a:t>Bir çok değişkene bağlıdır.</a:t>
            </a:r>
          </a:p>
          <a:p>
            <a:pPr>
              <a:buFont typeface="Arial" pitchFamily="34" charset="0"/>
              <a:buChar char="•"/>
            </a:pPr>
            <a:endParaRPr lang="tr-TR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/>
            <a:endParaRPr lang="tr-TR" sz="2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1907704" y="332656"/>
            <a:ext cx="48942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Kütle</a:t>
            </a:r>
            <a:r>
              <a:rPr lang="en-GB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Aktarım</a:t>
            </a:r>
            <a:r>
              <a:rPr lang="en-GB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2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Mekanizması</a:t>
            </a:r>
            <a:endParaRPr lang="en-GB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052736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err="1" smtClean="0">
                <a:latin typeface="Comic Sans MS" pitchFamily="66" charset="0"/>
              </a:rPr>
              <a:t>Difüzyon</a:t>
            </a: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 smtClean="0">
                <a:latin typeface="Comic Sans MS" pitchFamily="66" charset="0"/>
              </a:rPr>
              <a:t>Göç</a:t>
            </a: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Konveksiyon</a:t>
            </a:r>
            <a:endParaRPr lang="tr-TR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514350" indent="-514350"/>
            <a:r>
              <a:rPr lang="tr-TR" sz="2800" dirty="0" smtClean="0">
                <a:solidFill>
                  <a:srgbClr val="0070C0"/>
                </a:solidFill>
                <a:latin typeface="Comic Sans MS" pitchFamily="66" charset="0"/>
              </a:rPr>
              <a:t>Difüzyon: iyonların derişimin yüksek olduğu bölgeden düşük olduğu bölgeye hareket etmesidir.</a:t>
            </a:r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514350" indent="-514350" algn="ctr">
              <a:buFont typeface="+mj-lt"/>
              <a:buAutoNum type="arabicPeriod"/>
            </a:pPr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514350" indent="-514350" algn="ctr"/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514350" indent="-514350" algn="ctr"/>
            <a:r>
              <a:rPr lang="en-GB" sz="2800" dirty="0" smtClean="0">
                <a:latin typeface="Comic Sans MS" pitchFamily="66" charset="0"/>
              </a:rPr>
              <a:t>.</a:t>
            </a:r>
            <a:endParaRPr lang="en-GB" sz="2800" dirty="0" smtClean="0">
              <a:latin typeface="Comic Sans MS" pitchFamily="66" charset="0"/>
            </a:endParaRPr>
          </a:p>
          <a:p>
            <a:pPr marL="514350" indent="-514350" algn="ctr"/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514350" indent="-514350" algn="ctr"/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. </a:t>
            </a:r>
            <a:endParaRPr lang="en-GB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611560" y="1052736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err="1" smtClean="0">
                <a:latin typeface="Comic Sans MS" pitchFamily="66" charset="0"/>
              </a:rPr>
              <a:t>Sıcaklığa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bağlı</a:t>
            </a:r>
            <a:r>
              <a:rPr lang="tr-TR" sz="2800" dirty="0" smtClean="0">
                <a:latin typeface="Comic Sans MS" pitchFamily="66" charset="0"/>
              </a:rPr>
              <a:t>dır</a:t>
            </a: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 smtClean="0">
                <a:latin typeface="Comic Sans MS" pitchFamily="66" charset="0"/>
              </a:rPr>
              <a:t>Bağıl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bir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büyüklük</a:t>
            </a:r>
            <a:r>
              <a:rPr lang="tr-TR" sz="2800" dirty="0" smtClean="0">
                <a:latin typeface="Comic Sans MS" pitchFamily="66" charset="0"/>
              </a:rPr>
              <a:t>tür</a:t>
            </a:r>
            <a:endParaRPr lang="en-GB" sz="2800" dirty="0" smtClean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404664"/>
            <a:ext cx="6970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Standart 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Elektrot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Potansiye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,</a:t>
            </a:r>
            <a:r>
              <a:rPr lang="en-US" sz="3200" b="1" i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E</a:t>
            </a:r>
            <a:r>
              <a:rPr lang="en-US" sz="32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baseline="30000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4738" y="1412777"/>
            <a:ext cx="491348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4432" y="2276872"/>
            <a:ext cx="568383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D070-1A37-405E-B47A-160BDBBF628D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1274231" y="395953"/>
            <a:ext cx="6970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Standart 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Elektrot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Potansiye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,</a:t>
            </a:r>
            <a:r>
              <a:rPr lang="en-US" sz="3200" b="1" i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E</a:t>
            </a:r>
            <a:r>
              <a:rPr lang="en-US" sz="3200" b="1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baseline="30000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528" y="1124744"/>
            <a:ext cx="84633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ÖRNEK</a:t>
            </a:r>
            <a:r>
              <a:rPr lang="tr-TR" sz="2800" dirty="0" smtClean="0">
                <a:solidFill>
                  <a:srgbClr val="00B050"/>
                </a:solidFill>
                <a:latin typeface="Comic Sans MS" pitchFamily="66" charset="0"/>
              </a:rPr>
              <a:t> 2</a:t>
            </a:r>
          </a:p>
          <a:p>
            <a:r>
              <a:rPr lang="en-US" sz="2800" dirty="0" smtClean="0">
                <a:latin typeface="Comic Sans MS" pitchFamily="66" charset="0"/>
              </a:rPr>
              <a:t>0,0</a:t>
            </a:r>
            <a:r>
              <a:rPr lang="tr-TR" sz="28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M Cd</a:t>
            </a:r>
            <a:r>
              <a:rPr lang="en-US" sz="2800" baseline="30000" dirty="0" smtClean="0">
                <a:latin typeface="Comic Sans MS" pitchFamily="66" charset="0"/>
              </a:rPr>
              <a:t>2</a:t>
            </a:r>
            <a:r>
              <a:rPr lang="tr-TR" sz="2800" baseline="30000" dirty="0" smtClean="0">
                <a:latin typeface="Comic Sans MS" pitchFamily="66" charset="0"/>
              </a:rPr>
              <a:t>+</a:t>
            </a:r>
            <a:r>
              <a:rPr lang="en-US" sz="2800" baseline="30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çözeltisine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daldırılmış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kadmiyum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elektrottan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oluşan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bir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yarı-hücrenin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elektrot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potansiyelini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hesaplayınız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64FF-AB42-4B5B-967D-B2C46DBCDBD5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467544" y="1412776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ÖRNEK</a:t>
            </a:r>
            <a:r>
              <a:rPr lang="tr-TR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3</a:t>
            </a:r>
            <a:endParaRPr lang="tr-TR" sz="28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Br</a:t>
            </a:r>
            <a:r>
              <a:rPr lang="en-US" sz="2800" baseline="-25000" dirty="0" smtClean="0">
                <a:latin typeface="Comic Sans MS" pitchFamily="66" charset="0"/>
              </a:rPr>
              <a:t>2 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ile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doyurulmuş</a:t>
            </a:r>
            <a:r>
              <a:rPr lang="en-US" sz="2800" dirty="0" smtClean="0">
                <a:latin typeface="Comic Sans MS" pitchFamily="66" charset="0"/>
              </a:rPr>
              <a:t> 0,</a:t>
            </a:r>
            <a:r>
              <a:rPr lang="tr-TR" sz="2800" dirty="0" smtClean="0">
                <a:latin typeface="Comic Sans MS" pitchFamily="66" charset="0"/>
              </a:rPr>
              <a:t>02</a:t>
            </a:r>
            <a:r>
              <a:rPr lang="en-US" sz="2800" dirty="0" smtClean="0">
                <a:latin typeface="Comic Sans MS" pitchFamily="66" charset="0"/>
              </a:rPr>
              <a:t> M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KBr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çözeltisine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daldırılmış</a:t>
            </a:r>
            <a:r>
              <a:rPr lang="en-US" sz="2800" dirty="0" smtClean="0">
                <a:latin typeface="Comic Sans MS" pitchFamily="66" charset="0"/>
              </a:rPr>
              <a:t>  </a:t>
            </a:r>
            <a:r>
              <a:rPr lang="en-US" sz="2800" dirty="0" err="1" smtClean="0">
                <a:latin typeface="Comic Sans MS" pitchFamily="66" charset="0"/>
              </a:rPr>
              <a:t>bir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platin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elektrodun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potansiyelini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hesaplayınız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tr-TR" sz="2800" dirty="0">
              <a:latin typeface="Comic Sans MS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64FF-AB42-4B5B-967D-B2C46DBCDBD5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9" name="9 Dikdörtgen"/>
          <p:cNvSpPr/>
          <p:nvPr/>
        </p:nvSpPr>
        <p:spPr>
          <a:xfrm>
            <a:off x="0" y="0"/>
            <a:ext cx="916050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200" b="1" i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</a:t>
            </a:r>
            <a:r>
              <a:rPr lang="en-GB" sz="3200" b="1" cap="none" spc="0" baseline="3000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o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Değerlerinden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tr-TR" sz="3200" b="1" cap="none" spc="0" dirty="0" smtClean="0">
              <a:ln w="24500" cmpd="dbl">
                <a:solidFill>
                  <a:srgbClr val="7030A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Yarı</a:t>
            </a:r>
            <a:r>
              <a:rPr lang="tr-TR" sz="3200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en-GB" sz="3200" b="1" cap="none" spc="0" dirty="0" err="1" smtClean="0">
                <a:ln w="28575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Hücre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Potansiyellerinin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Hesaplanması</a:t>
            </a:r>
            <a:endParaRPr lang="tr-TR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5536" y="1556792"/>
            <a:ext cx="8248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ÖRNEK</a:t>
            </a:r>
            <a:r>
              <a:rPr lang="tr-TR" sz="2800" dirty="0" smtClean="0">
                <a:solidFill>
                  <a:srgbClr val="00B050"/>
                </a:solidFill>
                <a:latin typeface="Comic Sans MS" pitchFamily="66" charset="0"/>
              </a:rPr>
              <a:t> 4</a:t>
            </a:r>
          </a:p>
          <a:p>
            <a:r>
              <a:rPr lang="en-US" sz="2800" dirty="0" smtClean="0">
                <a:latin typeface="Comic Sans MS" pitchFamily="66" charset="0"/>
              </a:rPr>
              <a:t>Br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bakımından</a:t>
            </a:r>
            <a:r>
              <a:rPr lang="en-US" sz="2800" dirty="0" smtClean="0">
                <a:latin typeface="Comic Sans MS" pitchFamily="66" charset="0"/>
              </a:rPr>
              <a:t>  1,00 × 10</a:t>
            </a:r>
            <a:r>
              <a:rPr lang="tr-TR" sz="2800" baseline="30000" dirty="0" smtClean="0">
                <a:latin typeface="Comic Sans MS" pitchFamily="66" charset="0"/>
              </a:rPr>
              <a:t>-4</a:t>
            </a:r>
            <a:r>
              <a:rPr lang="en-US" sz="2800" dirty="0" smtClean="0">
                <a:latin typeface="Comic Sans MS" pitchFamily="66" charset="0"/>
              </a:rPr>
              <a:t> M, </a:t>
            </a:r>
            <a:r>
              <a:rPr lang="en-US" sz="2800" dirty="0" err="1" smtClean="0">
                <a:latin typeface="Comic Sans MS" pitchFamily="66" charset="0"/>
              </a:rPr>
              <a:t>KBr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bakımından</a:t>
            </a:r>
            <a:r>
              <a:rPr lang="en-US" sz="2800" dirty="0" smtClean="0">
                <a:latin typeface="Comic Sans MS" pitchFamily="66" charset="0"/>
              </a:rPr>
              <a:t> 0,0</a:t>
            </a:r>
            <a:r>
              <a:rPr lang="tr-TR" sz="28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 M  </a:t>
            </a:r>
            <a:r>
              <a:rPr lang="en-US" sz="2800" dirty="0" err="1" smtClean="0">
                <a:latin typeface="Comic Sans MS" pitchFamily="66" charset="0"/>
              </a:rPr>
              <a:t>olan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bir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çözeltiye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daldırılmış</a:t>
            </a:r>
            <a:r>
              <a:rPr lang="en-US" sz="2800" dirty="0" smtClean="0">
                <a:latin typeface="Comic Sans MS" pitchFamily="66" charset="0"/>
              </a:rPr>
              <a:t>  </a:t>
            </a:r>
            <a:r>
              <a:rPr lang="en-US" sz="2800" dirty="0" err="1" smtClean="0">
                <a:latin typeface="Comic Sans MS" pitchFamily="66" charset="0"/>
              </a:rPr>
              <a:t>bir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platin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elektrodun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potansiyelini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hesaplayınız</a:t>
            </a:r>
            <a:r>
              <a:rPr lang="en-US" sz="2800" dirty="0" smtClean="0">
                <a:latin typeface="Comic Sans MS" pitchFamily="66" charset="0"/>
              </a:rPr>
              <a:t> .</a:t>
            </a:r>
            <a:endParaRPr lang="tr-TR" sz="2800" dirty="0">
              <a:latin typeface="Comic Sans MS" pitchFamily="66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CC92-67B5-4264-9A06-3F93AFB6ECD9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11" name="9 Dikdörtgen"/>
          <p:cNvSpPr/>
          <p:nvPr/>
        </p:nvSpPr>
        <p:spPr>
          <a:xfrm>
            <a:off x="0" y="0"/>
            <a:ext cx="916050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200" b="1" i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</a:t>
            </a:r>
            <a:r>
              <a:rPr lang="en-GB" sz="3200" b="1" cap="none" spc="0" baseline="3000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o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Değerlerinden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tr-TR" sz="3200" b="1" cap="none" spc="0" dirty="0" smtClean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Yarı</a:t>
            </a:r>
            <a:r>
              <a:rPr lang="tr-TR" sz="3200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Hücre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Potansiyellerinin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Hesaplanması</a:t>
            </a:r>
            <a:endParaRPr lang="tr-TR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971600" y="2416239"/>
            <a:ext cx="715772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 smtClean="0">
                <a:latin typeface="Comic Sans MS" pitchFamily="66" charset="0"/>
              </a:rPr>
              <a:t>Aktiviteler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yerine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derişimlerin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kullanımı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en-GB" sz="2800" dirty="0" err="1" smtClean="0">
                <a:latin typeface="Comic Sans MS" pitchFamily="66" charset="0"/>
              </a:rPr>
              <a:t>Diğer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dengelerin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etkisi</a:t>
            </a:r>
            <a:endParaRPr lang="en-GB" sz="2800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Formal </a:t>
            </a:r>
            <a:r>
              <a:rPr lang="en-GB" sz="2800" dirty="0" err="1" smtClean="0">
                <a:latin typeface="Comic Sans MS" pitchFamily="66" charset="0"/>
              </a:rPr>
              <a:t>potansiyeller</a:t>
            </a:r>
            <a:endParaRPr lang="en-GB" sz="2800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en-GB" sz="2800" dirty="0" err="1" smtClean="0">
                <a:latin typeface="Comic Sans MS" pitchFamily="66" charset="0"/>
              </a:rPr>
              <a:t>Reaksiyon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hızları</a:t>
            </a:r>
            <a:endParaRPr lang="en-GB" sz="2800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endParaRPr lang="tr-TR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0DC9-510B-40FD-BE38-F3471DEA31B9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Elektoanalitik Yöntemler</a:t>
            </a:r>
            <a:endParaRPr lang="tr-TR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944901" y="695598"/>
            <a:ext cx="72747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Standart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lektrot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ot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nsiyellerinin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tr-TR" sz="32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ullanımındaki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ınırlamalar</a:t>
            </a:r>
            <a:endParaRPr lang="tr-TR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971600" y="1556792"/>
            <a:ext cx="6811480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800" dirty="0" err="1" smtClean="0">
                <a:solidFill>
                  <a:srgbClr val="0070C0"/>
                </a:solidFill>
                <a:latin typeface="Comic Sans MS" pitchFamily="66" charset="0"/>
              </a:rPr>
              <a:t>Aktiviteler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mic Sans MS" pitchFamily="66" charset="0"/>
              </a:rPr>
              <a:t>yerine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mic Sans MS" pitchFamily="66" charset="0"/>
              </a:rPr>
              <a:t>derişimlerin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mic Sans MS" pitchFamily="66" charset="0"/>
              </a:rPr>
              <a:t>kullanımı</a:t>
            </a:r>
            <a:endParaRPr lang="en-US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endParaRPr lang="en-GB" dirty="0" smtClean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0DC9-510B-40FD-BE38-F3471DEA31B9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Elektoanalitik Yöntemler</a:t>
            </a:r>
            <a:endParaRPr lang="tr-TR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944901" y="357166"/>
            <a:ext cx="72747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Standart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lektrot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ot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nsiyellerinin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tr-TR" sz="32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ullanımındaki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ınırlamalar</a:t>
            </a:r>
            <a:endParaRPr lang="tr-TR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2492896"/>
            <a:ext cx="3816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GB" sz="2400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GB" sz="2400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GB" sz="2400" i="1" dirty="0" err="1" smtClean="0">
                <a:solidFill>
                  <a:srgbClr val="C00000"/>
                </a:solidFill>
                <a:latin typeface="Comic Sans MS" pitchFamily="66" charset="0"/>
              </a:rPr>
              <a:t>E</a:t>
            </a:r>
            <a:r>
              <a:rPr lang="en-GB" sz="2400" i="1" baseline="30000" dirty="0" err="1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 = 0,732 V </a:t>
            </a:r>
            <a:r>
              <a:rPr lang="en-GB" sz="2400" dirty="0" smtClean="0">
                <a:latin typeface="Comic Sans MS" pitchFamily="66" charset="0"/>
              </a:rPr>
              <a:t>(1 M HClO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dirty="0" smtClean="0">
                <a:latin typeface="Comic Sans MS" pitchFamily="66" charset="0"/>
              </a:rPr>
              <a:t> )</a:t>
            </a:r>
            <a:r>
              <a:rPr lang="en-GB" sz="2400" baseline="-25000" dirty="0" smtClean="0">
                <a:latin typeface="Comic Sans MS" pitchFamily="66" charset="0"/>
              </a:rPr>
              <a:t> </a:t>
            </a:r>
            <a:endParaRPr lang="en-GB" sz="2400" dirty="0" smtClean="0">
              <a:latin typeface="Comic Sans MS" pitchFamily="66" charset="0"/>
            </a:endParaRPr>
          </a:p>
          <a:p>
            <a:endParaRPr lang="en-GB" sz="2400" baseline="-25000" dirty="0">
              <a:latin typeface="Comic Sans MS" pitchFamily="66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348880"/>
            <a:ext cx="5594950" cy="51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971600" y="155679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tr-TR" dirty="0" smtClean="0"/>
              <a:t>Aşağıdaki reaksiyona ortamın etkisi</a:t>
            </a:r>
            <a:endParaRPr lang="tr-TR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0DC9-510B-40FD-BE38-F3471DEA31B9}" type="datetime1">
              <a:rPr lang="tr-TR" smtClean="0"/>
              <a:pPr/>
              <a:t>16.4.2018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Elektoanalitik Yöntemler</a:t>
            </a:r>
            <a:endParaRPr lang="tr-TR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944901" y="357166"/>
            <a:ext cx="72747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Standart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lektrot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ot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nsiyellerinin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tr-TR" sz="32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ullanımındaki</a:t>
            </a:r>
            <a:r>
              <a:rPr lang="en-GB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</a:t>
            </a:r>
            <a:r>
              <a:rPr lang="en-GB" sz="32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ınırlamalar</a:t>
            </a:r>
            <a:endParaRPr lang="tr-TR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3692058"/>
            <a:ext cx="75973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err="1" smtClean="0">
                <a:solidFill>
                  <a:srgbClr val="C00000"/>
                </a:solidFill>
                <a:latin typeface="Comic Sans MS" pitchFamily="66" charset="0"/>
              </a:rPr>
              <a:t>E</a:t>
            </a:r>
            <a:r>
              <a:rPr lang="en-GB" sz="2400" i="1" baseline="30000" dirty="0" err="1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 = 0,771 V</a:t>
            </a:r>
          </a:p>
          <a:p>
            <a:r>
              <a:rPr lang="en-GB" sz="2400" i="1" dirty="0" err="1" smtClean="0">
                <a:solidFill>
                  <a:srgbClr val="C00000"/>
                </a:solidFill>
                <a:latin typeface="Comic Sans MS" pitchFamily="66" charset="0"/>
              </a:rPr>
              <a:t>E</a:t>
            </a:r>
            <a:r>
              <a:rPr lang="en-GB" sz="2400" i="1" baseline="30000" dirty="0" err="1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en-GB" sz="2400" i="1" baseline="30000" dirty="0" smtClean="0">
                <a:solidFill>
                  <a:srgbClr val="C00000"/>
                </a:solidFill>
                <a:latin typeface="Comic Sans MS" pitchFamily="66" charset="0"/>
              </a:rPr>
              <a:t>’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 = 0,73 V </a:t>
            </a:r>
            <a:r>
              <a:rPr lang="en-GB" sz="2400" dirty="0" smtClean="0">
                <a:latin typeface="Comic Sans MS" pitchFamily="66" charset="0"/>
              </a:rPr>
              <a:t>(1 M HClO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dirty="0" smtClean="0">
                <a:latin typeface="Comic Sans MS" pitchFamily="66" charset="0"/>
              </a:rPr>
              <a:t>)</a:t>
            </a:r>
            <a:r>
              <a:rPr lang="en-GB" sz="2400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r>
              <a:rPr lang="en-GB" sz="2400" i="1" dirty="0" err="1" smtClean="0">
                <a:solidFill>
                  <a:srgbClr val="C00000"/>
                </a:solidFill>
                <a:latin typeface="Comic Sans MS" pitchFamily="66" charset="0"/>
              </a:rPr>
              <a:t>E</a:t>
            </a:r>
            <a:r>
              <a:rPr lang="en-GB" sz="2400" i="1" baseline="30000" dirty="0" err="1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en-GB" sz="2400" i="1" baseline="30000" dirty="0" smtClean="0">
                <a:solidFill>
                  <a:srgbClr val="C00000"/>
                </a:solidFill>
                <a:latin typeface="Comic Sans MS" pitchFamily="66" charset="0"/>
              </a:rPr>
              <a:t>’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 = 0,70 V </a:t>
            </a:r>
            <a:r>
              <a:rPr lang="en-GB" sz="2400" dirty="0" smtClean="0">
                <a:latin typeface="Comic Sans MS" pitchFamily="66" charset="0"/>
              </a:rPr>
              <a:t>(1 M </a:t>
            </a:r>
            <a:r>
              <a:rPr lang="en-GB" sz="2400" dirty="0" err="1" smtClean="0">
                <a:latin typeface="Comic Sans MS" pitchFamily="66" charset="0"/>
              </a:rPr>
              <a:t>HCl</a:t>
            </a:r>
            <a:r>
              <a:rPr lang="en-GB" sz="2400" dirty="0" smtClean="0">
                <a:latin typeface="Comic Sans MS" pitchFamily="66" charset="0"/>
              </a:rPr>
              <a:t>)</a:t>
            </a:r>
          </a:p>
          <a:p>
            <a:r>
              <a:rPr lang="en-GB" sz="2400" i="1" dirty="0" err="1" smtClean="0">
                <a:solidFill>
                  <a:srgbClr val="C00000"/>
                </a:solidFill>
                <a:latin typeface="Comic Sans MS" pitchFamily="66" charset="0"/>
              </a:rPr>
              <a:t>E</a:t>
            </a:r>
            <a:r>
              <a:rPr lang="en-GB" sz="2400" i="1" baseline="30000" dirty="0" err="1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en-GB" sz="2400" i="1" baseline="30000" dirty="0" smtClean="0">
                <a:solidFill>
                  <a:srgbClr val="C00000"/>
                </a:solidFill>
                <a:latin typeface="Comic Sans MS" pitchFamily="66" charset="0"/>
              </a:rPr>
              <a:t>’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 = 0,68 V </a:t>
            </a:r>
            <a:r>
              <a:rPr lang="en-GB" sz="2400" dirty="0" smtClean="0">
                <a:latin typeface="Comic Sans MS" pitchFamily="66" charset="0"/>
              </a:rPr>
              <a:t>(1 M 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SO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dirty="0" smtClean="0">
                <a:latin typeface="Comic Sans MS" pitchFamily="66" charset="0"/>
              </a:rPr>
              <a:t>)</a:t>
            </a:r>
            <a:endParaRPr lang="en-GB" sz="2400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GB" sz="2400" i="1" dirty="0" err="1" smtClean="0">
                <a:solidFill>
                  <a:srgbClr val="C00000"/>
                </a:solidFill>
                <a:latin typeface="Comic Sans MS" pitchFamily="66" charset="0"/>
              </a:rPr>
              <a:t>E</a:t>
            </a:r>
            <a:r>
              <a:rPr lang="en-GB" sz="2400" i="1" baseline="30000" dirty="0" err="1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en-GB" sz="2400" i="1" baseline="30000" dirty="0" smtClean="0">
                <a:solidFill>
                  <a:srgbClr val="C00000"/>
                </a:solidFill>
                <a:latin typeface="Comic Sans MS" pitchFamily="66" charset="0"/>
              </a:rPr>
              <a:t>’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 = 0,60 V </a:t>
            </a:r>
            <a:r>
              <a:rPr lang="en-GB" sz="2400" dirty="0" smtClean="0">
                <a:latin typeface="Comic Sans MS" pitchFamily="66" charset="0"/>
              </a:rPr>
              <a:t>(1 M H</a:t>
            </a:r>
            <a:r>
              <a:rPr lang="en-GB" sz="2400" baseline="-25000" dirty="0" smtClean="0">
                <a:latin typeface="Comic Sans MS" pitchFamily="66" charset="0"/>
              </a:rPr>
              <a:t>3</a:t>
            </a:r>
            <a:r>
              <a:rPr lang="en-GB" sz="2400" dirty="0" smtClean="0">
                <a:latin typeface="Comic Sans MS" pitchFamily="66" charset="0"/>
              </a:rPr>
              <a:t>PO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dirty="0" smtClean="0">
                <a:latin typeface="Comic Sans MS" pitchFamily="66" charset="0"/>
              </a:rPr>
              <a:t>)</a:t>
            </a:r>
            <a:r>
              <a:rPr lang="en-GB" sz="2400" baseline="-25000" dirty="0" smtClean="0">
                <a:latin typeface="Comic Sans MS" pitchFamily="66" charset="0"/>
              </a:rPr>
              <a:t> </a:t>
            </a:r>
            <a:endParaRPr lang="en-GB" sz="2400" dirty="0" smtClean="0">
              <a:latin typeface="Comic Sans MS" pitchFamily="66" charset="0"/>
            </a:endParaRPr>
          </a:p>
          <a:p>
            <a:endParaRPr lang="en-GB" sz="2400" baseline="-25000" dirty="0">
              <a:latin typeface="Comic Sans MS" pitchFamily="66" charset="0"/>
            </a:endParaRPr>
          </a:p>
        </p:txBody>
      </p: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924944"/>
            <a:ext cx="5594950" cy="51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2521</TotalTime>
  <Words>700</Words>
  <Application>Microsoft Office PowerPoint</Application>
  <PresentationFormat>Ekran Gösterisi (4:3)</PresentationFormat>
  <Paragraphs>177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ESMA KILIÇ</dc:creator>
  <cp:lastModifiedBy>kullanicii</cp:lastModifiedBy>
  <cp:revision>334</cp:revision>
  <dcterms:created xsi:type="dcterms:W3CDTF">2011-02-11T07:27:27Z</dcterms:created>
  <dcterms:modified xsi:type="dcterms:W3CDTF">2018-04-16T12:30:02Z</dcterms:modified>
</cp:coreProperties>
</file>