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194" y="-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10.07.2019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../../Program%20Files/TurningPoint/2003/Questions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jpeg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../../Program%20Files/TurningPoint/2003/Questions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Program%20Files/TurningPoint/2003/Questions.html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Program%20Files/TurningPoint/2003/Questions.html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../../Program%20Files/TurningPoint/2003/Questions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Program%20Files/TurningPoint/2003/Questions.html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tr-TR" dirty="0" err="1" smtClean="0"/>
              <a:t>Tutulmalar</a:t>
            </a:r>
            <a:r>
              <a:rPr lang="en-US" altLang="tr-TR" dirty="0" smtClean="0"/>
              <a:t> 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 descr="01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85750"/>
            <a:ext cx="8382000" cy="628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15" name="Text Box 3"/>
          <p:cNvSpPr txBox="1">
            <a:spLocks noChangeArrowheads="1"/>
          </p:cNvSpPr>
          <p:nvPr/>
        </p:nvSpPr>
        <p:spPr bwMode="auto">
          <a:xfrm>
            <a:off x="3238500" y="590550"/>
            <a:ext cx="55626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Ay tutulması,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Ay, dolunay evresinde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538" name="Picture 2" descr="01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61975"/>
            <a:ext cx="7696200" cy="577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1539" name="Text Box 3"/>
          <p:cNvSpPr txBox="1">
            <a:spLocks noChangeArrowheads="1"/>
          </p:cNvSpPr>
          <p:nvPr/>
        </p:nvSpPr>
        <p:spPr bwMode="auto">
          <a:xfrm>
            <a:off x="609600" y="523875"/>
            <a:ext cx="47244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Güneş tutulması,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Ay, yeniay evresinde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 descr="sdhor7031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4713"/>
            <a:ext cx="9144000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08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ChangeArrowheads="1"/>
          </p:cNvSpPr>
          <p:nvPr/>
        </p:nvSpPr>
        <p:spPr bwMode="auto">
          <a:xfrm>
            <a:off x="395288" y="-242888"/>
            <a:ext cx="822960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Tutulma koşulu </a:t>
            </a:r>
            <a:endParaRPr lang="tr-TR" altLang="tr-TR" sz="4400"/>
          </a:p>
        </p:txBody>
      </p:sp>
      <p:pic>
        <p:nvPicPr>
          <p:cNvPr id="466947" name="Picture 3" descr="1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54213"/>
            <a:ext cx="4038600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6948" name="Picture 4" descr="16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954213"/>
            <a:ext cx="4038600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89" name="Rectangle 5"/>
          <p:cNvSpPr>
            <a:spLocks noChangeArrowheads="1"/>
          </p:cNvSpPr>
          <p:nvPr/>
        </p:nvSpPr>
        <p:spPr bwMode="auto">
          <a:xfrm>
            <a:off x="684213" y="620713"/>
            <a:ext cx="4887912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Ay yörüngesi</a:t>
            </a:r>
            <a:r>
              <a:rPr lang="tr-TR" altLang="tr-TR" sz="2000">
                <a:latin typeface="Arial" panose="020B0604020202020204" pitchFamily="34" charset="0"/>
              </a:rPr>
              <a:t>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ekliptiğe göre ~ 5</a:t>
            </a:r>
            <a:r>
              <a:rPr lang="tr-TR" altLang="tr-TR" sz="1900" baseline="30000">
                <a:solidFill>
                  <a:srgbClr val="FF0000"/>
                </a:solidFill>
                <a:latin typeface="Arial" panose="020B0604020202020204" pitchFamily="34" charset="0"/>
              </a:rPr>
              <a:t>0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eğimlidir</a:t>
            </a:r>
            <a:r>
              <a:rPr lang="tr-TR" altLang="tr-TR" sz="2000">
                <a:latin typeface="Arial" panose="020B0604020202020204" pitchFamily="34" charset="0"/>
              </a:rPr>
              <a:t>.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23590" name="Rectangle 6"/>
          <p:cNvSpPr>
            <a:spLocks noChangeArrowheads="1"/>
          </p:cNvSpPr>
          <p:nvPr/>
        </p:nvSpPr>
        <p:spPr bwMode="auto">
          <a:xfrm>
            <a:off x="620713" y="981075"/>
            <a:ext cx="8124825" cy="6715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 Bir</a:t>
            </a: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 güneş tutulması</a:t>
            </a:r>
            <a:r>
              <a:rPr lang="tr-TR" altLang="tr-TR" sz="2000">
                <a:latin typeface="Arial" panose="020B0604020202020204" pitchFamily="34" charset="0"/>
              </a:rPr>
              <a:t> Ay, </a:t>
            </a: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Yeniay evresinde</a:t>
            </a:r>
            <a:r>
              <a:rPr lang="tr-TR" altLang="tr-TR" sz="2000">
                <a:latin typeface="Arial" panose="020B0604020202020204" pitchFamily="34" charset="0"/>
              </a:rPr>
              <a:t>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düğüm</a:t>
            </a:r>
            <a:r>
              <a:rPr lang="tr-TR" altLang="tr-TR" sz="2000">
                <a:latin typeface="Arial" panose="020B0604020202020204" pitchFamily="34" charset="0"/>
              </a:rPr>
              <a:t> yakınında ise oluşur.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3591" name="Rectangle 7"/>
          <p:cNvSpPr>
            <a:spLocks noChangeArrowheads="1"/>
          </p:cNvSpPr>
          <p:nvPr/>
        </p:nvSpPr>
        <p:spPr bwMode="auto">
          <a:xfrm>
            <a:off x="684213" y="1447800"/>
            <a:ext cx="7743825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latin typeface="Arial" panose="020B0604020202020204" pitchFamily="34" charset="0"/>
              </a:rPr>
              <a:t>Bir</a:t>
            </a: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 ay tutulması</a:t>
            </a:r>
            <a:r>
              <a:rPr lang="tr-TR" altLang="tr-TR" sz="2000">
                <a:latin typeface="Arial" panose="020B0604020202020204" pitchFamily="34" charset="0"/>
              </a:rPr>
              <a:t> Ay, </a:t>
            </a: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dolunay evresinde</a:t>
            </a:r>
            <a:r>
              <a:rPr lang="tr-TR" altLang="tr-TR" sz="2000">
                <a:latin typeface="Arial" panose="020B0604020202020204" pitchFamily="34" charset="0"/>
              </a:rPr>
              <a:t> </a:t>
            </a: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düğüm</a:t>
            </a:r>
            <a:r>
              <a:rPr lang="tr-TR" altLang="tr-TR" sz="2000">
                <a:latin typeface="Arial" panose="020B0604020202020204" pitchFamily="34" charset="0"/>
              </a:rPr>
              <a:t> yakınında ise oluşur.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66952" name="Oval 8"/>
          <p:cNvSpPr>
            <a:spLocks noChangeArrowheads="1"/>
          </p:cNvSpPr>
          <p:nvPr/>
        </p:nvSpPr>
        <p:spPr bwMode="auto">
          <a:xfrm>
            <a:off x="1085850" y="2259013"/>
            <a:ext cx="6096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66953" name="Oval 9"/>
          <p:cNvSpPr>
            <a:spLocks noChangeArrowheads="1"/>
          </p:cNvSpPr>
          <p:nvPr/>
        </p:nvSpPr>
        <p:spPr bwMode="auto">
          <a:xfrm>
            <a:off x="7334250" y="2868613"/>
            <a:ext cx="6096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2359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197850" y="1141413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98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ahoma" panose="020B0604030504040204" pitchFamily="34" charset="0"/>
              </a:rPr>
              <a:t>0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47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6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66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66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952" grpId="0" animBg="1"/>
      <p:bldP spid="4669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610" name="Object 2"/>
          <p:cNvGraphicFramePr>
            <a:graphicFrameLocks noChangeAspect="1"/>
          </p:cNvGraphicFramePr>
          <p:nvPr/>
        </p:nvGraphicFramePr>
        <p:xfrm>
          <a:off x="1403350" y="2286000"/>
          <a:ext cx="60960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2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2286000"/>
                        <a:ext cx="60960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46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91440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3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4" name="Picture 2" descr="sdhor7030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90588"/>
            <a:ext cx="7162800" cy="562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609600" y="3429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658" name="Picture 2" descr="f009_0263hc1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090613"/>
            <a:ext cx="6705600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6659" name="Text Box 3"/>
          <p:cNvSpPr txBox="1">
            <a:spLocks noChangeArrowheads="1"/>
          </p:cNvSpPr>
          <p:nvPr/>
        </p:nvSpPr>
        <p:spPr bwMode="auto">
          <a:xfrm>
            <a:off x="647700" y="3286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588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 descr="TLE2003May-XX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617538"/>
            <a:ext cx="8343900" cy="608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683" name="Text Box 3"/>
          <p:cNvSpPr txBox="1">
            <a:spLocks noChangeArrowheads="1"/>
          </p:cNvSpPr>
          <p:nvPr/>
        </p:nvSpPr>
        <p:spPr bwMode="auto">
          <a:xfrm>
            <a:off x="323850" y="152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32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06" name="Picture 2" descr="TLE2000umbra2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389188"/>
            <a:ext cx="89344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707" name="Text Box 3"/>
          <p:cNvSpPr txBox="1">
            <a:spLocks noChangeArrowheads="1"/>
          </p:cNvSpPr>
          <p:nvPr/>
        </p:nvSpPr>
        <p:spPr bwMode="auto">
          <a:xfrm>
            <a:off x="228600" y="89852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127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ChangeArrowheads="1"/>
          </p:cNvSpPr>
          <p:nvPr/>
        </p:nvSpPr>
        <p:spPr bwMode="auto">
          <a:xfrm>
            <a:off x="-900113" y="0"/>
            <a:ext cx="82296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ay tutulması </a:t>
            </a:r>
            <a:endParaRPr lang="tr-TR" altLang="tr-TR" sz="4400"/>
          </a:p>
        </p:txBody>
      </p:sp>
      <p:pic>
        <p:nvPicPr>
          <p:cNvPr id="473091" name="Picture 3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46783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732" name="Rectangle 4"/>
          <p:cNvSpPr>
            <a:spLocks noChangeArrowheads="1"/>
          </p:cNvSpPr>
          <p:nvPr/>
        </p:nvSpPr>
        <p:spPr bwMode="auto">
          <a:xfrm>
            <a:off x="5292725" y="785813"/>
            <a:ext cx="3203575" cy="60721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80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Tam ay tutulması </a:t>
            </a:r>
            <a:r>
              <a:rPr lang="tr-TR" altLang="tr-TR" sz="2800">
                <a:solidFill>
                  <a:srgbClr val="FF0000"/>
                </a:solidFill>
                <a:latin typeface="Arial" panose="020B0604020202020204" pitchFamily="34" charset="0"/>
              </a:rPr>
              <a:t>1 saat 40 dakika </a:t>
            </a: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kadar sürer.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Tam tutulma anında Ay, </a:t>
            </a:r>
            <a:r>
              <a:rPr lang="tr-TR" altLang="tr-TR" sz="2800">
                <a:solidFill>
                  <a:srgbClr val="FF0000"/>
                </a:solidFill>
                <a:latin typeface="Arial" panose="020B0604020202020204" pitchFamily="34" charset="0"/>
              </a:rPr>
              <a:t>sönük bir kırmızı</a:t>
            </a:r>
            <a:r>
              <a:rPr lang="tr-TR" altLang="tr-TR" sz="2800">
                <a:latin typeface="Arial" panose="020B0604020202020204" pitchFamily="34" charset="0"/>
              </a:rPr>
              <a:t>, </a:t>
            </a: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renkte görülür. Bunun nedeni</a:t>
            </a:r>
            <a:r>
              <a:rPr lang="tr-TR" altLang="tr-TR" sz="2800">
                <a:latin typeface="Arial" panose="020B0604020202020204" pitchFamily="34" charset="0"/>
              </a:rPr>
              <a:t>, </a:t>
            </a: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reflecting</a:t>
            </a:r>
            <a:r>
              <a:rPr lang="tr-TR" altLang="tr-TR" sz="2800">
                <a:latin typeface="Arial" panose="020B0604020202020204" pitchFamily="34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latin typeface="Arial" panose="020B0604020202020204" pitchFamily="34" charset="0"/>
              </a:rPr>
              <a:t>Yer’in atmosferinden yansıyan </a:t>
            </a: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Güneş ışığıdır.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2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322" name="Picture 2" descr="gibbousm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323" name="Text Box 3"/>
          <p:cNvSpPr txBox="1">
            <a:spLocks noChangeArrowheads="1"/>
          </p:cNvSpPr>
          <p:nvPr/>
        </p:nvSpPr>
        <p:spPr bwMode="auto">
          <a:xfrm>
            <a:off x="228600" y="457200"/>
            <a:ext cx="8610600" cy="91440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5400">
                <a:solidFill>
                  <a:schemeClr val="bg1"/>
                </a:solidFill>
                <a:latin typeface="Arial" panose="020B0604020202020204" pitchFamily="34" charset="0"/>
              </a:rPr>
              <a:t>Ay Çevrimi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55684" name="Text Box 4"/>
          <p:cNvSpPr txBox="1">
            <a:spLocks noChangeArrowheads="1"/>
          </p:cNvSpPr>
          <p:nvPr/>
        </p:nvSpPr>
        <p:spPr bwMode="auto">
          <a:xfrm>
            <a:off x="1447800" y="2270125"/>
            <a:ext cx="6172200" cy="25304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 sz="4000">
                <a:solidFill>
                  <a:schemeClr val="bg1"/>
                </a:solidFill>
                <a:latin typeface="Arial" panose="020B0604020202020204" pitchFamily="34" charset="0"/>
              </a:rPr>
              <a:t>Ay’ın evreleri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 sz="4000">
                <a:solidFill>
                  <a:schemeClr val="bg1"/>
                </a:solidFill>
                <a:latin typeface="Arial" panose="020B0604020202020204" pitchFamily="34" charset="0"/>
              </a:rPr>
              <a:t>Ay tutulması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 sz="4000">
                <a:solidFill>
                  <a:schemeClr val="bg1"/>
                </a:solidFill>
                <a:latin typeface="Arial" panose="020B0604020202020204" pitchFamily="34" charset="0"/>
              </a:rPr>
              <a:t>Güneş tutulması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5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55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84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Picture 2" descr="F01-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6925"/>
            <a:ext cx="9144000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822325" y="796925"/>
            <a:ext cx="4983163" cy="0"/>
          </a:xfrm>
          <a:prstGeom prst="rect">
            <a:avLst/>
          </a:prstGeom>
          <a:solidFill>
            <a:srgbClr val="5B575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0756" name="Rectangle 4"/>
          <p:cNvSpPr>
            <a:spLocks noChangeArrowheads="1"/>
          </p:cNvSpPr>
          <p:nvPr/>
        </p:nvSpPr>
        <p:spPr bwMode="auto">
          <a:xfrm>
            <a:off x="4933950" y="4573588"/>
            <a:ext cx="4210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3600" b="1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 tutulması türleri</a:t>
            </a:r>
            <a:r>
              <a:rPr lang="tr-TR" altLang="tr-TR" sz="3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0757" name="Rectangle 5"/>
          <p:cNvSpPr>
            <a:spLocks noChangeArrowheads="1"/>
          </p:cNvSpPr>
          <p:nvPr/>
        </p:nvSpPr>
        <p:spPr bwMode="auto">
          <a:xfrm>
            <a:off x="4859338" y="5437188"/>
            <a:ext cx="360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yarıgölge tutulması (sol üstte 1)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4427538" y="5805488"/>
            <a:ext cx="3390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tam tutulma   (sol üstte 2)</a:t>
            </a:r>
            <a:endParaRPr lang="tr-TR" altLang="tr-TR" sz="9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0759" name="Rectangle 7"/>
          <p:cNvSpPr>
            <a:spLocks noChangeArrowheads="1"/>
          </p:cNvSpPr>
          <p:nvPr/>
        </p:nvSpPr>
        <p:spPr bwMode="auto">
          <a:xfrm>
            <a:off x="4716463" y="621665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parçalı tutulma (sol üstte 3)</a:t>
            </a:r>
            <a:endParaRPr lang="tr-TR" altLang="tr-TR" sz="9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0760" name="Rectangle 8"/>
          <p:cNvSpPr>
            <a:spLocks noChangeArrowheads="1"/>
          </p:cNvSpPr>
          <p:nvPr/>
        </p:nvSpPr>
        <p:spPr bwMode="auto">
          <a:xfrm>
            <a:off x="188913" y="6340475"/>
            <a:ext cx="87661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4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778" name="Picture 5" descr="http://www.mreclipse.com/LEphoto/NLE2002/image/NLE2002-3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t="4686" r="4022"/>
          <a:stretch>
            <a:fillRect/>
          </a:stretch>
        </p:blipFill>
        <p:spPr bwMode="auto">
          <a:xfrm>
            <a:off x="611188" y="333375"/>
            <a:ext cx="4897437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1779" name="Picture 7" descr="http://www.mreclipse.com/LEphoto/TLE2000Jan/image/TLE2000-10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2" t="8620" r="18332" b="9285"/>
          <a:stretch>
            <a:fillRect/>
          </a:stretch>
        </p:blipFill>
        <p:spPr bwMode="auto">
          <a:xfrm>
            <a:off x="5940425" y="404813"/>
            <a:ext cx="2736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1780" name="Picture 9" descr="http://www.mreclipse.com/LEphoto/TLE2004Oct/image/TLE2004-139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29000"/>
            <a:ext cx="4248150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5524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 descr="aec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681163"/>
            <a:ext cx="89154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2803" name="Rectangle 3"/>
          <p:cNvSpPr>
            <a:spLocks noChangeArrowheads="1"/>
          </p:cNvSpPr>
          <p:nvPr/>
        </p:nvSpPr>
        <p:spPr bwMode="auto">
          <a:xfrm>
            <a:off x="419100" y="4953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Güneş Tutulması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1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ChangeArrowheads="1"/>
          </p:cNvSpPr>
          <p:nvPr/>
        </p:nvSpPr>
        <p:spPr bwMode="auto">
          <a:xfrm>
            <a:off x="0" y="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altLang="tr-TR" sz="4400">
                <a:solidFill>
                  <a:srgbClr val="FFFF00"/>
                </a:solidFill>
                <a:cs typeface="Times New Roman" panose="02020603050405020304" pitchFamily="18" charset="0"/>
              </a:rPr>
              <a:t>ü</a:t>
            </a:r>
            <a:r>
              <a:rPr lang="tr-TR" altLang="tr-TR" sz="4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neş Tutulması </a:t>
            </a:r>
            <a:endParaRPr lang="tr-TR" altLang="tr-TR" sz="4400"/>
          </a:p>
        </p:txBody>
      </p:sp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179388" y="4508500"/>
            <a:ext cx="8964612" cy="1768475"/>
          </a:xfrm>
          <a:prstGeom prst="rect">
            <a:avLst/>
          </a:prstGeom>
          <a:solidFill>
            <a:srgbClr val="33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20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200">
                <a:solidFill>
                  <a:srgbClr val="FFFF00"/>
                </a:solidFill>
                <a:latin typeface="Arial" panose="020B0604020202020204" pitchFamily="34" charset="0"/>
              </a:rPr>
              <a:t>Yer’den bakıldığında Güneş ile Ay’ın</a:t>
            </a:r>
            <a:r>
              <a:rPr lang="tr-TR" altLang="tr-TR" sz="2200">
                <a:latin typeface="Arial" panose="020B0604020202020204" pitchFamily="34" charset="0"/>
              </a:rPr>
              <a:t> </a:t>
            </a:r>
            <a:r>
              <a:rPr lang="tr-TR" altLang="tr-TR" sz="2200">
                <a:solidFill>
                  <a:srgbClr val="FF0000"/>
                </a:solidFill>
                <a:latin typeface="Arial" panose="020B0604020202020204" pitchFamily="34" charset="0"/>
              </a:rPr>
              <a:t>açısal boyutları</a:t>
            </a:r>
            <a:r>
              <a:rPr lang="tr-TR" altLang="tr-TR" sz="2200">
                <a:latin typeface="Arial" panose="020B0604020202020204" pitchFamily="34" charset="0"/>
              </a:rPr>
              <a:t> </a:t>
            </a:r>
            <a:r>
              <a:rPr lang="tr-TR" altLang="tr-TR" sz="2200">
                <a:solidFill>
                  <a:srgbClr val="FFFF00"/>
                </a:solidFill>
                <a:latin typeface="Arial" panose="020B0604020202020204" pitchFamily="34" charset="0"/>
              </a:rPr>
              <a:t>yaklaşık</a:t>
            </a:r>
            <a:r>
              <a:rPr lang="tr-TR" altLang="tr-TR" sz="2200">
                <a:latin typeface="Arial" panose="020B0604020202020204" pitchFamily="34" charset="0"/>
              </a:rPr>
              <a:t> </a:t>
            </a:r>
            <a:r>
              <a:rPr lang="tr-TR" altLang="tr-TR" sz="2200">
                <a:solidFill>
                  <a:srgbClr val="FF0000"/>
                </a:solidFill>
                <a:latin typeface="Arial" panose="020B0604020202020204" pitchFamily="34" charset="0"/>
              </a:rPr>
              <a:t> 0.5</a:t>
            </a:r>
            <a:r>
              <a:rPr lang="tr-TR" altLang="tr-TR" sz="2300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tr-TR" altLang="tr-TR" sz="2200">
                <a:latin typeface="Arial" panose="020B0604020202020204" pitchFamily="34" charset="0"/>
              </a:rPr>
              <a:t> </a:t>
            </a:r>
            <a:r>
              <a:rPr lang="tr-TR" altLang="tr-TR" sz="2200">
                <a:solidFill>
                  <a:srgbClr val="FFFF00"/>
                </a:solidFill>
                <a:latin typeface="Arial" panose="020B0604020202020204" pitchFamily="34" charset="0"/>
              </a:rPr>
              <a:t>dir.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200">
                <a:solidFill>
                  <a:srgbClr val="FFFF00"/>
                </a:solidFill>
                <a:latin typeface="Arial" panose="020B0604020202020204" pitchFamily="34" charset="0"/>
              </a:rPr>
              <a:t>Bu yüzden, Ay Güneş’in önüne geldiğinde onu tamamen gizleyebilir, bir tam</a:t>
            </a:r>
            <a:r>
              <a:rPr lang="tr-TR" altLang="tr-TR" sz="2200">
                <a:latin typeface="Arial" panose="020B0604020202020204" pitchFamily="34" charset="0"/>
              </a:rPr>
              <a:t> </a:t>
            </a:r>
            <a:r>
              <a:rPr lang="tr-TR" altLang="tr-TR" sz="2200">
                <a:solidFill>
                  <a:srgbClr val="FF0000"/>
                </a:solidFill>
                <a:latin typeface="Arial" panose="020B0604020202020204" pitchFamily="34" charset="0"/>
              </a:rPr>
              <a:t>güneş tutulması</a:t>
            </a:r>
            <a:r>
              <a:rPr lang="tr-TR" altLang="tr-TR" sz="2200">
                <a:latin typeface="Arial" panose="020B0604020202020204" pitchFamily="34" charset="0"/>
              </a:rPr>
              <a:t> </a:t>
            </a:r>
            <a:r>
              <a:rPr lang="tr-TR" altLang="tr-TR" sz="2200">
                <a:solidFill>
                  <a:srgbClr val="FFFF00"/>
                </a:solidFill>
                <a:latin typeface="Arial" panose="020B0604020202020204" pitchFamily="34" charset="0"/>
              </a:rPr>
              <a:t>oluşur.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338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8" r="20396" b="67097"/>
          <a:stretch>
            <a:fillRect/>
          </a:stretch>
        </p:blipFill>
        <p:spPr bwMode="auto">
          <a:xfrm>
            <a:off x="395288" y="1412875"/>
            <a:ext cx="8077200" cy="31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5598" r="20396" b="6709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10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0" name="Picture 2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98663"/>
            <a:ext cx="8382000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4851" name="Text Box 3"/>
          <p:cNvSpPr txBox="1">
            <a:spLocks noChangeArrowheads="1"/>
          </p:cNvSpPr>
          <p:nvPr/>
        </p:nvSpPr>
        <p:spPr bwMode="auto">
          <a:xfrm>
            <a:off x="304800" y="76835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(Tam güneş tutulması)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11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874" name="Picture 2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571500"/>
            <a:ext cx="46482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58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495300"/>
            <a:ext cx="31765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76" name="Line 4"/>
          <p:cNvSpPr>
            <a:spLocks noChangeShapeType="1"/>
          </p:cNvSpPr>
          <p:nvPr/>
        </p:nvSpPr>
        <p:spPr bwMode="auto">
          <a:xfrm flipV="1">
            <a:off x="1689100" y="1181100"/>
            <a:ext cx="4038600" cy="762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35877" name="Line 5"/>
          <p:cNvSpPr>
            <a:spLocks noChangeShapeType="1"/>
          </p:cNvSpPr>
          <p:nvPr/>
        </p:nvSpPr>
        <p:spPr bwMode="auto">
          <a:xfrm>
            <a:off x="1689100" y="1409700"/>
            <a:ext cx="4267200" cy="16764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3358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3543300"/>
            <a:ext cx="3352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79" name="Line 7"/>
          <p:cNvSpPr>
            <a:spLocks noChangeShapeType="1"/>
          </p:cNvSpPr>
          <p:nvPr/>
        </p:nvSpPr>
        <p:spPr bwMode="auto">
          <a:xfrm>
            <a:off x="1612900" y="1485900"/>
            <a:ext cx="152400" cy="22860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4279900" y="59055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Tam güneş tutulması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5881" name="Text Box 9"/>
          <p:cNvSpPr txBox="1">
            <a:spLocks noChangeArrowheads="1"/>
          </p:cNvSpPr>
          <p:nvPr/>
        </p:nvSpPr>
        <p:spPr bwMode="auto">
          <a:xfrm>
            <a:off x="5499100" y="48387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Parçalı güneş tutulması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2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234" name="Picture 2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76200"/>
            <a:ext cx="27844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9235" name="Picture 3" descr="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1219200"/>
            <a:ext cx="49434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6900" name="Text Box 4"/>
          <p:cNvSpPr txBox="1">
            <a:spLocks noChangeArrowheads="1"/>
          </p:cNvSpPr>
          <p:nvPr/>
        </p:nvSpPr>
        <p:spPr bwMode="auto">
          <a:xfrm>
            <a:off x="4271963" y="381000"/>
            <a:ext cx="426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>
                <a:solidFill>
                  <a:srgbClr val="FF0000"/>
                </a:solidFill>
                <a:latin typeface="Arial" panose="020B0604020202020204" pitchFamily="34" charset="0"/>
              </a:rPr>
              <a:t>Tam güneş tutulması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79237" name="Text Box 5"/>
          <p:cNvSpPr txBox="1">
            <a:spLocks noChangeArrowheads="1"/>
          </p:cNvSpPr>
          <p:nvPr/>
        </p:nvSpPr>
        <p:spPr bwMode="auto">
          <a:xfrm>
            <a:off x="4957763" y="6019800"/>
            <a:ext cx="3505200" cy="3968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solidFill>
                  <a:srgbClr val="FFFF00"/>
                </a:solidFill>
                <a:latin typeface="Arial" panose="020B0604020202020204" pitchFamily="34" charset="0"/>
              </a:rPr>
              <a:t>Fışkırmalar (Prominences)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79238" name="Text Box 6"/>
          <p:cNvSpPr txBox="1">
            <a:spLocks noChangeArrowheads="1"/>
          </p:cNvSpPr>
          <p:nvPr/>
        </p:nvSpPr>
        <p:spPr bwMode="auto">
          <a:xfrm>
            <a:off x="4881563" y="1905000"/>
            <a:ext cx="3886200" cy="3968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solidFill>
                  <a:schemeClr val="bg1"/>
                </a:solidFill>
                <a:latin typeface="Arial" panose="020B0604020202020204" pitchFamily="34" charset="0"/>
              </a:rPr>
              <a:t>Renk küre ve taç tabakası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79239" name="Line 7"/>
          <p:cNvSpPr>
            <a:spLocks noChangeShapeType="1"/>
          </p:cNvSpPr>
          <p:nvPr/>
        </p:nvSpPr>
        <p:spPr bwMode="auto">
          <a:xfrm flipH="1">
            <a:off x="5567363" y="2362200"/>
            <a:ext cx="381000" cy="838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79240" name="Line 8"/>
          <p:cNvSpPr>
            <a:spLocks noChangeShapeType="1"/>
          </p:cNvSpPr>
          <p:nvPr/>
        </p:nvSpPr>
        <p:spPr bwMode="auto">
          <a:xfrm flipH="1" flipV="1">
            <a:off x="5338763" y="4267200"/>
            <a:ext cx="762000" cy="1752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79241" name="Line 9"/>
          <p:cNvSpPr>
            <a:spLocks noChangeShapeType="1"/>
          </p:cNvSpPr>
          <p:nvPr/>
        </p:nvSpPr>
        <p:spPr bwMode="auto">
          <a:xfrm flipV="1">
            <a:off x="7319963" y="3962400"/>
            <a:ext cx="381000" cy="2057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690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183563" y="3302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98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 sz="1800"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6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23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923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923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9237" grpId="0" autoUpdateAnimBg="0"/>
      <p:bldP spid="479238" grpId="0" animBg="1" autoUpdateAnimBg="0"/>
      <p:bldP spid="479239" grpId="0" animBg="1"/>
      <p:bldP spid="479240" grpId="0" animBg="1"/>
      <p:bldP spid="47924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22" name="Picture 2" descr="diamondring_11jul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236538"/>
            <a:ext cx="75692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23" name="Text Box 3"/>
          <p:cNvSpPr txBox="1">
            <a:spLocks noChangeArrowheads="1"/>
          </p:cNvSpPr>
          <p:nvPr/>
        </p:nvSpPr>
        <p:spPr bwMode="auto">
          <a:xfrm>
            <a:off x="2768600" y="6103938"/>
            <a:ext cx="358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800">
                <a:solidFill>
                  <a:srgbClr val="FFFF00"/>
                </a:solidFill>
                <a:latin typeface="Arial" panose="020B0604020202020204" pitchFamily="34" charset="0"/>
              </a:rPr>
              <a:t>Elmas yüzük etkisi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7924" name="FlagCount" hidden="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8051800" y="338138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98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 sz="1800"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80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82" name="Picture 2" descr="tse2001cmp_espenak_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06413"/>
            <a:ext cx="8763000" cy="584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70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ChangeArrowheads="1"/>
          </p:cNvSpPr>
          <p:nvPr/>
        </p:nvSpPr>
        <p:spPr bwMode="auto">
          <a:xfrm>
            <a:off x="827088" y="4762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altLang="tr-TR" sz="4000">
                <a:solidFill>
                  <a:srgbClr val="FF0000"/>
                </a:solidFill>
                <a:cs typeface="Times New Roman" panose="02020603050405020304" pitchFamily="18" charset="0"/>
              </a:rPr>
              <a:t>ü</a:t>
            </a: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nya</a:t>
            </a:r>
            <a:r>
              <a:rPr lang="tr-TR" altLang="tr-TR" sz="4000">
                <a:solidFill>
                  <a:srgbClr val="FF0000"/>
                </a:solidFill>
                <a:cs typeface="Times New Roman" panose="02020603050405020304" pitchFamily="18" charset="0"/>
              </a:rPr>
              <a:t>’</a:t>
            </a: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nın ve Ay</a:t>
            </a:r>
            <a:r>
              <a:rPr lang="tr-TR" altLang="tr-TR" sz="4000">
                <a:solidFill>
                  <a:srgbClr val="FF0000"/>
                </a:solidFill>
                <a:cs typeface="Times New Roman" panose="02020603050405020304" pitchFamily="18" charset="0"/>
              </a:rPr>
              <a:t>’</a:t>
            </a: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ın y</a:t>
            </a:r>
            <a:r>
              <a:rPr lang="tr-TR" altLang="tr-TR" sz="4000">
                <a:solidFill>
                  <a:srgbClr val="FF0000"/>
                </a:solidFill>
                <a:cs typeface="Times New Roman" panose="02020603050405020304" pitchFamily="18" charset="0"/>
              </a:rPr>
              <a:t>ö</a:t>
            </a: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altLang="tr-TR" sz="4000">
                <a:solidFill>
                  <a:srgbClr val="FF0000"/>
                </a:solidFill>
                <a:cs typeface="Times New Roman" panose="02020603050405020304" pitchFamily="18" charset="0"/>
              </a:rPr>
              <a:t>ü</a:t>
            </a: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ngeleri tam </a:t>
            </a:r>
            <a:r>
              <a:rPr lang="tr-TR" altLang="tr-TR" sz="4000">
                <a:solidFill>
                  <a:srgbClr val="FF0000"/>
                </a:solidFill>
                <a:cs typeface="Times New Roman" panose="02020603050405020304" pitchFamily="18" charset="0"/>
              </a:rPr>
              <a:t>ç</a:t>
            </a:r>
            <a:r>
              <a:rPr lang="tr-TR" altLang="tr-TR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ember değildir </a:t>
            </a:r>
            <a:endParaRPr lang="tr-TR" altLang="tr-TR" sz="4400"/>
          </a:p>
        </p:txBody>
      </p:sp>
      <p:sp>
        <p:nvSpPr>
          <p:cNvPr id="482307" name="Oval 3"/>
          <p:cNvSpPr>
            <a:spLocks noChangeArrowheads="1"/>
          </p:cNvSpPr>
          <p:nvPr/>
        </p:nvSpPr>
        <p:spPr bwMode="auto">
          <a:xfrm>
            <a:off x="1092200" y="1960563"/>
            <a:ext cx="6477000" cy="4876800"/>
          </a:xfrm>
          <a:prstGeom prst="ellipse">
            <a:avLst/>
          </a:prstGeom>
          <a:noFill/>
          <a:ln w="28575">
            <a:solidFill>
              <a:srgbClr val="33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08" name="Oval 4"/>
          <p:cNvSpPr>
            <a:spLocks noChangeArrowheads="1"/>
          </p:cNvSpPr>
          <p:nvPr/>
        </p:nvSpPr>
        <p:spPr bwMode="auto">
          <a:xfrm>
            <a:off x="2463800" y="4017963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09" name="Oval 5"/>
          <p:cNvSpPr>
            <a:spLocks noChangeArrowheads="1"/>
          </p:cNvSpPr>
          <p:nvPr/>
        </p:nvSpPr>
        <p:spPr bwMode="auto">
          <a:xfrm>
            <a:off x="7188200" y="3332163"/>
            <a:ext cx="228600" cy="228600"/>
          </a:xfrm>
          <a:prstGeom prst="ellipse">
            <a:avLst/>
          </a:prstGeom>
          <a:solidFill>
            <a:srgbClr val="3333CC"/>
          </a:solidFill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10" name="Oval 6"/>
          <p:cNvSpPr>
            <a:spLocks noChangeArrowheads="1"/>
          </p:cNvSpPr>
          <p:nvPr/>
        </p:nvSpPr>
        <p:spPr bwMode="auto">
          <a:xfrm>
            <a:off x="6883400" y="3179763"/>
            <a:ext cx="13716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11" name="Oval 7"/>
          <p:cNvSpPr>
            <a:spLocks noChangeArrowheads="1"/>
          </p:cNvSpPr>
          <p:nvPr/>
        </p:nvSpPr>
        <p:spPr bwMode="auto">
          <a:xfrm>
            <a:off x="8102600" y="356076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9976" name="Rectangle 8"/>
          <p:cNvSpPr>
            <a:spLocks noChangeArrowheads="1"/>
          </p:cNvSpPr>
          <p:nvPr/>
        </p:nvSpPr>
        <p:spPr bwMode="auto">
          <a:xfrm>
            <a:off x="2700338" y="5445125"/>
            <a:ext cx="3457575" cy="822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i="1">
                <a:latin typeface="Arial" panose="020B0604020202020204" pitchFamily="34" charset="0"/>
              </a:rPr>
              <a:t>(Dışmerkezlikler oldukca abartılmıştır!)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9977" name="Rectangle 9"/>
          <p:cNvSpPr>
            <a:spLocks noChangeArrowheads="1"/>
          </p:cNvSpPr>
          <p:nvPr/>
        </p:nvSpPr>
        <p:spPr bwMode="auto">
          <a:xfrm>
            <a:off x="2339975" y="2852738"/>
            <a:ext cx="2092325" cy="10064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Günberi = Güneş’e en yakın konum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39978" name="Rectangle 10"/>
          <p:cNvSpPr>
            <a:spLocks noChangeArrowheads="1"/>
          </p:cNvSpPr>
          <p:nvPr/>
        </p:nvSpPr>
        <p:spPr bwMode="auto">
          <a:xfrm>
            <a:off x="7596188" y="4797425"/>
            <a:ext cx="1879600" cy="146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solidFill>
                  <a:schemeClr val="accent2"/>
                </a:solidFill>
                <a:latin typeface="Arial" panose="020B0604020202020204" pitchFamily="34" charset="0"/>
              </a:rPr>
              <a:t>Günöte = Güneş’e en uzak konum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15" name="Line 11"/>
          <p:cNvSpPr>
            <a:spLocks noChangeShapeType="1"/>
          </p:cNvSpPr>
          <p:nvPr/>
        </p:nvSpPr>
        <p:spPr bwMode="auto">
          <a:xfrm flipH="1">
            <a:off x="1168400" y="3332163"/>
            <a:ext cx="1066800" cy="838200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82316" name="Line 12"/>
          <p:cNvSpPr>
            <a:spLocks noChangeShapeType="1"/>
          </p:cNvSpPr>
          <p:nvPr/>
        </p:nvSpPr>
        <p:spPr bwMode="auto">
          <a:xfrm flipH="1" flipV="1">
            <a:off x="7569200" y="4551363"/>
            <a:ext cx="685800" cy="609600"/>
          </a:xfrm>
          <a:prstGeom prst="line">
            <a:avLst/>
          </a:prstGeom>
          <a:noFill/>
          <a:ln w="28575">
            <a:solidFill>
              <a:srgbClr val="33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9981" name="Rectangle 13"/>
          <p:cNvSpPr>
            <a:spLocks noChangeArrowheads="1"/>
          </p:cNvSpPr>
          <p:nvPr/>
        </p:nvSpPr>
        <p:spPr bwMode="auto">
          <a:xfrm>
            <a:off x="4859338" y="4076700"/>
            <a:ext cx="2233612" cy="701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Yerberi = Yer’e en yakın konum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18" name="Line 14"/>
          <p:cNvSpPr>
            <a:spLocks noChangeShapeType="1"/>
          </p:cNvSpPr>
          <p:nvPr/>
        </p:nvSpPr>
        <p:spPr bwMode="auto">
          <a:xfrm flipV="1">
            <a:off x="6045200" y="3560763"/>
            <a:ext cx="7620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9983" name="Rectangle 15"/>
          <p:cNvSpPr>
            <a:spLocks noChangeArrowheads="1"/>
          </p:cNvSpPr>
          <p:nvPr/>
        </p:nvSpPr>
        <p:spPr bwMode="auto">
          <a:xfrm>
            <a:off x="6659563" y="1557338"/>
            <a:ext cx="2484437" cy="1158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solidFill>
                  <a:srgbClr val="FF0000"/>
                </a:solidFill>
                <a:latin typeface="Arial" panose="020B0604020202020204" pitchFamily="34" charset="0"/>
              </a:rPr>
              <a:t>Yeröte = Yer’den en uzak nokta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2320" name="Line 16"/>
          <p:cNvSpPr>
            <a:spLocks noChangeShapeType="1"/>
          </p:cNvSpPr>
          <p:nvPr/>
        </p:nvSpPr>
        <p:spPr bwMode="auto">
          <a:xfrm>
            <a:off x="8178800" y="2646363"/>
            <a:ext cx="76200" cy="685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39985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204200" y="538163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98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 sz="1800"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  <p:sp>
        <p:nvSpPr>
          <p:cNvPr id="339986" name="Rectangle 18"/>
          <p:cNvSpPr>
            <a:spLocks noGrp="1"/>
          </p:cNvSpPr>
          <p:nvPr>
            <p:ph type="title"/>
          </p:nvPr>
        </p:nvSpPr>
        <p:spPr>
          <a:xfrm>
            <a:off x="1763713" y="4724400"/>
            <a:ext cx="2016125" cy="3603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400" smtClean="0">
                <a:solidFill>
                  <a:srgbClr val="FFFF00"/>
                </a:solidFill>
              </a:rPr>
              <a:t>Güneş</a:t>
            </a:r>
          </a:p>
        </p:txBody>
      </p:sp>
      <p:sp>
        <p:nvSpPr>
          <p:cNvPr id="339987" name="Rectangle 19"/>
          <p:cNvSpPr>
            <a:spLocks noChangeArrowheads="1"/>
          </p:cNvSpPr>
          <p:nvPr/>
        </p:nvSpPr>
        <p:spPr bwMode="auto">
          <a:xfrm>
            <a:off x="7127875" y="3789363"/>
            <a:ext cx="201612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Ay</a:t>
            </a:r>
          </a:p>
        </p:txBody>
      </p:sp>
      <p:sp>
        <p:nvSpPr>
          <p:cNvPr id="339988" name="Rectangle 20"/>
          <p:cNvSpPr>
            <a:spLocks noChangeArrowheads="1"/>
          </p:cNvSpPr>
          <p:nvPr/>
        </p:nvSpPr>
        <p:spPr bwMode="auto">
          <a:xfrm>
            <a:off x="5651500" y="2997200"/>
            <a:ext cx="201612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0000FF"/>
                </a:solidFill>
              </a:rPr>
              <a:t>Dünya</a:t>
            </a:r>
          </a:p>
        </p:txBody>
      </p:sp>
    </p:spTree>
    <p:extLst>
      <p:ext uri="{BB962C8B-B14F-4D97-AF65-F5344CB8AC3E}">
        <p14:creationId xmlns:p14="http://schemas.microsoft.com/office/powerpoint/2010/main" val="120537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8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8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8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48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7" grpId="0" animBg="1"/>
      <p:bldP spid="482308" grpId="0" animBg="1"/>
      <p:bldP spid="482309" grpId="0" animBg="1"/>
      <p:bldP spid="482310" grpId="0" animBg="1"/>
      <p:bldP spid="482311" grpId="0" animBg="1"/>
      <p:bldP spid="482315" grpId="0" animBg="1"/>
      <p:bldP spid="482316" grpId="0" animBg="1"/>
      <p:bldP spid="482318" grpId="0" animBg="1"/>
      <p:bldP spid="4823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 descr="oz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200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47" name="Text Box 3"/>
          <p:cNvSpPr txBox="1">
            <a:spLocks noChangeArrowheads="1"/>
          </p:cNvSpPr>
          <p:nvPr/>
        </p:nvSpPr>
        <p:spPr bwMode="auto">
          <a:xfrm>
            <a:off x="381000" y="533400"/>
            <a:ext cx="8382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Uydumuz Yer’in etrafında bir tam dolanmasını 27.32 günde tamamlar (yıldızıl dönem).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6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5288"/>
            <a:ext cx="91440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0995" name="Text Box 3"/>
          <p:cNvSpPr txBox="1">
            <a:spLocks noChangeArrowheads="1"/>
          </p:cNvSpPr>
          <p:nvPr/>
        </p:nvSpPr>
        <p:spPr bwMode="auto">
          <a:xfrm>
            <a:off x="228600" y="657225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(Halkalı güneş tutulması)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72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018" name="Picture 2" descr="sideby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5255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2019" name="Text Box 3"/>
          <p:cNvSpPr txBox="1">
            <a:spLocks noChangeArrowheads="1"/>
          </p:cNvSpPr>
          <p:nvPr/>
        </p:nvSpPr>
        <p:spPr bwMode="auto">
          <a:xfrm>
            <a:off x="1676400" y="504825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Yerberi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6096000" y="497205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Yeröte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84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ChangeArrowheads="1"/>
          </p:cNvSpPr>
          <p:nvPr/>
        </p:nvSpPr>
        <p:spPr bwMode="auto">
          <a:xfrm>
            <a:off x="1116013" y="0"/>
            <a:ext cx="5802312" cy="76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Halkalı Güneş Tutulması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85379" name="Picture 3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58674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5380" name="Picture 4" descr="14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203700"/>
            <a:ext cx="25908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3045" name="Rectangle 5"/>
          <p:cNvSpPr>
            <a:spLocks noChangeArrowheads="1"/>
          </p:cNvSpPr>
          <p:nvPr/>
        </p:nvSpPr>
        <p:spPr bwMode="auto">
          <a:xfrm>
            <a:off x="6084888" y="908050"/>
            <a:ext cx="2773362" cy="26717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6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600">
                <a:solidFill>
                  <a:srgbClr val="FF0000"/>
                </a:solidFill>
                <a:latin typeface="Arial" panose="020B0604020202020204" pitchFamily="34" charset="0"/>
              </a:rPr>
              <a:t>Güneş ve Ay’ın açısal boyutları</a:t>
            </a:r>
            <a:r>
              <a:rPr lang="tr-TR" altLang="tr-TR" sz="2600">
                <a:latin typeface="Arial" panose="020B0604020202020204" pitchFamily="34" charset="0"/>
              </a:rPr>
              <a:t>, onların Dünya’ya olan uzaklıklarına göre </a:t>
            </a:r>
            <a:r>
              <a:rPr lang="tr-TR" altLang="tr-TR" sz="2600">
                <a:solidFill>
                  <a:srgbClr val="FF0000"/>
                </a:solidFill>
                <a:latin typeface="Arial" panose="020B0604020202020204" pitchFamily="34" charset="0"/>
              </a:rPr>
              <a:t>değişir</a:t>
            </a:r>
            <a:r>
              <a:rPr lang="tr-TR" altLang="tr-TR" sz="2600">
                <a:latin typeface="Arial" panose="020B0604020202020204" pitchFamily="34" charset="0"/>
              </a:rPr>
              <a:t>.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43046" name="Rectangle 6"/>
          <p:cNvSpPr>
            <a:spLocks noChangeArrowheads="1"/>
          </p:cNvSpPr>
          <p:nvPr/>
        </p:nvSpPr>
        <p:spPr bwMode="auto">
          <a:xfrm>
            <a:off x="3851275" y="4652963"/>
            <a:ext cx="4910138" cy="1735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accent2"/>
                </a:solidFill>
                <a:latin typeface="Arial" panose="020B0604020202020204" pitchFamily="34" charset="0"/>
              </a:rPr>
              <a:t>Yer</a:t>
            </a:r>
            <a:r>
              <a:rPr lang="tr-TR" altLang="tr-TR" sz="2400">
                <a:latin typeface="Arial" panose="020B0604020202020204" pitchFamily="34" charset="0"/>
              </a:rPr>
              <a:t> </a:t>
            </a:r>
            <a:r>
              <a:rPr lang="tr-TR" altLang="tr-TR" sz="2400">
                <a:solidFill>
                  <a:srgbClr val="FF0000"/>
                </a:solidFill>
                <a:latin typeface="Arial" panose="020B0604020202020204" pitchFamily="34" charset="0"/>
              </a:rPr>
              <a:t>günberi</a:t>
            </a:r>
            <a:r>
              <a:rPr lang="tr-TR" altLang="tr-TR" sz="2400">
                <a:latin typeface="Arial" panose="020B0604020202020204" pitchFamily="34" charset="0"/>
              </a:rPr>
              <a:t> yakınında iken </a:t>
            </a:r>
            <a:r>
              <a:rPr lang="tr-TR" altLang="tr-TR" sz="2400">
                <a:solidFill>
                  <a:schemeClr val="accent2"/>
                </a:solidFill>
                <a:latin typeface="Arial" panose="020B0604020202020204" pitchFamily="34" charset="0"/>
              </a:rPr>
              <a:t>Ay</a:t>
            </a:r>
            <a:r>
              <a:rPr lang="tr-TR" altLang="tr-TR" sz="2400">
                <a:latin typeface="Arial" panose="020B0604020202020204" pitchFamily="34" charset="0"/>
              </a:rPr>
              <a:t> </a:t>
            </a:r>
            <a:r>
              <a:rPr lang="tr-TR" altLang="tr-TR" sz="2400">
                <a:solidFill>
                  <a:srgbClr val="FF0000"/>
                </a:solidFill>
                <a:latin typeface="Arial" panose="020B0604020202020204" pitchFamily="34" charset="0"/>
              </a:rPr>
              <a:t>yeröte</a:t>
            </a:r>
            <a:r>
              <a:rPr lang="tr-TR" altLang="tr-TR" sz="2400">
                <a:latin typeface="Arial" panose="020B0604020202020204" pitchFamily="34" charset="0"/>
              </a:rPr>
              <a:t> yakınında ise </a:t>
            </a:r>
            <a:r>
              <a:rPr lang="tr-TR" altLang="tr-TR" sz="2400">
                <a:solidFill>
                  <a:srgbClr val="FF0000"/>
                </a:solidFill>
                <a:latin typeface="Arial" panose="020B0604020202020204" pitchFamily="34" charset="0"/>
              </a:rPr>
              <a:t>halkalı güneş tutulması </a:t>
            </a:r>
            <a:r>
              <a:rPr lang="tr-TR" altLang="tr-TR" sz="2400">
                <a:latin typeface="Arial" panose="020B0604020202020204" pitchFamily="34" charset="0"/>
              </a:rPr>
              <a:t>görülür.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5383" name="Text Box 7"/>
          <p:cNvSpPr txBox="1">
            <a:spLocks noChangeArrowheads="1"/>
          </p:cNvSpPr>
          <p:nvPr/>
        </p:nvSpPr>
        <p:spPr bwMode="auto">
          <a:xfrm>
            <a:off x="-1565275" y="3314700"/>
            <a:ext cx="1219200" cy="366713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Yerberi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5384" name="Text Box 8"/>
          <p:cNvSpPr txBox="1">
            <a:spLocks noChangeArrowheads="1"/>
          </p:cNvSpPr>
          <p:nvPr/>
        </p:nvSpPr>
        <p:spPr bwMode="auto">
          <a:xfrm>
            <a:off x="111125" y="3390900"/>
            <a:ext cx="1295400" cy="366713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Yeröte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5385" name="Text Box 9"/>
          <p:cNvSpPr txBox="1">
            <a:spLocks noChangeArrowheads="1"/>
          </p:cNvSpPr>
          <p:nvPr/>
        </p:nvSpPr>
        <p:spPr bwMode="auto">
          <a:xfrm>
            <a:off x="1330325" y="3467100"/>
            <a:ext cx="1371600" cy="366713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Günberi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485386" name="Text Box 10"/>
          <p:cNvSpPr txBox="1">
            <a:spLocks noChangeArrowheads="1"/>
          </p:cNvSpPr>
          <p:nvPr/>
        </p:nvSpPr>
        <p:spPr bwMode="auto">
          <a:xfrm>
            <a:off x="2930525" y="3390900"/>
            <a:ext cx="1295400" cy="366713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>
                <a:solidFill>
                  <a:srgbClr val="FFFF00"/>
                </a:solidFill>
                <a:latin typeface="Arial" panose="020B0604020202020204" pitchFamily="34" charset="0"/>
              </a:rPr>
              <a:t>Günöte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43051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6232525" y="2921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98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 sz="1800"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92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8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853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8538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853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8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83" grpId="0" animBg="1" autoUpdateAnimBg="0"/>
      <p:bldP spid="485384" grpId="0" autoUpdateAnimBg="0"/>
      <p:bldP spid="485385" grpId="0" autoUpdateAnimBg="0"/>
      <p:bldP spid="485386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2" descr="total_annular_30may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9863"/>
            <a:ext cx="76454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4067" name="Text Box 3"/>
          <p:cNvSpPr txBox="1">
            <a:spLocks noChangeArrowheads="1"/>
          </p:cNvSpPr>
          <p:nvPr/>
        </p:nvSpPr>
        <p:spPr bwMode="auto">
          <a:xfrm>
            <a:off x="533400" y="5865813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30 Mayıs 1984 de neredeyse tama yakın bir halkalı güneş tutulması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44068" name="FlagCount" hidden="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8102600" y="252413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98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 sz="1800"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95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https://eclipse.gsfc.nasa.gov/SEatlas/SEatlas3/SEatlas202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" y="95363"/>
            <a:ext cx="8012224" cy="604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4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114" name="Picture 2" descr="turkey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57288"/>
            <a:ext cx="8534400" cy="523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6115" name="Text Box 3"/>
          <p:cNvSpPr txBox="1">
            <a:spLocks noChangeArrowheads="1"/>
          </p:cNvSpPr>
          <p:nvPr/>
        </p:nvSpPr>
        <p:spPr bwMode="auto">
          <a:xfrm>
            <a:off x="1905000" y="471488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Mart 2006 tam güneş tutulması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3025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138" name="Picture 2" descr="tutlm74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366713"/>
            <a:ext cx="8229600" cy="581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7139" name="Text Box 3"/>
          <p:cNvSpPr txBox="1">
            <a:spLocks noChangeArrowheads="1"/>
          </p:cNvSpPr>
          <p:nvPr/>
        </p:nvSpPr>
        <p:spPr bwMode="auto">
          <a:xfrm>
            <a:off x="7048500" y="1323975"/>
            <a:ext cx="18288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Yılda tipik olarak 1 veya 2 ay tutulması, ortalama </a:t>
            </a:r>
            <a:r>
              <a:rPr lang="tr-TR" altLang="tr-TR" sz="24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veya 3 güneş tutulması</a:t>
            </a: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 olmaktadır. 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347140" name="Text Box 4"/>
          <p:cNvSpPr txBox="1">
            <a:spLocks noChangeArrowheads="1"/>
          </p:cNvSpPr>
          <p:nvPr/>
        </p:nvSpPr>
        <p:spPr bwMode="auto">
          <a:xfrm>
            <a:off x="495300" y="6124575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800">
                <a:latin typeface="Times New Roman" panose="02020603050405020304" pitchFamily="18" charset="0"/>
                <a:cs typeface="Times New Roman" panose="02020603050405020304" pitchFamily="18" charset="0"/>
              </a:rPr>
              <a:t>En az 2 güneş tutulması, en çok 2 (3) ay ve 5 (4)güneş tutulması meydana gelebilir. 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75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62" name="Picture 2" descr="tutlm740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2288"/>
            <a:ext cx="8231188" cy="581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63" name="Text Box 3"/>
          <p:cNvSpPr txBox="1">
            <a:spLocks noChangeArrowheads="1"/>
          </p:cNvSpPr>
          <p:nvPr/>
        </p:nvSpPr>
        <p:spPr bwMode="auto">
          <a:xfrm>
            <a:off x="7086600" y="1176338"/>
            <a:ext cx="17526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Bir tutulma takımı </a:t>
            </a:r>
            <a:r>
              <a:rPr lang="tr-TR" altLang="tr-TR" sz="2000" u="sng">
                <a:latin typeface="Times New Roman" panose="02020603050405020304" pitchFamily="18" charset="0"/>
                <a:cs typeface="Times New Roman" panose="02020603050405020304" pitchFamily="18" charset="0"/>
              </a:rPr>
              <a:t>18 yıl 11.3 gün</a:t>
            </a:r>
            <a:r>
              <a:rPr lang="tr-TR" altLang="tr-TR" sz="2000">
                <a:latin typeface="Times New Roman" panose="02020603050405020304" pitchFamily="18" charset="0"/>
                <a:cs typeface="Times New Roman" panose="02020603050405020304" pitchFamily="18" charset="0"/>
              </a:rPr>
              <a:t> sonra tekrar görülür (SAROS DÖNEMİ). Bir Saros döneminde ortalama 71 tutulma (43’ü güneş 28’i ay) meydana gelir.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83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ChangeArrowheads="1"/>
          </p:cNvSpPr>
          <p:nvPr/>
        </p:nvSpPr>
        <p:spPr bwMode="auto">
          <a:xfrm>
            <a:off x="0" y="0"/>
            <a:ext cx="82296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 Evreleri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4371" name="Rectangle 3"/>
          <p:cNvSpPr>
            <a:spLocks noChangeArrowheads="1"/>
          </p:cNvSpPr>
          <p:nvPr/>
        </p:nvSpPr>
        <p:spPr bwMode="auto">
          <a:xfrm>
            <a:off x="250825" y="2222500"/>
            <a:ext cx="2808288" cy="43624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800">
                <a:latin typeface="Arial" panose="020B0604020202020204" pitchFamily="34" charset="0"/>
              </a:rPr>
              <a:t>Dünyadan bakıldığında </a:t>
            </a:r>
            <a:r>
              <a:rPr lang="tr-TR" altLang="tr-TR" sz="2800">
                <a:solidFill>
                  <a:schemeClr val="accent2"/>
                </a:solidFill>
                <a:latin typeface="Arial" panose="020B0604020202020204" pitchFamily="34" charset="0"/>
              </a:rPr>
              <a:t>Ay’ın Güneş tarafından aydınlatılmış farklı yüzey bölümlerini</a:t>
            </a:r>
            <a:r>
              <a:rPr lang="tr-TR" altLang="tr-TR" sz="2800">
                <a:latin typeface="Arial" panose="020B0604020202020204" pitchFamily="34" charset="0"/>
              </a:rPr>
              <a:t>, gördüğümüzden </a:t>
            </a:r>
            <a:r>
              <a:rPr lang="tr-TR" altLang="tr-TR" sz="2800">
                <a:solidFill>
                  <a:srgbClr val="FF0000"/>
                </a:solidFill>
                <a:latin typeface="Arial" panose="020B0604020202020204" pitchFamily="34" charset="0"/>
              </a:rPr>
              <a:t>Ay evreleri oluşur</a:t>
            </a:r>
            <a:r>
              <a:rPr lang="tr-TR" altLang="tr-TR" sz="2800">
                <a:latin typeface="Arial" panose="020B0604020202020204" pitchFamily="34" charset="0"/>
              </a:rPr>
              <a:t>.</a:t>
            </a:r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457732" name="Picture 4" descr="SeedsmoonTA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143000"/>
            <a:ext cx="494506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75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7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7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4" name="Picture 2" descr="oz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35088"/>
            <a:ext cx="85344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5395" name="Text Box 3"/>
          <p:cNvSpPr txBox="1">
            <a:spLocks noChangeArrowheads="1"/>
          </p:cNvSpPr>
          <p:nvPr/>
        </p:nvSpPr>
        <p:spPr bwMode="auto">
          <a:xfrm>
            <a:off x="304800" y="457200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Bir evrenin iki kez tekrarlanması arasında geçen süre 29.5 gündür (kavuşum dönemi).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2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778" name="Picture 2" descr="seedsmoon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90738"/>
            <a:ext cx="8686800" cy="461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19" name="Rectangle 3"/>
          <p:cNvSpPr>
            <a:spLocks noChangeArrowheads="1"/>
          </p:cNvSpPr>
          <p:nvPr/>
        </p:nvSpPr>
        <p:spPr bwMode="auto">
          <a:xfrm>
            <a:off x="3059113" y="188913"/>
            <a:ext cx="4575175" cy="731837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Yeniay </a:t>
            </a: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→ </a:t>
            </a: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İlk Dördün → Dolunay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746125" y="152400"/>
            <a:ext cx="1879600" cy="4572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Akşam göğü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5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9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9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02" name="Picture 2" descr="seedsmoon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966913"/>
            <a:ext cx="8763000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43" name="Rectangle 3"/>
          <p:cNvSpPr>
            <a:spLocks noChangeArrowheads="1"/>
          </p:cNvSpPr>
          <p:nvPr/>
        </p:nvSpPr>
        <p:spPr bwMode="auto">
          <a:xfrm>
            <a:off x="2771775" y="188913"/>
            <a:ext cx="5948363" cy="731837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Dolunay </a:t>
            </a: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→ </a:t>
            </a: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Son Dördün → Yeniay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44" name="Rectangle 4"/>
          <p:cNvSpPr>
            <a:spLocks noChangeArrowheads="1"/>
          </p:cNvSpPr>
          <p:nvPr/>
        </p:nvSpPr>
        <p:spPr bwMode="auto">
          <a:xfrm>
            <a:off x="784225" y="228600"/>
            <a:ext cx="1830388" cy="45720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</a:rPr>
              <a:t>Sabah göğü</a:t>
            </a:r>
            <a:endParaRPr lang="tr-TR" altLang="tr-T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8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8788"/>
            <a:ext cx="9144000" cy="340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757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51075"/>
            <a:ext cx="8915400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4356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475</TotalTime>
  <Words>422</Words>
  <Application>Microsoft Office PowerPoint</Application>
  <PresentationFormat>On-screen Show (4:3)</PresentationFormat>
  <Paragraphs>79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Tahoma</vt:lpstr>
      <vt:lpstr>Times New Roman</vt:lpstr>
      <vt:lpstr>Office Teması</vt:lpstr>
      <vt:lpstr>Slide</vt:lpstr>
      <vt:lpstr>Tutulmalar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Güneş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109</cp:revision>
  <dcterms:created xsi:type="dcterms:W3CDTF">2018-01-23T13:28:06Z</dcterms:created>
  <dcterms:modified xsi:type="dcterms:W3CDTF">2019-07-10T11:00:41Z</dcterms:modified>
</cp:coreProperties>
</file>