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03D4D-F3F4-4C16-85A6-F787E1DFC7FD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82B5-3F3C-48F2-97BF-243DA99E6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1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84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8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9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03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30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29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4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8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65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6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7B9F-7881-45CD-AF06-00BAD8DF9E56}" type="datetimeFigureOut">
              <a:rPr lang="tr-TR" smtClean="0"/>
              <a:t>10.07.2019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0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../../Program%20Files/TurningPoint/2003/Question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../../Program%20Files/TurningPoint/2003/Question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Program%20Files/TurningPoint/2003/Questions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Program%20Files/TurningPoint/2003/Questions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../../Program%20Files/TurningPoint/2003/Questions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Program%20Files/TurningPoint/2003/Questions.html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>
            <a:off x="1787037" y="2679272"/>
            <a:ext cx="5829300" cy="11025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r-TR" dirty="0" err="1" smtClean="0"/>
              <a:t>Tutulmalar</a:t>
            </a:r>
            <a:r>
              <a:rPr lang="en-US" altLang="tr-TR" dirty="0" smtClean="0"/>
              <a:t> </a:t>
            </a: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96083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0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5750"/>
            <a:ext cx="8382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3238500" y="590550"/>
            <a:ext cx="5562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Ay tutulması,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Ay, dolunay evresinde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0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1975"/>
            <a:ext cx="76962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609600" y="523875"/>
            <a:ext cx="4724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Güneş tutulması,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Ay, yeniay evresinde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sdhor70317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9144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Tutulma koşulu </a:t>
            </a:r>
            <a:endParaRPr lang="tr-TR" altLang="tr-TR" sz="4400"/>
          </a:p>
        </p:txBody>
      </p:sp>
      <p:pic>
        <p:nvPicPr>
          <p:cNvPr id="466947" name="Picture 3" descr="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4213"/>
            <a:ext cx="40386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48" name="Picture 4" descr="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954213"/>
            <a:ext cx="40386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684213" y="620713"/>
            <a:ext cx="488791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chemeClr val="accent2"/>
                </a:solidFill>
                <a:latin typeface="Arial" panose="020B0604020202020204" pitchFamily="34" charset="0"/>
              </a:rPr>
              <a:t>Ay yörüngesi</a:t>
            </a:r>
            <a:r>
              <a:rPr lang="tr-TR" altLang="tr-TR" sz="2000">
                <a:latin typeface="Arial" panose="020B0604020202020204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latin typeface="Arial" panose="020B0604020202020204" pitchFamily="34" charset="0"/>
              </a:rPr>
              <a:t>ekliptiğe göre ~ 5</a:t>
            </a:r>
            <a:r>
              <a:rPr lang="tr-TR" altLang="tr-TR" sz="1900" baseline="30000">
                <a:solidFill>
                  <a:srgbClr val="FF0000"/>
                </a:solidFill>
                <a:latin typeface="Arial" panose="020B0604020202020204" pitchFamily="34" charset="0"/>
              </a:rPr>
              <a:t>0 </a:t>
            </a:r>
            <a:r>
              <a:rPr lang="tr-TR" altLang="tr-TR" sz="2000">
                <a:solidFill>
                  <a:srgbClr val="FF0000"/>
                </a:solidFill>
                <a:latin typeface="Arial" panose="020B0604020202020204" pitchFamily="34" charset="0"/>
              </a:rPr>
              <a:t>eğimlidir</a:t>
            </a:r>
            <a:r>
              <a:rPr lang="tr-TR" altLang="tr-TR" sz="2000">
                <a:latin typeface="Arial" panose="020B0604020202020204" pitchFamily="34" charset="0"/>
              </a:rPr>
              <a:t>.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20713" y="981075"/>
            <a:ext cx="8124825" cy="671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 Bir</a:t>
            </a:r>
            <a:r>
              <a:rPr lang="tr-TR" altLang="tr-TR" sz="2000">
                <a:solidFill>
                  <a:schemeClr val="accent2"/>
                </a:solidFill>
                <a:latin typeface="Arial" panose="020B0604020202020204" pitchFamily="34" charset="0"/>
              </a:rPr>
              <a:t> güneş tutulması</a:t>
            </a:r>
            <a:r>
              <a:rPr lang="tr-TR" altLang="tr-TR" sz="2000">
                <a:latin typeface="Arial" panose="020B0604020202020204" pitchFamily="34" charset="0"/>
              </a:rPr>
              <a:t> Ay, </a:t>
            </a:r>
            <a:r>
              <a:rPr lang="tr-TR" altLang="tr-TR" sz="2000">
                <a:solidFill>
                  <a:schemeClr val="accent2"/>
                </a:solidFill>
                <a:latin typeface="Arial" panose="020B0604020202020204" pitchFamily="34" charset="0"/>
              </a:rPr>
              <a:t>Yeniay evresinde</a:t>
            </a:r>
            <a:r>
              <a:rPr lang="tr-TR" altLang="tr-TR" sz="2000">
                <a:latin typeface="Arial" panose="020B0604020202020204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latin typeface="Arial" panose="020B0604020202020204" pitchFamily="34" charset="0"/>
              </a:rPr>
              <a:t>düğüm</a:t>
            </a:r>
            <a:r>
              <a:rPr lang="tr-TR" altLang="tr-TR" sz="2000">
                <a:latin typeface="Arial" panose="020B0604020202020204" pitchFamily="34" charset="0"/>
              </a:rPr>
              <a:t> yakınında ise oluşur.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684213" y="1447800"/>
            <a:ext cx="77438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latin typeface="Arial" panose="020B0604020202020204" pitchFamily="34" charset="0"/>
              </a:rPr>
              <a:t>Bir</a:t>
            </a:r>
            <a:r>
              <a:rPr lang="tr-TR" altLang="tr-TR" sz="2000">
                <a:solidFill>
                  <a:schemeClr val="accent2"/>
                </a:solidFill>
                <a:latin typeface="Arial" panose="020B0604020202020204" pitchFamily="34" charset="0"/>
              </a:rPr>
              <a:t> ay tutulması</a:t>
            </a:r>
            <a:r>
              <a:rPr lang="tr-TR" altLang="tr-TR" sz="2000">
                <a:latin typeface="Arial" panose="020B0604020202020204" pitchFamily="34" charset="0"/>
              </a:rPr>
              <a:t> Ay, </a:t>
            </a:r>
            <a:r>
              <a:rPr lang="tr-TR" altLang="tr-TR" sz="2000">
                <a:solidFill>
                  <a:schemeClr val="accent2"/>
                </a:solidFill>
                <a:latin typeface="Arial" panose="020B0604020202020204" pitchFamily="34" charset="0"/>
              </a:rPr>
              <a:t>dolunay evresinde</a:t>
            </a:r>
            <a:r>
              <a:rPr lang="tr-TR" altLang="tr-TR" sz="2000">
                <a:latin typeface="Arial" panose="020B0604020202020204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latin typeface="Arial" panose="020B0604020202020204" pitchFamily="34" charset="0"/>
              </a:rPr>
              <a:t>düğüm</a:t>
            </a:r>
            <a:r>
              <a:rPr lang="tr-TR" altLang="tr-TR" sz="2000">
                <a:latin typeface="Arial" panose="020B0604020202020204" pitchFamily="34" charset="0"/>
              </a:rPr>
              <a:t> yakınında ise oluşur.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1085850" y="2259013"/>
            <a:ext cx="6096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66953" name="Oval 9"/>
          <p:cNvSpPr>
            <a:spLocks noChangeArrowheads="1"/>
          </p:cNvSpPr>
          <p:nvPr/>
        </p:nvSpPr>
        <p:spPr bwMode="auto">
          <a:xfrm>
            <a:off x="7334250" y="2868613"/>
            <a:ext cx="6096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2359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197850" y="1141413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9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ahoma" panose="020B0604030504040204" pitchFamily="34" charset="0"/>
              </a:rPr>
              <a:t>0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2" grpId="0" animBg="1"/>
      <p:bldP spid="4669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1403350" y="2286000"/>
          <a:ext cx="609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86000"/>
                        <a:ext cx="609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3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sdhor70307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0588"/>
            <a:ext cx="7162800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609600" y="3429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(Ay tutulması)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 descr="f009_0263hc1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90613"/>
            <a:ext cx="67056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647700" y="3286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(Ay tutulması)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8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TLE2003May-X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17538"/>
            <a:ext cx="83439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323850" y="152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(Ay tutulması)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3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TLE2000umbra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389188"/>
            <a:ext cx="89344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228600" y="898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(Ay tutulması)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2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-900113" y="0"/>
            <a:ext cx="8229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ay tutulması </a:t>
            </a:r>
            <a:endParaRPr lang="tr-TR" altLang="tr-TR" sz="4400"/>
          </a:p>
        </p:txBody>
      </p:sp>
      <p:pic>
        <p:nvPicPr>
          <p:cNvPr id="473091" name="Picture 3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67836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5292725" y="785813"/>
            <a:ext cx="3203575" cy="60721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>
                <a:solidFill>
                  <a:srgbClr val="FFFF00"/>
                </a:solidFill>
                <a:latin typeface="Arial" panose="020B0604020202020204" pitchFamily="34" charset="0"/>
              </a:rPr>
              <a:t>Tam ay tutulması </a:t>
            </a:r>
            <a:r>
              <a:rPr lang="tr-TR" altLang="tr-TR" sz="2800">
                <a:solidFill>
                  <a:srgbClr val="FF0000"/>
                </a:solidFill>
                <a:latin typeface="Arial" panose="020B0604020202020204" pitchFamily="34" charset="0"/>
              </a:rPr>
              <a:t>1 saat 40 dakika </a:t>
            </a:r>
            <a:r>
              <a:rPr lang="tr-TR" altLang="tr-TR" sz="2800">
                <a:solidFill>
                  <a:srgbClr val="FFFF00"/>
                </a:solidFill>
                <a:latin typeface="Arial" panose="020B0604020202020204" pitchFamily="34" charset="0"/>
              </a:rPr>
              <a:t>kadar sürer.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>
                <a:solidFill>
                  <a:srgbClr val="FFFF00"/>
                </a:solidFill>
                <a:latin typeface="Arial" panose="020B0604020202020204" pitchFamily="34" charset="0"/>
              </a:rPr>
              <a:t>Tam tutulma anında Ay, </a:t>
            </a:r>
            <a:r>
              <a:rPr lang="tr-TR" altLang="tr-TR" sz="2800">
                <a:solidFill>
                  <a:srgbClr val="FF0000"/>
                </a:solidFill>
                <a:latin typeface="Arial" panose="020B0604020202020204" pitchFamily="34" charset="0"/>
              </a:rPr>
              <a:t>sönük bir kırmızı</a:t>
            </a:r>
            <a:r>
              <a:rPr lang="tr-TR" altLang="tr-TR" sz="2800">
                <a:latin typeface="Arial" panose="020B0604020202020204" pitchFamily="34" charset="0"/>
              </a:rPr>
              <a:t>, </a:t>
            </a:r>
            <a:r>
              <a:rPr lang="tr-TR" altLang="tr-TR" sz="2800">
                <a:solidFill>
                  <a:srgbClr val="FFFF00"/>
                </a:solidFill>
                <a:latin typeface="Arial" panose="020B0604020202020204" pitchFamily="34" charset="0"/>
              </a:rPr>
              <a:t>renkte görülür. Bunun nedeni</a:t>
            </a:r>
            <a:r>
              <a:rPr lang="tr-TR" altLang="tr-TR" sz="2800">
                <a:latin typeface="Arial" panose="020B0604020202020204" pitchFamily="34" charset="0"/>
              </a:rPr>
              <a:t>, </a:t>
            </a:r>
            <a:r>
              <a:rPr lang="tr-TR" altLang="tr-TR" sz="2800">
                <a:solidFill>
                  <a:srgbClr val="FFFF00"/>
                </a:solidFill>
                <a:latin typeface="Arial" panose="020B0604020202020204" pitchFamily="34" charset="0"/>
              </a:rPr>
              <a:t>reflecting</a:t>
            </a:r>
            <a:r>
              <a:rPr lang="tr-TR" altLang="tr-TR" sz="2800">
                <a:latin typeface="Arial" panose="020B0604020202020204" pitchFamily="34" charset="0"/>
              </a:rPr>
              <a:t> </a:t>
            </a:r>
            <a:r>
              <a:rPr lang="tr-TR" altLang="tr-TR" sz="2800">
                <a:solidFill>
                  <a:srgbClr val="FF0000"/>
                </a:solidFill>
                <a:latin typeface="Arial" panose="020B0604020202020204" pitchFamily="34" charset="0"/>
              </a:rPr>
              <a:t>Yer’in atmosferinden yansıyan </a:t>
            </a:r>
            <a:r>
              <a:rPr lang="tr-TR" altLang="tr-TR" sz="2800">
                <a:solidFill>
                  <a:srgbClr val="FFFF00"/>
                </a:solidFill>
                <a:latin typeface="Arial" panose="020B0604020202020204" pitchFamily="34" charset="0"/>
              </a:rPr>
              <a:t>Güneş ışığıdır.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 descr="gibbous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610600" cy="9144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5400">
                <a:solidFill>
                  <a:schemeClr val="bg1"/>
                </a:solidFill>
                <a:latin typeface="Arial" panose="020B0604020202020204" pitchFamily="34" charset="0"/>
              </a:rPr>
              <a:t>Ay Çevrimi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1447800" y="2270125"/>
            <a:ext cx="6172200" cy="25304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tr-TR" sz="4000">
                <a:solidFill>
                  <a:schemeClr val="bg1"/>
                </a:solidFill>
                <a:latin typeface="Arial" panose="020B0604020202020204" pitchFamily="34" charset="0"/>
              </a:rPr>
              <a:t>Ay’ın evreleri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tr-TR" sz="4000">
                <a:solidFill>
                  <a:schemeClr val="bg1"/>
                </a:solidFill>
                <a:latin typeface="Arial" panose="020B0604020202020204" pitchFamily="34" charset="0"/>
              </a:rPr>
              <a:t>Ay tutulması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tr-TR" sz="4000">
                <a:solidFill>
                  <a:schemeClr val="bg1"/>
                </a:solidFill>
                <a:latin typeface="Arial" panose="020B0604020202020204" pitchFamily="34" charset="0"/>
              </a:rPr>
              <a:t>Güneş tutulması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F01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1440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822325" y="796925"/>
            <a:ext cx="4983163" cy="0"/>
          </a:xfrm>
          <a:prstGeom prst="rect">
            <a:avLst/>
          </a:prstGeom>
          <a:solidFill>
            <a:srgbClr val="5B57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933950" y="4573588"/>
            <a:ext cx="421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36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tutulması türleri</a:t>
            </a:r>
            <a:r>
              <a:rPr lang="tr-TR" altLang="tr-TR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4859338" y="5437188"/>
            <a:ext cx="360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yarıgölge tutulması (sol üstte 1)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4427538" y="5805488"/>
            <a:ext cx="339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tam tutulma   (sol üstte 2)</a:t>
            </a:r>
            <a:endParaRPr lang="tr-TR" altLang="tr-TR" sz="9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4716463" y="621665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parçalı tutulma (sol üstte 3)</a:t>
            </a:r>
            <a:endParaRPr lang="tr-TR" altLang="tr-TR" sz="9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188913" y="6340475"/>
            <a:ext cx="8766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5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4686" r="4022"/>
          <a:stretch>
            <a:fillRect/>
          </a:stretch>
        </p:blipFill>
        <p:spPr bwMode="auto">
          <a:xfrm>
            <a:off x="611188" y="333375"/>
            <a:ext cx="4897437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79" name="Picture 7" descr="http://www.mreclipse.com/LEphoto/TLE2000Jan/image/TLE2000-1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8620" r="18332" b="9285"/>
          <a:stretch>
            <a:fillRect/>
          </a:stretch>
        </p:blipFill>
        <p:spPr bwMode="auto">
          <a:xfrm>
            <a:off x="5940425" y="404813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80" name="Picture 9" descr="http://www.mreclipse.com/LEphoto/TLE2004Oct/image/TLE2004-139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2481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2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ae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81163"/>
            <a:ext cx="89154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419100" y="4953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Güneş Tutulması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0" y="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altLang="tr-TR" sz="4400">
                <a:solidFill>
                  <a:srgbClr val="FFFF00"/>
                </a:solidFill>
                <a:cs typeface="Times New Roman" panose="02020603050405020304" pitchFamily="18" charset="0"/>
              </a:rPr>
              <a:t>ü</a:t>
            </a:r>
            <a:r>
              <a:rPr lang="tr-TR" altLang="tr-TR" sz="4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neş Tutulması </a:t>
            </a:r>
            <a:endParaRPr lang="tr-TR" altLang="tr-TR" sz="4400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179388" y="4508500"/>
            <a:ext cx="8964612" cy="176847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2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200">
                <a:solidFill>
                  <a:srgbClr val="FFFF00"/>
                </a:solidFill>
                <a:latin typeface="Arial" panose="020B0604020202020204" pitchFamily="34" charset="0"/>
              </a:rPr>
              <a:t>Yer’den bakıldığında Güneş ile Ay’ın</a:t>
            </a:r>
            <a:r>
              <a:rPr lang="tr-TR" altLang="tr-TR" sz="2200">
                <a:latin typeface="Arial" panose="020B0604020202020204" pitchFamily="34" charset="0"/>
              </a:rPr>
              <a:t> </a:t>
            </a:r>
            <a:r>
              <a:rPr lang="tr-TR" altLang="tr-TR" sz="2200">
                <a:solidFill>
                  <a:srgbClr val="FF0000"/>
                </a:solidFill>
                <a:latin typeface="Arial" panose="020B0604020202020204" pitchFamily="34" charset="0"/>
              </a:rPr>
              <a:t>açısal boyutları</a:t>
            </a:r>
            <a:r>
              <a:rPr lang="tr-TR" altLang="tr-TR" sz="2200">
                <a:latin typeface="Arial" panose="020B0604020202020204" pitchFamily="34" charset="0"/>
              </a:rPr>
              <a:t> </a:t>
            </a:r>
            <a:r>
              <a:rPr lang="tr-TR" altLang="tr-TR" sz="2200">
                <a:solidFill>
                  <a:srgbClr val="FFFF00"/>
                </a:solidFill>
                <a:latin typeface="Arial" panose="020B0604020202020204" pitchFamily="34" charset="0"/>
              </a:rPr>
              <a:t>yaklaşık</a:t>
            </a:r>
            <a:r>
              <a:rPr lang="tr-TR" altLang="tr-TR" sz="2200">
                <a:latin typeface="Arial" panose="020B0604020202020204" pitchFamily="34" charset="0"/>
              </a:rPr>
              <a:t> </a:t>
            </a:r>
            <a:r>
              <a:rPr lang="tr-TR" altLang="tr-TR" sz="2200">
                <a:solidFill>
                  <a:srgbClr val="FF0000"/>
                </a:solidFill>
                <a:latin typeface="Arial" panose="020B0604020202020204" pitchFamily="34" charset="0"/>
              </a:rPr>
              <a:t> 0.5</a:t>
            </a:r>
            <a:r>
              <a:rPr lang="tr-TR" altLang="tr-TR" sz="2300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tr-TR" altLang="tr-TR" sz="2200">
                <a:latin typeface="Arial" panose="020B0604020202020204" pitchFamily="34" charset="0"/>
              </a:rPr>
              <a:t> </a:t>
            </a:r>
            <a:r>
              <a:rPr lang="tr-TR" altLang="tr-TR" sz="2200">
                <a:solidFill>
                  <a:srgbClr val="FFFF00"/>
                </a:solidFill>
                <a:latin typeface="Arial" panose="020B0604020202020204" pitchFamily="34" charset="0"/>
              </a:rPr>
              <a:t>dir.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200">
                <a:solidFill>
                  <a:srgbClr val="FFFF00"/>
                </a:solidFill>
                <a:latin typeface="Arial" panose="020B0604020202020204" pitchFamily="34" charset="0"/>
              </a:rPr>
              <a:t>Bu yüzden, Ay Güneş’in önüne geldiğinde onu tamamen gizleyebilir, bir tam</a:t>
            </a:r>
            <a:r>
              <a:rPr lang="tr-TR" altLang="tr-TR" sz="2200">
                <a:latin typeface="Arial" panose="020B0604020202020204" pitchFamily="34" charset="0"/>
              </a:rPr>
              <a:t> </a:t>
            </a:r>
            <a:r>
              <a:rPr lang="tr-TR" altLang="tr-TR" sz="2200">
                <a:solidFill>
                  <a:srgbClr val="FF0000"/>
                </a:solidFill>
                <a:latin typeface="Arial" panose="020B0604020202020204" pitchFamily="34" charset="0"/>
              </a:rPr>
              <a:t>güneş tutulması</a:t>
            </a:r>
            <a:r>
              <a:rPr lang="tr-TR" altLang="tr-TR" sz="2200">
                <a:latin typeface="Arial" panose="020B0604020202020204" pitchFamily="34" charset="0"/>
              </a:rPr>
              <a:t> </a:t>
            </a:r>
            <a:r>
              <a:rPr lang="tr-TR" altLang="tr-TR" sz="2200">
                <a:solidFill>
                  <a:srgbClr val="FFFF00"/>
                </a:solidFill>
                <a:latin typeface="Arial" panose="020B0604020202020204" pitchFamily="34" charset="0"/>
              </a:rPr>
              <a:t>oluşur.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r="20396" b="67097"/>
          <a:stretch>
            <a:fillRect/>
          </a:stretch>
        </p:blipFill>
        <p:spPr bwMode="auto">
          <a:xfrm>
            <a:off x="395288" y="1412875"/>
            <a:ext cx="80772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598" r="20396" b="670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SdHor70310a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663"/>
            <a:ext cx="8382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304800" y="76835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(Tam güneş tutulması)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SdHor70310a_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71500"/>
            <a:ext cx="46482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95300"/>
            <a:ext cx="31765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6" name="Line 4"/>
          <p:cNvSpPr>
            <a:spLocks noChangeShapeType="1"/>
          </p:cNvSpPr>
          <p:nvPr/>
        </p:nvSpPr>
        <p:spPr bwMode="auto">
          <a:xfrm flipV="1">
            <a:off x="1689100" y="1181100"/>
            <a:ext cx="4038600" cy="762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35877" name="Line 5"/>
          <p:cNvSpPr>
            <a:spLocks noChangeShapeType="1"/>
          </p:cNvSpPr>
          <p:nvPr/>
        </p:nvSpPr>
        <p:spPr bwMode="auto">
          <a:xfrm>
            <a:off x="1689100" y="1409700"/>
            <a:ext cx="4267200" cy="16764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pic>
        <p:nvPicPr>
          <p:cNvPr id="3358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5433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9" name="Line 7"/>
          <p:cNvSpPr>
            <a:spLocks noChangeShapeType="1"/>
          </p:cNvSpPr>
          <p:nvPr/>
        </p:nvSpPr>
        <p:spPr bwMode="auto">
          <a:xfrm>
            <a:off x="1612900" y="1485900"/>
            <a:ext cx="152400" cy="2286000"/>
          </a:xfrm>
          <a:prstGeom prst="line">
            <a:avLst/>
          </a:prstGeom>
          <a:noFill/>
          <a:ln w="9525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4279900" y="59055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Tam güneş tutulması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499100" y="48387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Parçalı güneş tutulması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6200"/>
            <a:ext cx="27844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5" name="Picture 3" descr="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219200"/>
            <a:ext cx="4943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4271963" y="3810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Arial" panose="020B0604020202020204" pitchFamily="34" charset="0"/>
              </a:rPr>
              <a:t>Tam güneş tutulması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4957763" y="6019800"/>
            <a:ext cx="3505200" cy="3968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solidFill>
                  <a:srgbClr val="FFFF00"/>
                </a:solidFill>
                <a:latin typeface="Arial" panose="020B0604020202020204" pitchFamily="34" charset="0"/>
              </a:rPr>
              <a:t>Fışkırmalar (Prominences)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4881563" y="1905000"/>
            <a:ext cx="3886200" cy="3968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solidFill>
                  <a:schemeClr val="bg1"/>
                </a:solidFill>
                <a:latin typeface="Arial" panose="020B0604020202020204" pitchFamily="34" charset="0"/>
              </a:rPr>
              <a:t>Renk küre ve taç tabakası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79239" name="Line 7"/>
          <p:cNvSpPr>
            <a:spLocks noChangeShapeType="1"/>
          </p:cNvSpPr>
          <p:nvPr/>
        </p:nvSpPr>
        <p:spPr bwMode="auto">
          <a:xfrm flipH="1">
            <a:off x="5567363" y="2362200"/>
            <a:ext cx="381000" cy="838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79240" name="Line 8"/>
          <p:cNvSpPr>
            <a:spLocks noChangeShapeType="1"/>
          </p:cNvSpPr>
          <p:nvPr/>
        </p:nvSpPr>
        <p:spPr bwMode="auto">
          <a:xfrm flipH="1" flipV="1">
            <a:off x="5338763" y="4267200"/>
            <a:ext cx="762000" cy="1752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79241" name="Line 9"/>
          <p:cNvSpPr>
            <a:spLocks noChangeShapeType="1"/>
          </p:cNvSpPr>
          <p:nvPr/>
        </p:nvSpPr>
        <p:spPr bwMode="auto">
          <a:xfrm flipV="1">
            <a:off x="7319963" y="3962400"/>
            <a:ext cx="381000" cy="2057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690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183563" y="3302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9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 sz="180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92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92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7" grpId="0" autoUpdateAnimBg="0"/>
      <p:bldP spid="479238" grpId="0" animBg="1" autoUpdateAnimBg="0"/>
      <p:bldP spid="479239" grpId="0" animBg="1"/>
      <p:bldP spid="479240" grpId="0" animBg="1"/>
      <p:bldP spid="4792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diamondring_11jul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36538"/>
            <a:ext cx="7569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2768600" y="6103938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800">
                <a:solidFill>
                  <a:srgbClr val="FFFF00"/>
                </a:solidFill>
                <a:latin typeface="Arial" panose="020B0604020202020204" pitchFamily="34" charset="0"/>
              </a:rPr>
              <a:t>Elmas yüzük etkisi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792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051800" y="338138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9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 sz="180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tse2001cmp_espenak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6413"/>
            <a:ext cx="87630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7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827088" y="476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altLang="tr-TR" sz="4000">
                <a:solidFill>
                  <a:srgbClr val="FF0000"/>
                </a:solidFill>
                <a:cs typeface="Times New Roman" panose="02020603050405020304" pitchFamily="18" charset="0"/>
              </a:rPr>
              <a:t>ü</a:t>
            </a:r>
            <a:r>
              <a:rPr lang="tr-TR" altLang="tr-T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tr-TR" altLang="tr-TR" sz="4000">
                <a:solidFill>
                  <a:srgbClr val="FF0000"/>
                </a:solidFill>
                <a:cs typeface="Times New Roman" panose="02020603050405020304" pitchFamily="18" charset="0"/>
              </a:rPr>
              <a:t>’</a:t>
            </a:r>
            <a:r>
              <a:rPr lang="tr-TR" altLang="tr-T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nın ve Ay</a:t>
            </a:r>
            <a:r>
              <a:rPr lang="tr-TR" altLang="tr-TR" sz="4000">
                <a:solidFill>
                  <a:srgbClr val="FF0000"/>
                </a:solidFill>
                <a:cs typeface="Times New Roman" panose="02020603050405020304" pitchFamily="18" charset="0"/>
              </a:rPr>
              <a:t>’</a:t>
            </a:r>
            <a:r>
              <a:rPr lang="tr-TR" altLang="tr-T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ın y</a:t>
            </a:r>
            <a:r>
              <a:rPr lang="tr-TR" altLang="tr-TR" sz="4000">
                <a:solidFill>
                  <a:srgbClr val="FF0000"/>
                </a:solidFill>
                <a:cs typeface="Times New Roman" panose="02020603050405020304" pitchFamily="18" charset="0"/>
              </a:rPr>
              <a:t>ö</a:t>
            </a:r>
            <a:r>
              <a:rPr lang="tr-TR" altLang="tr-T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altLang="tr-TR" sz="4000">
                <a:solidFill>
                  <a:srgbClr val="FF0000"/>
                </a:solidFill>
                <a:cs typeface="Times New Roman" panose="02020603050405020304" pitchFamily="18" charset="0"/>
              </a:rPr>
              <a:t>ü</a:t>
            </a:r>
            <a:r>
              <a:rPr lang="tr-TR" altLang="tr-T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ngeleri tam </a:t>
            </a:r>
            <a:r>
              <a:rPr lang="tr-TR" altLang="tr-TR" sz="4000">
                <a:solidFill>
                  <a:srgbClr val="FF0000"/>
                </a:solidFill>
                <a:cs typeface="Times New Roman" panose="02020603050405020304" pitchFamily="18" charset="0"/>
              </a:rPr>
              <a:t>ç</a:t>
            </a:r>
            <a:r>
              <a:rPr lang="tr-TR" altLang="tr-TR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 değildir </a:t>
            </a:r>
            <a:endParaRPr lang="tr-TR" altLang="tr-TR" sz="4400"/>
          </a:p>
        </p:txBody>
      </p:sp>
      <p:sp>
        <p:nvSpPr>
          <p:cNvPr id="482307" name="Oval 3"/>
          <p:cNvSpPr>
            <a:spLocks noChangeArrowheads="1"/>
          </p:cNvSpPr>
          <p:nvPr/>
        </p:nvSpPr>
        <p:spPr bwMode="auto">
          <a:xfrm>
            <a:off x="1092200" y="1960563"/>
            <a:ext cx="6477000" cy="4876800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2308" name="Oval 4"/>
          <p:cNvSpPr>
            <a:spLocks noChangeArrowheads="1"/>
          </p:cNvSpPr>
          <p:nvPr/>
        </p:nvSpPr>
        <p:spPr bwMode="auto">
          <a:xfrm>
            <a:off x="2463800" y="4017963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2309" name="Oval 5"/>
          <p:cNvSpPr>
            <a:spLocks noChangeArrowheads="1"/>
          </p:cNvSpPr>
          <p:nvPr/>
        </p:nvSpPr>
        <p:spPr bwMode="auto">
          <a:xfrm>
            <a:off x="7188200" y="3332163"/>
            <a:ext cx="228600" cy="2286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2310" name="Oval 6"/>
          <p:cNvSpPr>
            <a:spLocks noChangeArrowheads="1"/>
          </p:cNvSpPr>
          <p:nvPr/>
        </p:nvSpPr>
        <p:spPr bwMode="auto">
          <a:xfrm>
            <a:off x="6883400" y="3179763"/>
            <a:ext cx="1371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8102600" y="35607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2700338" y="5445125"/>
            <a:ext cx="3457575" cy="822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i="1">
                <a:latin typeface="Arial" panose="020B0604020202020204" pitchFamily="34" charset="0"/>
              </a:rPr>
              <a:t>(Dışmerkezlikler oldukca abartılmıştır!)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2339975" y="2852738"/>
            <a:ext cx="2092325" cy="1006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chemeClr val="accent2"/>
                </a:solidFill>
                <a:latin typeface="Arial" panose="020B0604020202020204" pitchFamily="34" charset="0"/>
              </a:rPr>
              <a:t>Günberi = Güneş’e en yakın konum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7596188" y="4797425"/>
            <a:ext cx="1879600" cy="1463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solidFill>
                  <a:schemeClr val="accent2"/>
                </a:solidFill>
                <a:latin typeface="Arial" panose="020B0604020202020204" pitchFamily="34" charset="0"/>
              </a:rPr>
              <a:t>Günöte = Güneş’e en uzak konum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2315" name="Line 11"/>
          <p:cNvSpPr>
            <a:spLocks noChangeShapeType="1"/>
          </p:cNvSpPr>
          <p:nvPr/>
        </p:nvSpPr>
        <p:spPr bwMode="auto">
          <a:xfrm flipH="1">
            <a:off x="1168400" y="3332163"/>
            <a:ext cx="1066800" cy="8382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H="1" flipV="1">
            <a:off x="7569200" y="4551363"/>
            <a:ext cx="685800" cy="6096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9981" name="Rectangle 13"/>
          <p:cNvSpPr>
            <a:spLocks noChangeArrowheads="1"/>
          </p:cNvSpPr>
          <p:nvPr/>
        </p:nvSpPr>
        <p:spPr bwMode="auto">
          <a:xfrm>
            <a:off x="4859338" y="4076700"/>
            <a:ext cx="2233612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FF0000"/>
                </a:solidFill>
                <a:latin typeface="Arial" panose="020B0604020202020204" pitchFamily="34" charset="0"/>
              </a:rPr>
              <a:t>Yerberi = Yer’e en yakın konum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flipV="1">
            <a:off x="6045200" y="3560763"/>
            <a:ext cx="762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6659563" y="1557338"/>
            <a:ext cx="2484437" cy="1158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solidFill>
                  <a:srgbClr val="FF0000"/>
                </a:solidFill>
                <a:latin typeface="Arial" panose="020B0604020202020204" pitchFamily="34" charset="0"/>
              </a:rPr>
              <a:t>Yeröte = Yer’den en uzak nokta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>
            <a:off x="8178800" y="2646363"/>
            <a:ext cx="76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9985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04200" y="538163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9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 sz="180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39986" name="Rectangle 18"/>
          <p:cNvSpPr>
            <a:spLocks noGrp="1"/>
          </p:cNvSpPr>
          <p:nvPr>
            <p:ph type="title"/>
          </p:nvPr>
        </p:nvSpPr>
        <p:spPr>
          <a:xfrm>
            <a:off x="1763713" y="4724400"/>
            <a:ext cx="2016125" cy="360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400" smtClean="0">
                <a:solidFill>
                  <a:srgbClr val="FFFF00"/>
                </a:solidFill>
              </a:rPr>
              <a:t>Güneş</a:t>
            </a:r>
          </a:p>
        </p:txBody>
      </p:sp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7127875" y="3789363"/>
            <a:ext cx="20161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Ay</a:t>
            </a:r>
          </a:p>
        </p:txBody>
      </p:sp>
      <p:sp>
        <p:nvSpPr>
          <p:cNvPr id="339988" name="Rectangle 20"/>
          <p:cNvSpPr>
            <a:spLocks noChangeArrowheads="1"/>
          </p:cNvSpPr>
          <p:nvPr/>
        </p:nvSpPr>
        <p:spPr bwMode="auto">
          <a:xfrm>
            <a:off x="5651500" y="2997200"/>
            <a:ext cx="2016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0000FF"/>
                </a:solidFill>
              </a:rPr>
              <a:t>Dünya</a:t>
            </a:r>
          </a:p>
        </p:txBody>
      </p:sp>
    </p:spTree>
    <p:extLst>
      <p:ext uri="{BB962C8B-B14F-4D97-AF65-F5344CB8AC3E}">
        <p14:creationId xmlns:p14="http://schemas.microsoft.com/office/powerpoint/2010/main" val="12053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8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animBg="1"/>
      <p:bldP spid="482308" grpId="0" animBg="1"/>
      <p:bldP spid="482309" grpId="0" animBg="1"/>
      <p:bldP spid="482310" grpId="0" animBg="1"/>
      <p:bldP spid="482311" grpId="0" animBg="1"/>
      <p:bldP spid="482315" grpId="0" animBg="1"/>
      <p:bldP spid="482316" grpId="0" animBg="1"/>
      <p:bldP spid="482318" grpId="0" animBg="1"/>
      <p:bldP spid="4823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o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Uydumuz Yer’in etrafında bir tam dolanmasını 27.32 günde tamamlar (yıldızıl dönem).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288"/>
            <a:ext cx="9144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228600" y="65722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(Halkalı güneş tutulması)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sideby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5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676400" y="50482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Yerberi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6096000" y="49720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Yeröte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1116013" y="0"/>
            <a:ext cx="5802312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Halkalı Güneş Tutulması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5379" name="Picture 3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5867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380" name="Picture 4" descr="1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03700"/>
            <a:ext cx="2590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084888" y="908050"/>
            <a:ext cx="2773362" cy="2671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6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600">
                <a:solidFill>
                  <a:srgbClr val="FF0000"/>
                </a:solidFill>
                <a:latin typeface="Arial" panose="020B0604020202020204" pitchFamily="34" charset="0"/>
              </a:rPr>
              <a:t>Güneş ve Ay’ın açısal boyutları</a:t>
            </a:r>
            <a:r>
              <a:rPr lang="tr-TR" altLang="tr-TR" sz="2600">
                <a:latin typeface="Arial" panose="020B0604020202020204" pitchFamily="34" charset="0"/>
              </a:rPr>
              <a:t>, onların Dünya’ya olan uzaklıklarına göre </a:t>
            </a:r>
            <a:r>
              <a:rPr lang="tr-TR" altLang="tr-TR" sz="2600">
                <a:solidFill>
                  <a:srgbClr val="FF0000"/>
                </a:solidFill>
                <a:latin typeface="Arial" panose="020B0604020202020204" pitchFamily="34" charset="0"/>
              </a:rPr>
              <a:t>değişir</a:t>
            </a:r>
            <a:r>
              <a:rPr lang="tr-TR" altLang="tr-TR" sz="2600">
                <a:latin typeface="Arial" panose="020B0604020202020204" pitchFamily="34" charset="0"/>
              </a:rPr>
              <a:t>.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3851275" y="4652963"/>
            <a:ext cx="4910138" cy="1735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Arial" panose="020B0604020202020204" pitchFamily="34" charset="0"/>
              </a:rPr>
              <a:t>Yer</a:t>
            </a:r>
            <a:r>
              <a:rPr lang="tr-TR" altLang="tr-TR" sz="2400">
                <a:latin typeface="Arial" panose="020B0604020202020204" pitchFamily="34" charset="0"/>
              </a:rPr>
              <a:t> </a:t>
            </a:r>
            <a:r>
              <a:rPr lang="tr-TR" altLang="tr-TR" sz="2400">
                <a:solidFill>
                  <a:srgbClr val="FF0000"/>
                </a:solidFill>
                <a:latin typeface="Arial" panose="020B0604020202020204" pitchFamily="34" charset="0"/>
              </a:rPr>
              <a:t>günberi</a:t>
            </a:r>
            <a:r>
              <a:rPr lang="tr-TR" altLang="tr-TR" sz="2400">
                <a:latin typeface="Arial" panose="020B0604020202020204" pitchFamily="34" charset="0"/>
              </a:rPr>
              <a:t> yakınında iken </a:t>
            </a:r>
            <a:r>
              <a:rPr lang="tr-TR" altLang="tr-TR" sz="2400">
                <a:solidFill>
                  <a:schemeClr val="accent2"/>
                </a:solidFill>
                <a:latin typeface="Arial" panose="020B0604020202020204" pitchFamily="34" charset="0"/>
              </a:rPr>
              <a:t>Ay</a:t>
            </a:r>
            <a:r>
              <a:rPr lang="tr-TR" altLang="tr-TR" sz="2400">
                <a:latin typeface="Arial" panose="020B0604020202020204" pitchFamily="34" charset="0"/>
              </a:rPr>
              <a:t> </a:t>
            </a:r>
            <a:r>
              <a:rPr lang="tr-TR" altLang="tr-TR" sz="2400">
                <a:solidFill>
                  <a:srgbClr val="FF0000"/>
                </a:solidFill>
                <a:latin typeface="Arial" panose="020B0604020202020204" pitchFamily="34" charset="0"/>
              </a:rPr>
              <a:t>yeröte</a:t>
            </a:r>
            <a:r>
              <a:rPr lang="tr-TR" altLang="tr-TR" sz="2400">
                <a:latin typeface="Arial" panose="020B0604020202020204" pitchFamily="34" charset="0"/>
              </a:rPr>
              <a:t> yakınında ise </a:t>
            </a:r>
            <a:r>
              <a:rPr lang="tr-TR" altLang="tr-TR" sz="2400">
                <a:solidFill>
                  <a:srgbClr val="FF0000"/>
                </a:solidFill>
                <a:latin typeface="Arial" panose="020B0604020202020204" pitchFamily="34" charset="0"/>
              </a:rPr>
              <a:t>halkalı güneş tutulması </a:t>
            </a:r>
            <a:r>
              <a:rPr lang="tr-TR" altLang="tr-TR" sz="2400">
                <a:latin typeface="Arial" panose="020B0604020202020204" pitchFamily="34" charset="0"/>
              </a:rPr>
              <a:t>görülür.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-1565275" y="3314700"/>
            <a:ext cx="12192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  <a:latin typeface="Arial" panose="020B0604020202020204" pitchFamily="34" charset="0"/>
              </a:rPr>
              <a:t>Yerberi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111125" y="3390900"/>
            <a:ext cx="12954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  <a:latin typeface="Arial" panose="020B0604020202020204" pitchFamily="34" charset="0"/>
              </a:rPr>
              <a:t>Yeröte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1330325" y="3467100"/>
            <a:ext cx="13716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  <a:latin typeface="Arial" panose="020B0604020202020204" pitchFamily="34" charset="0"/>
              </a:rPr>
              <a:t>Günberi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2930525" y="3390900"/>
            <a:ext cx="1295400" cy="3667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  <a:latin typeface="Arial" panose="020B0604020202020204" pitchFamily="34" charset="0"/>
              </a:rPr>
              <a:t>Günöte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43051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232525" y="2921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9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 sz="180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853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853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85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 autoUpdateAnimBg="0"/>
      <p:bldP spid="485384" grpId="0" autoUpdateAnimBg="0"/>
      <p:bldP spid="485385" grpId="0" autoUpdateAnimBg="0"/>
      <p:bldP spid="48538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 descr="total_annular_30may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863"/>
            <a:ext cx="76454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533400" y="5865813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</a:rPr>
              <a:t>30 Mayıs 1984 de neredeyse tama yakın bir halkalı güneş tutulması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4406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102600" y="252413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CC99">
              <a:alpha val="25098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400" b="1"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altLang="tr-TR" sz="180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s://eclipse.gsfc.nasa.gov/SEatlas/SEatlas3/SEatlas20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95363"/>
            <a:ext cx="8012224" cy="60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turkey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7288"/>
            <a:ext cx="853440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905000" y="47148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Mart 2006 tam güneş tutulması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tutlm7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6713"/>
            <a:ext cx="82296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7048500" y="1323975"/>
            <a:ext cx="1828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Yılda tipik olarak 1 veya 2 ay tutulması, ortalama </a:t>
            </a:r>
            <a:r>
              <a:rPr lang="tr-TR" altLang="tr-TR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veya 3 güneş tutulması</a:t>
            </a: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olmaktadır.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495300" y="6124575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En az 2 güneş tutulması, en çok 2 (3) ay ve 5 (4)güneş tutulması meydana gelebilir. 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tutlm74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2288"/>
            <a:ext cx="8231188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7086600" y="1176338"/>
            <a:ext cx="1752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Bir tutulma takımı </a:t>
            </a:r>
            <a:r>
              <a:rPr lang="tr-TR" altLang="tr-T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18 yıl 11.3 gün</a:t>
            </a:r>
            <a:r>
              <a:rPr lang="tr-TR" alt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sonra tekrar görülür (SAROS DÖNEMİ). Bir Saros döneminde ortalama 71 tutulma (43’ü güneş 28’i ay) meydana gelir.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0" y="0"/>
            <a:ext cx="82296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Evreleri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250825" y="2222500"/>
            <a:ext cx="2808288" cy="4362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latin typeface="Arial" panose="020B0604020202020204" pitchFamily="34" charset="0"/>
              </a:rPr>
              <a:t>Dünyadan bakıldığında </a:t>
            </a:r>
            <a:r>
              <a:rPr lang="tr-TR" altLang="tr-TR" sz="2800">
                <a:solidFill>
                  <a:schemeClr val="accent2"/>
                </a:solidFill>
                <a:latin typeface="Arial" panose="020B0604020202020204" pitchFamily="34" charset="0"/>
              </a:rPr>
              <a:t>Ay’ın Güneş tarafından aydınlatılmış farklı yüzey bölümlerini</a:t>
            </a:r>
            <a:r>
              <a:rPr lang="tr-TR" altLang="tr-TR" sz="2800">
                <a:latin typeface="Arial" panose="020B0604020202020204" pitchFamily="34" charset="0"/>
              </a:rPr>
              <a:t>, gördüğümüzden </a:t>
            </a:r>
            <a:r>
              <a:rPr lang="tr-TR" altLang="tr-TR" sz="2800">
                <a:solidFill>
                  <a:srgbClr val="FF0000"/>
                </a:solidFill>
                <a:latin typeface="Arial" panose="020B0604020202020204" pitchFamily="34" charset="0"/>
              </a:rPr>
              <a:t>Ay evreleri oluşur</a:t>
            </a:r>
            <a:r>
              <a:rPr lang="tr-TR" altLang="tr-TR" sz="2800">
                <a:latin typeface="Arial" panose="020B0604020202020204" pitchFamily="34" charset="0"/>
              </a:rPr>
              <a:t>.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457732" name="Picture 4" descr="SeedsmoonTA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43000"/>
            <a:ext cx="49450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oz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5088"/>
            <a:ext cx="85344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Bir evrenin iki kez tekrarlanması arasında geçen süre 29.5 gündür (kavuşum dönemi).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seedsmoon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0738"/>
            <a:ext cx="868680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3059113" y="188913"/>
            <a:ext cx="4575175" cy="73183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</a:rPr>
              <a:t>Yeniay </a:t>
            </a: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→ </a:t>
            </a: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</a:rPr>
              <a:t>İlk Dördün → Dolunay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746125" y="152400"/>
            <a:ext cx="1879600" cy="457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</a:rPr>
              <a:t>Akşam göğü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seedsmoon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66913"/>
            <a:ext cx="87630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2771775" y="188913"/>
            <a:ext cx="5948363" cy="73183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</a:rPr>
              <a:t>Dolunay </a:t>
            </a: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→ </a:t>
            </a: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</a:rPr>
              <a:t>Son Dördün → Yeniay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784225" y="228600"/>
            <a:ext cx="1830388" cy="457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</a:rPr>
              <a:t>Sabah göğü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788"/>
            <a:ext cx="9144000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75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51075"/>
            <a:ext cx="89154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35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422</Words>
  <Application>Microsoft Office PowerPoint</Application>
  <PresentationFormat>On-screen Show (4:3)</PresentationFormat>
  <Paragraphs>79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Times New Roman</vt:lpstr>
      <vt:lpstr>Office Teması</vt:lpstr>
      <vt:lpstr>Slide</vt:lpstr>
      <vt:lpstr>Tutulmalar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Güneş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user2</dc:creator>
  <cp:lastModifiedBy>HVS</cp:lastModifiedBy>
  <cp:revision>109</cp:revision>
  <dcterms:created xsi:type="dcterms:W3CDTF">2018-01-23T13:28:06Z</dcterms:created>
  <dcterms:modified xsi:type="dcterms:W3CDTF">2019-07-10T11:00:41Z</dcterms:modified>
</cp:coreProperties>
</file>