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64" r:id="rId2"/>
    <p:sldId id="258" r:id="rId3"/>
    <p:sldId id="275" r:id="rId4"/>
    <p:sldId id="267" r:id="rId5"/>
    <p:sldId id="268" r:id="rId6"/>
    <p:sldId id="269" r:id="rId7"/>
    <p:sldId id="270" r:id="rId8"/>
    <p:sldId id="271" r:id="rId9"/>
    <p:sldId id="272" r:id="rId10"/>
    <p:sldId id="273" r:id="rId11"/>
    <p:sldId id="27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74" d="100"/>
          <a:sy n="74" d="100"/>
        </p:scale>
        <p:origin x="34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Temel Kavramlar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29066"/>
            <a:ext cx="10515600" cy="1325563"/>
          </a:xfrm>
        </p:spPr>
        <p:txBody>
          <a:bodyPr>
            <a:normAutofit/>
          </a:bodyPr>
          <a:lstStyle/>
          <a:p>
            <a:pPr algn="ctr"/>
            <a:r>
              <a:rPr lang="tr-TR" i="1" dirty="0">
                <a:latin typeface="Book Antiqua" pitchFamily="18" charset="0"/>
              </a:rPr>
              <a:t>Toplumsal Yapı ve Toplumsal Değişme –</a:t>
            </a:r>
            <a:br>
              <a:rPr lang="tr-TR" i="1" dirty="0">
                <a:latin typeface="Book Antiqua" pitchFamily="18" charset="0"/>
              </a:rPr>
            </a:br>
            <a:r>
              <a:rPr lang="tr-TR" i="1" dirty="0" err="1">
                <a:latin typeface="Book Antiqua" pitchFamily="18" charset="0"/>
              </a:rPr>
              <a:t>Behice</a:t>
            </a:r>
            <a:r>
              <a:rPr lang="tr-TR" i="1" dirty="0">
                <a:latin typeface="Book Antiqua" pitchFamily="18" charset="0"/>
              </a:rPr>
              <a:t> Boran (1910-1987)</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22363" y="1754629"/>
            <a:ext cx="10031437" cy="4093698"/>
          </a:xfrm>
        </p:spPr>
        <p:txBody>
          <a:bodyPr>
            <a:normAutofit/>
          </a:bodyPr>
          <a:lstStyle/>
          <a:p>
            <a:r>
              <a:rPr lang="tr-TR" dirty="0">
                <a:latin typeface="Book Antiqua" panose="02040602050305030304" pitchFamily="18" charset="0"/>
              </a:rPr>
              <a:t>Boran’a göre toplumsal yapı, kurumların meydana getirdiği bütündür.</a:t>
            </a:r>
          </a:p>
          <a:p>
            <a:r>
              <a:rPr lang="tr-TR" dirty="0">
                <a:latin typeface="Book Antiqua" panose="02040602050305030304" pitchFamily="18" charset="0"/>
              </a:rPr>
              <a:t>Boran, iki temel kurumlar kategorisinden söz eder: İlkel kurumlar ve ikincil kurumlar. Toplumsal yapı, bu iki kurumlar kategorisinin bütünüdür.</a:t>
            </a:r>
          </a:p>
          <a:p>
            <a:r>
              <a:rPr lang="tr-TR" dirty="0">
                <a:latin typeface="Book Antiqua" panose="02040602050305030304" pitchFamily="18" charset="0"/>
              </a:rPr>
              <a:t>Boran, üretim güçlerini ve üretim biçimini de toplumsal yapıyı belirlemede önemli bulmaktadır. Buna göre, toplumsal yapı analizi, sosyal sınıf analizini gerektirmektedir.</a:t>
            </a:r>
          </a:p>
          <a:p>
            <a:endParaRPr lang="tr-TR" dirty="0">
              <a:latin typeface="Book Antiqua" panose="02040602050305030304" pitchFamily="18" charset="0"/>
            </a:endParaRPr>
          </a:p>
        </p:txBody>
      </p:sp>
    </p:spTree>
    <p:extLst>
      <p:ext uri="{BB962C8B-B14F-4D97-AF65-F5344CB8AC3E}">
        <p14:creationId xmlns:p14="http://schemas.microsoft.com/office/powerpoint/2010/main" val="3352147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29066"/>
            <a:ext cx="10515600" cy="1325563"/>
          </a:xfrm>
        </p:spPr>
        <p:txBody>
          <a:bodyPr>
            <a:normAutofit/>
          </a:bodyPr>
          <a:lstStyle/>
          <a:p>
            <a:pPr algn="ctr"/>
            <a:r>
              <a:rPr lang="tr-TR" i="1" dirty="0">
                <a:latin typeface="Book Antiqua" pitchFamily="18" charset="0"/>
              </a:rPr>
              <a:t>Toplumsal Yapı ve Toplumsal Değişme –</a:t>
            </a:r>
            <a:br>
              <a:rPr lang="tr-TR" i="1" dirty="0">
                <a:latin typeface="Book Antiqua" pitchFamily="18" charset="0"/>
              </a:rPr>
            </a:br>
            <a:r>
              <a:rPr lang="tr-TR" i="1" dirty="0">
                <a:latin typeface="Book Antiqua" pitchFamily="18" charset="0"/>
              </a:rPr>
              <a:t>Mübeccel Kıray (1923-2007)</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63747" y="1941342"/>
            <a:ext cx="9664505" cy="4093698"/>
          </a:xfrm>
        </p:spPr>
        <p:txBody>
          <a:bodyPr>
            <a:normAutofit/>
          </a:bodyPr>
          <a:lstStyle/>
          <a:p>
            <a:r>
              <a:rPr lang="tr-TR" dirty="0">
                <a:latin typeface="Book Antiqua" panose="02040602050305030304" pitchFamily="18" charset="0"/>
              </a:rPr>
              <a:t>Kıray toplumsal yapıyı kurumların, insan ilişkilerinin ve bunların karşılıklı etkileşiminden doğan toplumsal değerlerin birbirlerini karşılıklı olarak etkilediği bir bütün olarak ele alır.</a:t>
            </a:r>
          </a:p>
          <a:p>
            <a:r>
              <a:rPr lang="tr-TR" dirty="0">
                <a:latin typeface="Book Antiqua" panose="02040602050305030304" pitchFamily="18" charset="0"/>
              </a:rPr>
              <a:t>Kıray’a göre toplumsal yapının dört özelliği bulunur: Yerleşme şekli, nüfus kompozisyonu, sosyal örgüt biçimi, değerler sistemi.</a:t>
            </a:r>
          </a:p>
        </p:txBody>
      </p:sp>
    </p:spTree>
    <p:extLst>
      <p:ext uri="{BB962C8B-B14F-4D97-AF65-F5344CB8AC3E}">
        <p14:creationId xmlns:p14="http://schemas.microsoft.com/office/powerpoint/2010/main" val="1331663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654148"/>
            <a:ext cx="10515600" cy="1325563"/>
          </a:xfrm>
        </p:spPr>
        <p:txBody>
          <a:bodyPr>
            <a:normAutofit/>
          </a:bodyPr>
          <a:lstStyle/>
          <a:p>
            <a:pPr algn="ctr"/>
            <a:r>
              <a:rPr lang="tr-TR" dirty="0">
                <a:latin typeface="Book Antiqua" pitchFamily="18" charset="0"/>
              </a:rPr>
              <a:t>Temel Kavramlar – </a:t>
            </a:r>
            <a:br>
              <a:rPr lang="tr-TR" dirty="0">
                <a:latin typeface="Book Antiqua" pitchFamily="18" charset="0"/>
              </a:rPr>
            </a:br>
            <a:r>
              <a:rPr lang="tr-TR" i="1" dirty="0">
                <a:latin typeface="Book Antiqua" pitchFamily="18" charset="0"/>
              </a:rPr>
              <a:t>Toplumsal Yapı ve Toplumsal Değişme</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63039" y="2194560"/>
            <a:ext cx="9683262" cy="3784210"/>
          </a:xfrm>
        </p:spPr>
        <p:txBody>
          <a:bodyPr>
            <a:normAutofit/>
          </a:bodyPr>
          <a:lstStyle/>
          <a:p>
            <a:r>
              <a:rPr lang="tr-TR" b="1" dirty="0">
                <a:latin typeface="Book Antiqua" panose="02040602050305030304" pitchFamily="18" charset="0"/>
              </a:rPr>
              <a:t>Toplumsal yapı</a:t>
            </a:r>
            <a:r>
              <a:rPr lang="tr-TR" dirty="0">
                <a:latin typeface="Book Antiqua" panose="02040602050305030304" pitchFamily="18" charset="0"/>
              </a:rPr>
              <a:t>, sosyolojide toplum analizinde kullanılan bir kavramdır. Toplumu oluşturan bireyler, gruplar, etnik topluluklar, statü grupları, sınıflar, toplumsal cinsiyetler vb. arasındaki sistematik ilişkiler bütününe işaret eder. Toplumsal yapı kavramı, tüm bu ilişkilerde yaşanan dönüşüme işaret eden </a:t>
            </a:r>
            <a:r>
              <a:rPr lang="tr-TR" b="1" dirty="0">
                <a:latin typeface="Book Antiqua" panose="02040602050305030304" pitchFamily="18" charset="0"/>
              </a:rPr>
              <a:t>toplumsal değişme </a:t>
            </a:r>
            <a:r>
              <a:rPr lang="tr-TR" dirty="0">
                <a:latin typeface="Book Antiqua" panose="02040602050305030304" pitchFamily="18" charset="0"/>
              </a:rPr>
              <a:t>kavramı ile birlikte ele alınmalıdır.</a:t>
            </a:r>
          </a:p>
        </p:txBody>
      </p:sp>
    </p:spTree>
    <p:extLst>
      <p:ext uri="{BB962C8B-B14F-4D97-AF65-F5344CB8AC3E}">
        <p14:creationId xmlns:p14="http://schemas.microsoft.com/office/powerpoint/2010/main"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712019"/>
            <a:ext cx="10515600" cy="1325563"/>
          </a:xfrm>
        </p:spPr>
        <p:txBody>
          <a:bodyPr>
            <a:normAutofit/>
          </a:bodyPr>
          <a:lstStyle/>
          <a:p>
            <a:pPr algn="ctr"/>
            <a:r>
              <a:rPr lang="tr-TR" dirty="0">
                <a:latin typeface="Book Antiqua" pitchFamily="18" charset="0"/>
              </a:rPr>
              <a:t>Temel Kavramlar – </a:t>
            </a:r>
            <a:br>
              <a:rPr lang="tr-TR" dirty="0">
                <a:latin typeface="Book Antiqua" pitchFamily="18" charset="0"/>
              </a:rPr>
            </a:br>
            <a:r>
              <a:rPr lang="tr-TR" i="1" dirty="0">
                <a:latin typeface="Book Antiqua" pitchFamily="18" charset="0"/>
              </a:rPr>
              <a:t>Toplumsal Yapı ve Toplumsal Değişme</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47446" y="2374239"/>
            <a:ext cx="9514448" cy="3348111"/>
          </a:xfrm>
        </p:spPr>
        <p:txBody>
          <a:bodyPr>
            <a:normAutofit/>
          </a:bodyPr>
          <a:lstStyle/>
          <a:p>
            <a:r>
              <a:rPr lang="tr-TR" dirty="0">
                <a:latin typeface="Book Antiqua" panose="02040602050305030304" pitchFamily="18" charset="0"/>
              </a:rPr>
              <a:t>Yapı kavramı 18’inci yüzyılda, Fransız Devrimi ve Sanayi Devrimi sonrasında kullanılmaya başlanmıştır.</a:t>
            </a:r>
          </a:p>
          <a:p>
            <a:r>
              <a:rPr lang="tr-TR" dirty="0">
                <a:latin typeface="Book Antiqua" panose="02040602050305030304" pitchFamily="18" charset="0"/>
              </a:rPr>
              <a:t>Bu derste, yapı kavramının özellikle ortaya çıktığı dönemlerde nasıl tanımlandığı ve toplum analizinde nasıl kullanıldığı Spencer, </a:t>
            </a:r>
            <a:r>
              <a:rPr lang="tr-TR" dirty="0" err="1">
                <a:latin typeface="Book Antiqua" panose="02040602050305030304" pitchFamily="18" charset="0"/>
              </a:rPr>
              <a:t>Radcliffe</a:t>
            </a:r>
            <a:r>
              <a:rPr lang="tr-TR" dirty="0">
                <a:latin typeface="Book Antiqua" panose="02040602050305030304" pitchFamily="18" charset="0"/>
              </a:rPr>
              <a:t>-Brown, </a:t>
            </a:r>
            <a:r>
              <a:rPr lang="tr-TR" dirty="0" err="1">
                <a:latin typeface="Book Antiqua" panose="02040602050305030304" pitchFamily="18" charset="0"/>
              </a:rPr>
              <a:t>Nadel</a:t>
            </a:r>
            <a:r>
              <a:rPr lang="tr-TR" dirty="0">
                <a:latin typeface="Book Antiqua" panose="02040602050305030304" pitchFamily="18" charset="0"/>
              </a:rPr>
              <a:t>, </a:t>
            </a:r>
            <a:r>
              <a:rPr lang="tr-TR" dirty="0" err="1">
                <a:latin typeface="Book Antiqua" panose="02040602050305030304" pitchFamily="18" charset="0"/>
              </a:rPr>
              <a:t>Lévi</a:t>
            </a:r>
            <a:r>
              <a:rPr lang="tr-TR" dirty="0">
                <a:latin typeface="Book Antiqua" panose="02040602050305030304" pitchFamily="18" charset="0"/>
              </a:rPr>
              <a:t>-Strauss, Boran ve Kıray üzerinden tartışılacaktır.</a:t>
            </a:r>
          </a:p>
        </p:txBody>
      </p:sp>
    </p:spTree>
    <p:extLst>
      <p:ext uri="{BB962C8B-B14F-4D97-AF65-F5344CB8AC3E}">
        <p14:creationId xmlns:p14="http://schemas.microsoft.com/office/powerpoint/2010/main" val="3950904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587643"/>
            <a:ext cx="10515600" cy="1325563"/>
          </a:xfrm>
        </p:spPr>
        <p:txBody>
          <a:bodyPr>
            <a:normAutofit/>
          </a:bodyPr>
          <a:lstStyle/>
          <a:p>
            <a:pPr algn="ctr"/>
            <a:r>
              <a:rPr lang="tr-TR" i="1" dirty="0">
                <a:latin typeface="Book Antiqua" pitchFamily="18" charset="0"/>
              </a:rPr>
              <a:t>Toplumsal Yapı ve Toplumsal Değişme – </a:t>
            </a:r>
            <a:br>
              <a:rPr lang="tr-TR" i="1" dirty="0">
                <a:latin typeface="Book Antiqua" pitchFamily="18" charset="0"/>
              </a:rPr>
            </a:br>
            <a:r>
              <a:rPr lang="tr-TR" i="1" dirty="0">
                <a:latin typeface="Book Antiqua" pitchFamily="18" charset="0"/>
              </a:rPr>
              <a:t>Herbert Spencer (1920-1903)</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45101" y="2025747"/>
            <a:ext cx="9101797" cy="3770142"/>
          </a:xfrm>
        </p:spPr>
        <p:txBody>
          <a:bodyPr>
            <a:normAutofit/>
          </a:bodyPr>
          <a:lstStyle/>
          <a:p>
            <a:r>
              <a:rPr lang="tr-TR" dirty="0">
                <a:latin typeface="Book Antiqua" panose="02040602050305030304" pitchFamily="18" charset="0"/>
              </a:rPr>
              <a:t>Spencer, toplumu bir bütün olarak ele almak gerektiğini vurgular ve toplumu organik bedenlere benzetir.</a:t>
            </a:r>
          </a:p>
          <a:p>
            <a:r>
              <a:rPr lang="tr-TR" dirty="0">
                <a:latin typeface="Book Antiqua" panose="02040602050305030304" pitchFamily="18" charset="0"/>
              </a:rPr>
              <a:t>Spencer’a göre organizma ile toplum arasında yapısal bir benzerlik bulunur. Toplumun parçaları arasındaki devamlı ilişkilerin bir canlı varlığın parçaları arasındaki ilişkilere yapısal olarak benzediğini savunur. </a:t>
            </a:r>
          </a:p>
        </p:txBody>
      </p:sp>
    </p:spTree>
    <p:extLst>
      <p:ext uri="{BB962C8B-B14F-4D97-AF65-F5344CB8AC3E}">
        <p14:creationId xmlns:p14="http://schemas.microsoft.com/office/powerpoint/2010/main" val="3006818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511870"/>
            <a:ext cx="10515600" cy="1325563"/>
          </a:xfrm>
        </p:spPr>
        <p:txBody>
          <a:bodyPr>
            <a:normAutofit/>
          </a:bodyPr>
          <a:lstStyle/>
          <a:p>
            <a:pPr algn="ctr"/>
            <a:r>
              <a:rPr lang="tr-TR" i="1" dirty="0">
                <a:latin typeface="Book Antiqua" pitchFamily="18" charset="0"/>
              </a:rPr>
              <a:t>Toplumsal Yapı ve Toplumsal Değişim – </a:t>
            </a:r>
            <a:br>
              <a:rPr lang="tr-TR" i="1" dirty="0">
                <a:latin typeface="Book Antiqua" pitchFamily="18" charset="0"/>
              </a:rPr>
            </a:br>
            <a:r>
              <a:rPr lang="tr-TR" i="1" dirty="0">
                <a:latin typeface="Book Antiqua" pitchFamily="18" charset="0"/>
              </a:rPr>
              <a:t>Herbert Spencer (1920-1903)</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31852" y="1913206"/>
            <a:ext cx="9101797" cy="3770142"/>
          </a:xfrm>
        </p:spPr>
        <p:txBody>
          <a:bodyPr>
            <a:normAutofit lnSpcReduction="10000"/>
          </a:bodyPr>
          <a:lstStyle/>
          <a:p>
            <a:r>
              <a:rPr lang="tr-TR" dirty="0">
                <a:latin typeface="Book Antiqua" panose="02040602050305030304" pitchFamily="18" charset="0"/>
              </a:rPr>
              <a:t>Spencer için yapı, bütünün içindeki farklı öğelerin bir arada olma biçimini ifade eder. Bu farklı öğelerin farklı görevleri bulunur ve bu görevler değişmeden yapı değişemez. Bu nedenle öğelere odaklanmak da ayrı bir öneme sahiptir.</a:t>
            </a:r>
          </a:p>
          <a:p>
            <a:r>
              <a:rPr lang="tr-TR" dirty="0">
                <a:latin typeface="Book Antiqua" panose="02040602050305030304" pitchFamily="18" charset="0"/>
              </a:rPr>
              <a:t>Spencer, evrimci bir kurama sahiptir ve değişim, Spencer’ın kuramı için önemlidir. Spencer’a göre yapının çeşitlenmesi ve karmaşıklaşması, toplumsal değişmeye işaret eder.</a:t>
            </a:r>
          </a:p>
        </p:txBody>
      </p:sp>
    </p:spTree>
    <p:extLst>
      <p:ext uri="{BB962C8B-B14F-4D97-AF65-F5344CB8AC3E}">
        <p14:creationId xmlns:p14="http://schemas.microsoft.com/office/powerpoint/2010/main" val="851272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397729"/>
            <a:ext cx="10515600" cy="1325563"/>
          </a:xfrm>
        </p:spPr>
        <p:txBody>
          <a:bodyPr>
            <a:normAutofit/>
          </a:bodyPr>
          <a:lstStyle/>
          <a:p>
            <a:pPr algn="ctr"/>
            <a:r>
              <a:rPr lang="tr-TR" i="1" dirty="0">
                <a:latin typeface="Book Antiqua" pitchFamily="18" charset="0"/>
              </a:rPr>
              <a:t>Toplumsal Yapı ve Toplumsal Değişme – </a:t>
            </a:r>
            <a:r>
              <a:rPr lang="tr-TR" i="1" dirty="0" err="1">
                <a:latin typeface="Book Antiqua" pitchFamily="18" charset="0"/>
              </a:rPr>
              <a:t>Radcliffe</a:t>
            </a:r>
            <a:r>
              <a:rPr lang="tr-TR" i="1" dirty="0">
                <a:latin typeface="Book Antiqua" pitchFamily="18" charset="0"/>
              </a:rPr>
              <a:t>-Brown (1881-1955)</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31852" y="1913206"/>
            <a:ext cx="9101797" cy="3770142"/>
          </a:xfrm>
        </p:spPr>
        <p:txBody>
          <a:bodyPr>
            <a:normAutofit lnSpcReduction="10000"/>
          </a:bodyPr>
          <a:lstStyle/>
          <a:p>
            <a:r>
              <a:rPr lang="tr-TR" dirty="0" err="1">
                <a:latin typeface="Book Antiqua" panose="02040602050305030304" pitchFamily="18" charset="0"/>
              </a:rPr>
              <a:t>Radcliffe</a:t>
            </a:r>
            <a:r>
              <a:rPr lang="tr-TR" dirty="0">
                <a:latin typeface="Book Antiqua" panose="02040602050305030304" pitchFamily="18" charset="0"/>
              </a:rPr>
              <a:t>-Brown toplumsal yapı kavramını kullanırken kısımlar ve parçalar arasındaki bir tür düzenli sıralanıştan söz eder. Bir cümlenin veya bir müzik parçasının yapısı olduğu gibi toplumun da yapısı olduğunu, toplumsal yapının kısımlarını da bireylerin oluşturduğunu savunur.</a:t>
            </a:r>
          </a:p>
          <a:p>
            <a:r>
              <a:rPr lang="tr-TR" dirty="0" err="1">
                <a:latin typeface="Book Antiqua" panose="02040602050305030304" pitchFamily="18" charset="0"/>
              </a:rPr>
              <a:t>Radcliffe</a:t>
            </a:r>
            <a:r>
              <a:rPr lang="tr-TR" dirty="0">
                <a:latin typeface="Book Antiqua" panose="02040602050305030304" pitchFamily="18" charset="0"/>
              </a:rPr>
              <a:t>-Brown’a göre, toplumsal yapı belirleyicidir. Toplumsal ilişkiler tesadüfi değildir, toplumsal yapı ve toplumsal süreçler tarafından belirlenmektedir.</a:t>
            </a:r>
          </a:p>
          <a:p>
            <a:endParaRPr lang="tr-TR" dirty="0">
              <a:latin typeface="Book Antiqua" panose="02040602050305030304" pitchFamily="18" charset="0"/>
            </a:endParaRPr>
          </a:p>
        </p:txBody>
      </p:sp>
    </p:spTree>
    <p:extLst>
      <p:ext uri="{BB962C8B-B14F-4D97-AF65-F5344CB8AC3E}">
        <p14:creationId xmlns:p14="http://schemas.microsoft.com/office/powerpoint/2010/main" val="3658595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555674"/>
            <a:ext cx="10515600" cy="1325563"/>
          </a:xfrm>
        </p:spPr>
        <p:txBody>
          <a:bodyPr>
            <a:normAutofit/>
          </a:bodyPr>
          <a:lstStyle/>
          <a:p>
            <a:pPr algn="ctr"/>
            <a:r>
              <a:rPr lang="tr-TR" i="1" dirty="0">
                <a:latin typeface="Book Antiqua" pitchFamily="18" charset="0"/>
              </a:rPr>
              <a:t>Toplumsal Yapı ve Toplumsal Değişme – </a:t>
            </a:r>
            <a:r>
              <a:rPr lang="tr-TR" i="1" dirty="0" err="1">
                <a:latin typeface="Book Antiqua" pitchFamily="18" charset="0"/>
              </a:rPr>
              <a:t>Radcliffe</a:t>
            </a:r>
            <a:r>
              <a:rPr lang="tr-TR" i="1" dirty="0">
                <a:latin typeface="Book Antiqua" pitchFamily="18" charset="0"/>
              </a:rPr>
              <a:t>-Brown (1881-1955)</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674055" y="2194560"/>
            <a:ext cx="9186203" cy="4107766"/>
          </a:xfrm>
        </p:spPr>
        <p:txBody>
          <a:bodyPr>
            <a:normAutofit/>
          </a:bodyPr>
          <a:lstStyle/>
          <a:p>
            <a:r>
              <a:rPr lang="tr-TR" dirty="0" err="1">
                <a:latin typeface="Book Antiqua" panose="02040602050305030304" pitchFamily="18" charset="0"/>
              </a:rPr>
              <a:t>Radcliffe</a:t>
            </a:r>
            <a:r>
              <a:rPr lang="tr-TR" dirty="0">
                <a:latin typeface="Book Antiqua" panose="02040602050305030304" pitchFamily="18" charset="0"/>
              </a:rPr>
              <a:t>-Brown, yapıların dinamik bir devamlılığı olduğunu savunmaktadır. Bireylerin ve grupların ilişkileri, hatta kurumlar değişebilir; ancak genel yapısal biçim aynı kalabilir.</a:t>
            </a:r>
          </a:p>
          <a:p>
            <a:r>
              <a:rPr lang="tr-TR" dirty="0" err="1">
                <a:latin typeface="Book Antiqua" panose="02040602050305030304" pitchFamily="18" charset="0"/>
              </a:rPr>
              <a:t>Radcliffe</a:t>
            </a:r>
            <a:r>
              <a:rPr lang="tr-TR" dirty="0">
                <a:latin typeface="Book Antiqua" panose="02040602050305030304" pitchFamily="18" charset="0"/>
              </a:rPr>
              <a:t>-Brown için toplumsal yapının devamlılığını sağlayan, kurumlardır. Dolayısıyla yapıyı anlamak için kurumları anlamak önemlidir.</a:t>
            </a:r>
          </a:p>
        </p:txBody>
      </p:sp>
    </p:spTree>
    <p:extLst>
      <p:ext uri="{BB962C8B-B14F-4D97-AF65-F5344CB8AC3E}">
        <p14:creationId xmlns:p14="http://schemas.microsoft.com/office/powerpoint/2010/main" val="1237344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29066"/>
            <a:ext cx="10515600" cy="1325563"/>
          </a:xfrm>
        </p:spPr>
        <p:txBody>
          <a:bodyPr>
            <a:normAutofit/>
          </a:bodyPr>
          <a:lstStyle/>
          <a:p>
            <a:pPr algn="ctr"/>
            <a:r>
              <a:rPr lang="tr-TR" i="1" dirty="0">
                <a:latin typeface="Book Antiqua" pitchFamily="18" charset="0"/>
              </a:rPr>
              <a:t>Toplumsal Yapı ve Toplumsal Değişme –</a:t>
            </a:r>
            <a:br>
              <a:rPr lang="tr-TR" i="1" dirty="0">
                <a:latin typeface="Book Antiqua" pitchFamily="18" charset="0"/>
              </a:rPr>
            </a:br>
            <a:r>
              <a:rPr lang="tr-TR" i="1" dirty="0">
                <a:latin typeface="Book Antiqua" pitchFamily="18" charset="0"/>
              </a:rPr>
              <a:t> </a:t>
            </a:r>
            <a:r>
              <a:rPr lang="tr-TR" i="1" dirty="0" err="1">
                <a:latin typeface="Book Antiqua" pitchFamily="18" charset="0"/>
              </a:rPr>
              <a:t>Siegfried</a:t>
            </a:r>
            <a:r>
              <a:rPr lang="tr-TR" i="1" dirty="0">
                <a:latin typeface="Book Antiqua" pitchFamily="18" charset="0"/>
              </a:rPr>
              <a:t> </a:t>
            </a:r>
            <a:r>
              <a:rPr lang="tr-TR" i="1" dirty="0" err="1">
                <a:latin typeface="Book Antiqua" pitchFamily="18" charset="0"/>
              </a:rPr>
              <a:t>Nadel</a:t>
            </a:r>
            <a:r>
              <a:rPr lang="tr-TR" i="1" dirty="0">
                <a:latin typeface="Book Antiqua" pitchFamily="18" charset="0"/>
              </a:rPr>
              <a:t> (1903-1956)</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92702" y="1913206"/>
            <a:ext cx="9580098" cy="4107766"/>
          </a:xfrm>
        </p:spPr>
        <p:txBody>
          <a:bodyPr>
            <a:normAutofit/>
          </a:bodyPr>
          <a:lstStyle/>
          <a:p>
            <a:r>
              <a:rPr lang="tr-TR" dirty="0" err="1">
                <a:latin typeface="Book Antiqua" panose="02040602050305030304" pitchFamily="18" charset="0"/>
              </a:rPr>
              <a:t>Nadel</a:t>
            </a:r>
            <a:r>
              <a:rPr lang="tr-TR" dirty="0">
                <a:latin typeface="Book Antiqua" panose="02040602050305030304" pitchFamily="18" charset="0"/>
              </a:rPr>
              <a:t> için yapı değiştirilebilir olarak kabul edilen parçaların düzenli bir tertibidir. Parçaları değişirken kendisi göreli olarak sabit kalmaktadır.</a:t>
            </a:r>
          </a:p>
          <a:p>
            <a:r>
              <a:rPr lang="tr-TR" dirty="0" err="1">
                <a:latin typeface="Book Antiqua" panose="02040602050305030304" pitchFamily="18" charset="0"/>
              </a:rPr>
              <a:t>Nadel’e</a:t>
            </a:r>
            <a:r>
              <a:rPr lang="tr-TR" dirty="0">
                <a:latin typeface="Book Antiqua" panose="02040602050305030304" pitchFamily="18" charset="0"/>
              </a:rPr>
              <a:t> göre roller ve ilişkiler toplumu meydana getiren bireyleri düzenler ve tertipler; ancak bu rollerde bir belirlilik veya kesinlik olmadığı için tek bir toplumsal yapı olamaz. Dolayısıyla «toplumsal yapı» kavramının çoğul olarak kullanılması gerektiğini savunur.</a:t>
            </a:r>
          </a:p>
        </p:txBody>
      </p:sp>
    </p:spTree>
    <p:extLst>
      <p:ext uri="{BB962C8B-B14F-4D97-AF65-F5344CB8AC3E}">
        <p14:creationId xmlns:p14="http://schemas.microsoft.com/office/powerpoint/2010/main" val="2442926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429066"/>
            <a:ext cx="10515600" cy="1325563"/>
          </a:xfrm>
        </p:spPr>
        <p:txBody>
          <a:bodyPr>
            <a:normAutofit/>
          </a:bodyPr>
          <a:lstStyle/>
          <a:p>
            <a:pPr algn="ctr"/>
            <a:r>
              <a:rPr lang="tr-TR" i="1" dirty="0">
                <a:latin typeface="Book Antiqua" pitchFamily="18" charset="0"/>
              </a:rPr>
              <a:t>Toplumsal Yapı ve Toplumsal Değişme –</a:t>
            </a:r>
            <a:br>
              <a:rPr lang="tr-TR" i="1" dirty="0">
                <a:latin typeface="Book Antiqua" pitchFamily="18" charset="0"/>
              </a:rPr>
            </a:br>
            <a:r>
              <a:rPr lang="tr-TR" i="1" dirty="0" err="1">
                <a:latin typeface="Book Antiqua" pitchFamily="18" charset="0"/>
              </a:rPr>
              <a:t>Claude</a:t>
            </a:r>
            <a:r>
              <a:rPr lang="tr-TR" i="1" dirty="0">
                <a:latin typeface="Book Antiqua" pitchFamily="18" charset="0"/>
              </a:rPr>
              <a:t> </a:t>
            </a:r>
            <a:r>
              <a:rPr lang="tr-TR" i="1" dirty="0" err="1">
                <a:latin typeface="Book Antiqua" pitchFamily="18" charset="0"/>
              </a:rPr>
              <a:t>Lévi-Strauuss</a:t>
            </a:r>
            <a:r>
              <a:rPr lang="tr-TR" i="1" dirty="0">
                <a:latin typeface="Book Antiqua" pitchFamily="18" charset="0"/>
              </a:rPr>
              <a:t> (1908-2009)</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05951" y="2110154"/>
            <a:ext cx="9580098" cy="4107766"/>
          </a:xfrm>
        </p:spPr>
        <p:txBody>
          <a:bodyPr>
            <a:normAutofit/>
          </a:bodyPr>
          <a:lstStyle/>
          <a:p>
            <a:r>
              <a:rPr lang="tr-TR" dirty="0" err="1">
                <a:latin typeface="Book Antiqua" panose="02040602050305030304" pitchFamily="18" charset="0"/>
              </a:rPr>
              <a:t>Lévi-Strauss’a</a:t>
            </a:r>
            <a:r>
              <a:rPr lang="tr-TR" dirty="0">
                <a:latin typeface="Book Antiqua" panose="02040602050305030304" pitchFamily="18" charset="0"/>
              </a:rPr>
              <a:t> göre toplumsal ilişkiler toplumsal yapıyı belirli hallere sokan modellerin yapımında kullanılan ham maddelerdir.</a:t>
            </a:r>
          </a:p>
          <a:p>
            <a:r>
              <a:rPr lang="tr-TR" dirty="0">
                <a:latin typeface="Book Antiqua" panose="02040602050305030304" pitchFamily="18" charset="0"/>
              </a:rPr>
              <a:t>Toplumsal ilişki bizi doğrudan toplumsal yapıya götüremez. Toplumsal yapının anlaşılabilmesi için modelleri birbirine bağlayan bağların bulunabilmesi gerekmektedir.</a:t>
            </a:r>
          </a:p>
        </p:txBody>
      </p:sp>
    </p:spTree>
    <p:extLst>
      <p:ext uri="{BB962C8B-B14F-4D97-AF65-F5344CB8AC3E}">
        <p14:creationId xmlns:p14="http://schemas.microsoft.com/office/powerpoint/2010/main" val="4137086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253</TotalTime>
  <Words>580</Words>
  <Application>Microsoft Office PowerPoint</Application>
  <PresentationFormat>Geniş ekran</PresentationFormat>
  <Paragraphs>36</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Book Antiqua</vt:lpstr>
      <vt:lpstr>Calibri</vt:lpstr>
      <vt:lpstr>Verdana</vt:lpstr>
      <vt:lpstr>Wingdings 2</vt:lpstr>
      <vt:lpstr>Görünüş</vt:lpstr>
      <vt:lpstr>TÜRKİYE’NİN TOPLUMSAL YAPISI Temel Kavramlar</vt:lpstr>
      <vt:lpstr>Temel Kavramlar –  Toplumsal Yapı ve Toplumsal Değişme</vt:lpstr>
      <vt:lpstr>Temel Kavramlar –  Toplumsal Yapı ve Toplumsal Değişme</vt:lpstr>
      <vt:lpstr>Toplumsal Yapı ve Toplumsal Değişme –  Herbert Spencer (1920-1903)</vt:lpstr>
      <vt:lpstr>Toplumsal Yapı ve Toplumsal Değişim –  Herbert Spencer (1920-1903)</vt:lpstr>
      <vt:lpstr>Toplumsal Yapı ve Toplumsal Değişme – Radcliffe-Brown (1881-1955)</vt:lpstr>
      <vt:lpstr>Toplumsal Yapı ve Toplumsal Değişme – Radcliffe-Brown (1881-1955)</vt:lpstr>
      <vt:lpstr>Toplumsal Yapı ve Toplumsal Değişme –  Siegfried Nadel (1903-1956)</vt:lpstr>
      <vt:lpstr>Toplumsal Yapı ve Toplumsal Değişme – Claude Lévi-Strauuss (1908-2009)</vt:lpstr>
      <vt:lpstr>Toplumsal Yapı ve Toplumsal Değişme – Behice Boran (1910-1987)</vt:lpstr>
      <vt:lpstr>Toplumsal Yapı ve Toplumsal Değişme – Mübeccel Kıray (1923-2007)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134</cp:revision>
  <dcterms:created xsi:type="dcterms:W3CDTF">2018-03-24T09:54:46Z</dcterms:created>
  <dcterms:modified xsi:type="dcterms:W3CDTF">2020-05-30T11:25:26Z</dcterms:modified>
</cp:coreProperties>
</file>