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5"/>
  </p:notesMasterIdLst>
  <p:handoutMasterIdLst>
    <p:handoutMasterId r:id="rId16"/>
  </p:handoutMasterIdLst>
  <p:sldIdLst>
    <p:sldId id="256" r:id="rId2"/>
    <p:sldId id="331" r:id="rId3"/>
    <p:sldId id="260" r:id="rId4"/>
    <p:sldId id="299" r:id="rId5"/>
    <p:sldId id="341" r:id="rId6"/>
    <p:sldId id="343" r:id="rId7"/>
    <p:sldId id="308" r:id="rId8"/>
    <p:sldId id="314" r:id="rId9"/>
    <p:sldId id="338" r:id="rId10"/>
    <p:sldId id="352" r:id="rId11"/>
    <p:sldId id="354" r:id="rId12"/>
    <p:sldId id="355" r:id="rId13"/>
    <p:sldId id="35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Sınıf, Sağlık, Eşitsizlik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Kültürel ve davranışsal açıklamalar için bireysel tercih olarak görülen tütün kullanımı da temel olarak sınıfsal bir desen izler.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İstatistikler hane geliri yükseldikçe tütün kullanımının azaldığını, kol emeğiyle çalışanların yöneticilerden ve profesyonel meslek sahiplerinden iki kat daha fazla tütün kullandığını göstermektedir.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21.yy küresel olarak tütün kullanımında bir azalma olduğu ve sigara içme yoğunluğunun gelişmiş ülkelerden orta ve düşük gelirli ülkeler doğru kaymıştır.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Gelişmiş ülkelerde ise düşük statülü olanlar, işsizler, mahkûmlar, evsizler ve göçmenler nüfus ortalamasının üzerinde tütün kullanmaktadır.</a:t>
            </a: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66088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Çin'de 1990-2011 yılları arasındaki verileri analiz eden bir çalışma (</a:t>
            </a:r>
            <a:r>
              <a:rPr lang="tr-TR" sz="2800" dirty="0" err="1">
                <a:latin typeface="Times New Roman" panose="02020603050405020304" pitchFamily="18" charset="0"/>
                <a:cs typeface="Times New Roman" panose="02020603050405020304" pitchFamily="18" charset="0"/>
              </a:rPr>
              <a:t>Wang</a:t>
            </a:r>
            <a:r>
              <a:rPr lang="tr-TR" sz="2800" dirty="0">
                <a:latin typeface="Times New Roman" panose="02020603050405020304" pitchFamily="18" charset="0"/>
                <a:cs typeface="Times New Roman" panose="02020603050405020304" pitchFamily="18" charset="0"/>
              </a:rPr>
              <a:t>, 2015) işsizlik oranının %1 oranında azaltılmasının ölüm oranlarını yaklaşık %4 azaltacağı sonucuna varmıştır.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İş güvencesizliği ile sağlık arasındaki ilişkiye dair 375 çalışma sonuçları ölüm ve hastalık oranlarının en çok işsizlikle ilişkili olduğu sonucuna varmıştır.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Çok sayıda çalışma işsizlerin fiziksel ve zihinsel hastalık oranlarının istihdam edilenlerden daha yüksek olduğunu göstermektedir. </a:t>
            </a: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84953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İş güvencesinin olmadığı işler işe bağlı stresi artırarak psikiyatrik hastalıklara, yüksek kolesterole, yüksek tansiyona ve kalp hastalıklarına yol açmaktadır.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Vardiyalı çalışmanın ve fazla mesainin psikiyatrik sorunlara, kalp damar hastalıklarına, mide ve barsak hastalıklarına, erken doğuma ve düşüklere neden olmaktadır.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Kötü barınma koşullarının sağlık üzerindeki etkisi o kadar güçlüdür ki istihdam edilme ve tütün kullanma koşulları sabit tutulduğunda bile kötü barınma koşulları ile solunum yolları ve kalp hastalıkları arasındaki ilişki varlığını sürdürmektedir.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52810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r>
              <a:rPr lang="tr-TR" sz="2800" b="1" dirty="0">
                <a:latin typeface="Times New Roman" panose="02020603050405020304" pitchFamily="18" charset="0"/>
                <a:cs typeface="Times New Roman" panose="02020603050405020304" pitchFamily="18" charset="0"/>
              </a:rPr>
              <a:t>Kaynaklar</a:t>
            </a:r>
          </a:p>
          <a:p>
            <a:pPr marL="0" indent="0" algn="just">
              <a:buNone/>
            </a:pPr>
            <a:r>
              <a:rPr lang="tr-TR" sz="2800" dirty="0">
                <a:latin typeface="Times New Roman" panose="02020603050405020304" pitchFamily="18" charset="0"/>
                <a:cs typeface="Times New Roman" panose="02020603050405020304" pitchFamily="18" charset="0"/>
              </a:rPr>
              <a:t> 1.Sağlık Sosyolojisinde Güncel Yaklaşımlar -Nobel Akademik Yayıncılık, 2016 </a:t>
            </a:r>
          </a:p>
          <a:p>
            <a:pPr marL="0" indent="0" algn="just">
              <a:buNone/>
            </a:pPr>
            <a:r>
              <a:rPr lang="tr-TR" sz="2800" dirty="0">
                <a:latin typeface="Times New Roman" panose="02020603050405020304" pitchFamily="18" charset="0"/>
                <a:cs typeface="Times New Roman" panose="02020603050405020304" pitchFamily="18" charset="0"/>
              </a:rPr>
              <a:t>2.Akın A. (2007).Toplumsal Cinsiyet (</a:t>
            </a:r>
            <a:r>
              <a:rPr lang="tr-TR" sz="2800" dirty="0" err="1">
                <a:latin typeface="Times New Roman" panose="02020603050405020304" pitchFamily="18" charset="0"/>
                <a:cs typeface="Times New Roman" panose="02020603050405020304" pitchFamily="18" charset="0"/>
              </a:rPr>
              <a:t>Gender</a:t>
            </a:r>
            <a:r>
              <a:rPr lang="tr-TR" sz="2800" dirty="0">
                <a:latin typeface="Times New Roman" panose="02020603050405020304" pitchFamily="18" charset="0"/>
                <a:cs typeface="Times New Roman" panose="02020603050405020304" pitchFamily="18" charset="0"/>
              </a:rPr>
              <a:t>) Ayrımcılığı ve Sağlık. </a:t>
            </a:r>
            <a:r>
              <a:rPr lang="tr-TR" sz="2800" i="1" dirty="0">
                <a:latin typeface="Times New Roman" panose="02020603050405020304" pitchFamily="18" charset="0"/>
                <a:cs typeface="Times New Roman" panose="02020603050405020304" pitchFamily="18" charset="0"/>
              </a:rPr>
              <a:t>Toplum Hekimliği Bülteni.</a:t>
            </a:r>
            <a:r>
              <a:rPr lang="tr-TR" sz="2800" dirty="0">
                <a:latin typeface="Times New Roman" panose="02020603050405020304" pitchFamily="18" charset="0"/>
                <a:cs typeface="Times New Roman" panose="02020603050405020304" pitchFamily="18" charset="0"/>
              </a:rPr>
              <a:t> 26 (2):1-9.</a:t>
            </a:r>
          </a:p>
          <a:p>
            <a:pPr marL="0" indent="0" algn="just">
              <a:buNone/>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48455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92288" y="451222"/>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095872"/>
            <a:ext cx="9721080" cy="5199213"/>
          </a:xfrm>
        </p:spPr>
        <p:txBody>
          <a:bodyPr>
            <a:noAutofit/>
          </a:bodyPr>
          <a:lstStyle/>
          <a:p>
            <a:pPr marL="92075" indent="0" algn="just">
              <a:buNone/>
              <a:tabLst>
                <a:tab pos="0" algn="l"/>
              </a:tabLst>
            </a:pPr>
            <a:r>
              <a:rPr lang="tr-TR" sz="2800" b="1" dirty="0">
                <a:effectLst/>
                <a:latin typeface="Times New Roman" panose="02020603050405020304" pitchFamily="18" charset="0"/>
                <a:ea typeface="Calibri" panose="020F0502020204030204" pitchFamily="34" charset="0"/>
              </a:rPr>
              <a:t>Sağlıkta Eşitsizlikler</a:t>
            </a:r>
          </a:p>
          <a:p>
            <a:pPr marL="549275" indent="-457200" algn="just">
              <a:buFont typeface="Wingdings" panose="05000000000000000000" pitchFamily="2" charset="2"/>
              <a:buChar char="ü"/>
              <a:tabLst>
                <a:tab pos="0" algn="l"/>
              </a:tabLst>
            </a:pPr>
            <a:r>
              <a:rPr lang="tr-TR" sz="2800" dirty="0">
                <a:effectLst/>
                <a:latin typeface="Times New Roman" panose="02020603050405020304" pitchFamily="18" charset="0"/>
                <a:ea typeface="Calibri" panose="020F0502020204030204" pitchFamily="34" charset="0"/>
              </a:rPr>
              <a:t>Tüm dünyada ve Türkiye'de sağlıkla ilgili sorunların başında sağlıkta eşitsizlikler gelmektedir. </a:t>
            </a:r>
          </a:p>
          <a:p>
            <a:pPr marL="549275" indent="-457200" algn="just">
              <a:buFont typeface="Wingdings" panose="05000000000000000000" pitchFamily="2" charset="2"/>
              <a:buChar char="ü"/>
              <a:tabLst>
                <a:tab pos="0" algn="l"/>
              </a:tabLst>
            </a:pPr>
            <a:r>
              <a:rPr lang="tr-TR" sz="2800" dirty="0">
                <a:effectLst/>
                <a:latin typeface="Times New Roman" panose="02020603050405020304" pitchFamily="18" charset="0"/>
                <a:ea typeface="Calibri" panose="020F0502020204030204" pitchFamily="34" charset="0"/>
              </a:rPr>
              <a:t>Sağlık bakımına en çok ihtiyaç duyan, hastalık ve ölümlülük riski yüksek olan yoksul insanlar sağlık hizmetlerinden daha az yararlanırken, maddi durumu iyi, sağlık bakımına daha az ihtiyaç duyanlar daha fazla kaynaktan yararlanmaktadır. </a:t>
            </a:r>
          </a:p>
          <a:p>
            <a:pPr marL="549275" indent="-457200" algn="just">
              <a:buFont typeface="Wingdings" panose="05000000000000000000" pitchFamily="2" charset="2"/>
              <a:buChar char="ü"/>
              <a:tabLst>
                <a:tab pos="0" algn="l"/>
              </a:tabLst>
            </a:pPr>
            <a:r>
              <a:rPr lang="tr-TR" sz="2800" dirty="0">
                <a:effectLst/>
                <a:latin typeface="Times New Roman" panose="02020603050405020304" pitchFamily="18" charset="0"/>
                <a:ea typeface="Calibri" panose="020F0502020204030204" pitchFamily="34" charset="0"/>
              </a:rPr>
              <a:t>Sağlıkta eşitsizlik sorunu yerel olduğu kadar aynı zamanda globaldir.</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a:xfrm>
            <a:off x="623392" y="787782"/>
            <a:ext cx="779767" cy="365125"/>
          </a:xfrm>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1927887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Toplumda ekonomik, bölgesel, cinsiyete dayalı ve etnik eşitsizlikler nedeniyle dezavantajlı olan gruplar, </a:t>
            </a:r>
          </a:p>
          <a:p>
            <a:pPr lvl="1"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sistematik olarak hastalık risklerine daha fazla maruz kalmakta, </a:t>
            </a:r>
          </a:p>
          <a:p>
            <a:pPr lvl="1"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sağlık hizmetlerine daha düşük oranda erişmekte ve </a:t>
            </a:r>
          </a:p>
          <a:p>
            <a:pPr lvl="1"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sonuç olarak daha sağlıksız ve kısa yaşamlar sürmektedir.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eşitsizlikleri olarak adlandırılan bu eşitsizlikler cinsiyet, etnik köken veya başka biyolojik faktörlere dayalı farklıklardan değil, sağlığı etkileyen kaynakların toplumda eşitsiz dağılımından kaynaklanmaktadır.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a:bodyPr>
          <a:lstStyle/>
          <a:p>
            <a:pPr marL="800100" lvl="1" indent="-457200" algn="just">
              <a:buFont typeface="Wingdings" panose="05000000000000000000" pitchFamily="2" charset="2"/>
              <a:buChar char="ü"/>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Toplumsal eşitsizliklerin sağlık eşitsizliklerine dönüşmesi, ilk sınıflı toplumlardan bu yana görülmektedir. </a:t>
            </a:r>
          </a:p>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Örneğin </a:t>
            </a: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Hammurabi</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Kanunları bir kölenin iyileştirilmesi karşılığında doktora ödenecek ücretin, köle sahibinin iyileştirilmesi karşılığında ödenecek ücretten daha düşük. Kölenin yaşamının daha değersiz olduğu ve sahibi kadar nitelikli tıbbi bakım alması gerekmediği anlamına geliyor.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Ülkeler arasındaki eşitsizliklerin bir sonucu olarak bugün Sierra Leone' de doğan bir çocuğun ortalama </a:t>
            </a:r>
            <a:r>
              <a:rPr lang="tr-TR" sz="3200" b="1" dirty="0">
                <a:effectLst/>
                <a:latin typeface="Times New Roman" panose="02020603050405020304" pitchFamily="18" charset="0"/>
                <a:ea typeface="Times New Roman" panose="02020603050405020304" pitchFamily="18" charset="0"/>
              </a:rPr>
              <a:t>46 yıl</a:t>
            </a:r>
            <a:r>
              <a:rPr lang="tr-TR" sz="3200" dirty="0">
                <a:effectLst/>
                <a:latin typeface="Times New Roman" panose="02020603050405020304" pitchFamily="18" charset="0"/>
                <a:ea typeface="Times New Roman" panose="02020603050405020304" pitchFamily="18" charset="0"/>
              </a:rPr>
              <a:t>, Japonya' da doğan bir çocuğun ise </a:t>
            </a:r>
            <a:r>
              <a:rPr lang="tr-TR" sz="3200" b="1" dirty="0">
                <a:effectLst/>
                <a:latin typeface="Times New Roman" panose="02020603050405020304" pitchFamily="18" charset="0"/>
                <a:ea typeface="Times New Roman" panose="02020603050405020304" pitchFamily="18" charset="0"/>
              </a:rPr>
              <a:t>84 yıl </a:t>
            </a:r>
            <a:r>
              <a:rPr lang="tr-TR" sz="3200" dirty="0">
                <a:effectLst/>
                <a:latin typeface="Times New Roman" panose="02020603050405020304" pitchFamily="18" charset="0"/>
                <a:ea typeface="Times New Roman" panose="02020603050405020304" pitchFamily="18" charset="0"/>
              </a:rPr>
              <a:t>yaşaması bekleniyor. </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Angola'da doğan her bin çocuktan 156’sı beş yaşına gelmeden ölüyor, </a:t>
            </a:r>
            <a:r>
              <a:rPr lang="tr-TR" sz="3200" dirty="0" err="1">
                <a:effectLst/>
                <a:latin typeface="Times New Roman" panose="02020603050405020304" pitchFamily="18" charset="0"/>
                <a:ea typeface="Times New Roman" panose="02020603050405020304" pitchFamily="18" charset="0"/>
              </a:rPr>
              <a:t>Lüxemburg</a:t>
            </a:r>
            <a:r>
              <a:rPr lang="tr-TR" sz="3200" dirty="0">
                <a:effectLst/>
                <a:latin typeface="Times New Roman" panose="02020603050405020304" pitchFamily="18" charset="0"/>
                <a:ea typeface="Times New Roman" panose="02020603050405020304" pitchFamily="18" charset="0"/>
              </a:rPr>
              <a:t>' da ise bu oran binde ikinin altında kalıyor. </a:t>
            </a:r>
          </a:p>
          <a:p>
            <a:pPr marL="457740" indent="-457200" algn="just">
              <a:buClr>
                <a:srgbClr val="B31166"/>
              </a:buClr>
              <a:buFont typeface="Wingdings" panose="05000000000000000000" pitchFamily="2" charset="2"/>
              <a:buChar char="ü"/>
            </a:pPr>
            <a:endParaRPr lang="tr-TR" sz="32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Tree>
    <p:extLst>
      <p:ext uri="{BB962C8B-B14F-4D97-AF65-F5344CB8AC3E}">
        <p14:creationId xmlns:p14="http://schemas.microsoft.com/office/powerpoint/2010/main" val="2892408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Gelir, eğitim, barınma, beslenme, istihdam, çalışma koşullan, sosyal statü, toplumdaki eşitlik düzeyi gibi koşullar hem insanları çevreleyen maddi koşulları kötüleştirerek hem de stres ve </a:t>
            </a:r>
            <a:r>
              <a:rPr lang="tr-TR" sz="2800" dirty="0" err="1">
                <a:effectLst/>
                <a:latin typeface="Times New Roman" panose="02020603050405020304" pitchFamily="18" charset="0"/>
                <a:ea typeface="Times New Roman" panose="02020603050405020304" pitchFamily="18" charset="0"/>
              </a:rPr>
              <a:t>incinmişlik</a:t>
            </a:r>
            <a:r>
              <a:rPr lang="tr-TR" sz="2800" dirty="0">
                <a:effectLst/>
                <a:latin typeface="Times New Roman" panose="02020603050405020304" pitchFamily="18" charset="0"/>
                <a:ea typeface="Times New Roman" panose="02020603050405020304" pitchFamily="18" charset="0"/>
              </a:rPr>
              <a:t> yaratarak sağlığı etkiliyor. </a:t>
            </a:r>
          </a:p>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İnsanların maruz kaldıkları eşitsizlik ve mahrumiyetler hayatlarının ileriki dönemlerinde de sağlıklarını bozmaya devam ediyor.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Tree>
    <p:extLst>
      <p:ext uri="{BB962C8B-B14F-4D97-AF65-F5344CB8AC3E}">
        <p14:creationId xmlns:p14="http://schemas.microsoft.com/office/powerpoint/2010/main" val="3378167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00578" lvl="1" indent="0" algn="just">
              <a:buClr>
                <a:srgbClr val="B31166"/>
              </a:buClr>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Toplumsal Sınıflar ve Sağlık Arasındaki İlişki</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Beslenme, eğitim, çevre kirliliği, gelir düzeyi, yaşama ve çalışma koşulları, temiz su ve hijyenik kanalizasyon, etkili sağlık hizmetlerine erişim, iyi barınma koşulları gibi faktörler sağlığın sosyal belirleyicileri arasındadır ve sağlığı yaş, cinsiyet ve kalıtımsal faktörler gibi biyolojik etkenlerden daha genel düzeyde etkilerler.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3700891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692696"/>
            <a:ext cx="9721080" cy="5760640"/>
          </a:xfrm>
        </p:spPr>
        <p:txBody>
          <a:bodyPr anchor="ctr">
            <a:normAutofit/>
          </a:bodyPr>
          <a:lstStyle/>
          <a:p>
            <a:pPr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Çocuk felci geçirenler nüfus geneline oranla daha düşük sınıf pozisyonuna sahip olmakta, üst sınıflara mensup ailelerde doğmuş olsalar bile ebeveynlerinin toplumsal sınıflarını koruyamamakta ve sağlıklı kardeşlerinin eriştikleri sınıflara ulaşamamaktadırlar.</a:t>
            </a:r>
          </a:p>
          <a:p>
            <a:pPr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Sınıfsal kökenleri ne olursa olsun çocukluğunda ciddi bir hastalığa yakalanıp aralıksız 28 gün boyunca okula veya işe gidememiş olan oğlan çocuklarının yetişkinliklerinde, çocukluğu daha sağlıklı geçenlere oranla daha düşük toplumsal statüye sahip olduklarını göstermektedir.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61990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Bireyler ne yiyeceklerini kendileri seçseler de seçim yapabilecekleri yiyecek çeşitlerini belirleyen şey gelir düzeyidir, bu nedenle diyet davranışsal bir faktörden çok yapısal bir faktör olarak görülmelidir.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Örneğin 1980'lerden itibaren bir salgına dönüşmüş olan </a:t>
            </a:r>
            <a:r>
              <a:rPr lang="tr-TR" sz="2800" dirty="0" err="1">
                <a:latin typeface="Times New Roman" panose="02020603050405020304" pitchFamily="18" charset="0"/>
                <a:cs typeface="Times New Roman" panose="02020603050405020304" pitchFamily="18" charset="0"/>
              </a:rPr>
              <a:t>obezitenin</a:t>
            </a:r>
            <a:r>
              <a:rPr lang="tr-TR" sz="2800" dirty="0">
                <a:latin typeface="Times New Roman" panose="02020603050405020304" pitchFamily="18" charset="0"/>
                <a:cs typeface="Times New Roman" panose="02020603050405020304" pitchFamily="18" charset="0"/>
              </a:rPr>
              <a:t> ucuz, hazır, işlenmiş endüstriyel gıdalarla ilişkili olduğu ve düşük gelirli toplulukları tehdit etmektedir.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1758870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2606</TotalTime>
  <Words>789</Words>
  <Application>Microsoft Office PowerPoint</Application>
  <PresentationFormat>Geniş ekran</PresentationFormat>
  <Paragraphs>62</Paragraphs>
  <Slides>13</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 </vt:lpstr>
      <vt:lpstr>PowerPoint Sunusu</vt:lpstr>
      <vt:lpstr> </vt:lpstr>
      <vt:lpstr>PowerPoint Sunusu</vt:lpstr>
      <vt:lpstr>PowerPoint Sunusu</vt:lpstr>
      <vt:lpstr>PowerPoint Sunusu</vt:lpstr>
      <vt:lpstr>PowerPoint Sunusu</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166</cp:revision>
  <dcterms:created xsi:type="dcterms:W3CDTF">2019-12-10T17:31:29Z</dcterms:created>
  <dcterms:modified xsi:type="dcterms:W3CDTF">2021-11-05T18:34:13Z</dcterms:modified>
</cp:coreProperties>
</file>