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>
        <p:scale>
          <a:sx n="96" d="100"/>
          <a:sy n="96" d="100"/>
        </p:scale>
        <p:origin x="-288" y="-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BÜYÜK ORTAK BÖLEN (EBOB) ve </a:t>
            </a:r>
            <a:b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KÜÇÜK ORTAK KAT(EKOK)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NET101 GENEL MATEMATİK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SÜLEYMAN EMRE EYİMAYA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EBOB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İki veya daha fazla pozitif tamsayıyı aynı anda bölen pozitif tamsayıların en büyüğüne bu sayıların en büyük ortak böleni(EBOB) denir.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*Örnek:  </a:t>
            </a:r>
          </a:p>
          <a:p>
            <a:r>
              <a:rPr lang="tr-TR" dirty="0"/>
              <a:t>54 ün bölenleri : </a:t>
            </a:r>
            <a:r>
              <a:rPr lang="tr-TR" b="1" dirty="0"/>
              <a:t>1</a:t>
            </a:r>
            <a:r>
              <a:rPr lang="tr-TR" dirty="0"/>
              <a:t> ,</a:t>
            </a:r>
            <a:r>
              <a:rPr lang="tr-TR" b="1" dirty="0"/>
              <a:t> 2 </a:t>
            </a:r>
            <a:r>
              <a:rPr lang="tr-TR" dirty="0"/>
              <a:t>, </a:t>
            </a:r>
            <a:r>
              <a:rPr lang="tr-TR" b="1" dirty="0"/>
              <a:t>3</a:t>
            </a:r>
            <a:r>
              <a:rPr lang="tr-TR" dirty="0"/>
              <a:t> , </a:t>
            </a:r>
            <a:r>
              <a:rPr lang="tr-TR" b="1" dirty="0"/>
              <a:t>6</a:t>
            </a:r>
            <a:r>
              <a:rPr lang="tr-TR" dirty="0"/>
              <a:t> , </a:t>
            </a:r>
            <a:r>
              <a:rPr lang="tr-TR" b="1" dirty="0"/>
              <a:t>9 </a:t>
            </a:r>
            <a:r>
              <a:rPr lang="tr-TR" dirty="0"/>
              <a:t>, </a:t>
            </a:r>
            <a:r>
              <a:rPr lang="tr-TR" b="1" dirty="0"/>
              <a:t>18</a:t>
            </a:r>
            <a:r>
              <a:rPr lang="tr-TR" dirty="0"/>
              <a:t> , 27 , 54 </a:t>
            </a:r>
          </a:p>
          <a:p>
            <a:r>
              <a:rPr lang="tr-TR" dirty="0"/>
              <a:t>36 nın bölenleri: </a:t>
            </a:r>
            <a:r>
              <a:rPr lang="tr-TR" b="1" dirty="0"/>
              <a:t>1</a:t>
            </a:r>
            <a:r>
              <a:rPr lang="tr-TR" dirty="0"/>
              <a:t> , </a:t>
            </a:r>
            <a:r>
              <a:rPr lang="tr-TR" b="1" dirty="0"/>
              <a:t>2</a:t>
            </a:r>
            <a:r>
              <a:rPr lang="tr-TR" dirty="0"/>
              <a:t> , </a:t>
            </a:r>
            <a:r>
              <a:rPr lang="tr-TR" b="1" dirty="0"/>
              <a:t>3 </a:t>
            </a:r>
            <a:r>
              <a:rPr lang="tr-TR" dirty="0"/>
              <a:t>, 4 , </a:t>
            </a:r>
            <a:r>
              <a:rPr lang="tr-TR" b="1" dirty="0"/>
              <a:t>6 </a:t>
            </a:r>
            <a:r>
              <a:rPr lang="tr-TR" dirty="0"/>
              <a:t>, </a:t>
            </a:r>
            <a:r>
              <a:rPr lang="tr-TR" b="1" dirty="0"/>
              <a:t>9</a:t>
            </a:r>
            <a:r>
              <a:rPr lang="tr-TR" dirty="0"/>
              <a:t> , 12 , </a:t>
            </a:r>
            <a:r>
              <a:rPr lang="tr-TR" b="1" dirty="0"/>
              <a:t>18</a:t>
            </a:r>
            <a:r>
              <a:rPr lang="tr-TR" dirty="0"/>
              <a:t> , 36 </a:t>
            </a:r>
          </a:p>
          <a:p>
            <a:r>
              <a:rPr lang="tr-TR" dirty="0"/>
              <a:t>36 ve 54 sayılarının ortak bölenleri, 1, 2, 3, 6, 9 ve 18 dir. </a:t>
            </a:r>
          </a:p>
          <a:p>
            <a:r>
              <a:rPr lang="tr-TR" dirty="0"/>
              <a:t>Bu ortak bölenlerin en büyüğü 18 dir. Buna göre, Ebob(36, 54) = 18 ifadesi yazılabilir.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591095-6740-432B-8280-477715A19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4FAE07-1C1C-4369-BE12-962B22A19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İki veya daha fazla pozitif tamsayının pozitif tam katlarından ortak olanlarının en küçüğüne bu sayıların ortak katlarının en küçüğü(EKOK) denir.</a:t>
            </a:r>
          </a:p>
          <a:p>
            <a:r>
              <a:rPr lang="tr-TR" dirty="0"/>
              <a:t>36 nın katları: 36 , 72  , </a:t>
            </a:r>
            <a:r>
              <a:rPr lang="tr-TR" b="1" dirty="0"/>
              <a:t>108</a:t>
            </a:r>
            <a:r>
              <a:rPr lang="tr-TR" dirty="0"/>
              <a:t> , 144 ,  180 ,  </a:t>
            </a:r>
            <a:r>
              <a:rPr lang="tr-TR" b="1" dirty="0"/>
              <a:t>216 </a:t>
            </a:r>
            <a:r>
              <a:rPr lang="tr-TR" dirty="0"/>
              <a:t> , 252  …</a:t>
            </a:r>
          </a:p>
          <a:p>
            <a:r>
              <a:rPr lang="tr-TR" dirty="0"/>
              <a:t>54 ün katları:  54 , </a:t>
            </a:r>
            <a:r>
              <a:rPr lang="tr-TR" b="1" dirty="0"/>
              <a:t>108 </a:t>
            </a:r>
            <a:r>
              <a:rPr lang="tr-TR" dirty="0"/>
              <a:t>, 162 , </a:t>
            </a:r>
            <a:r>
              <a:rPr lang="tr-TR" b="1" dirty="0"/>
              <a:t>216</a:t>
            </a:r>
            <a:r>
              <a:rPr lang="tr-TR" dirty="0"/>
              <a:t> , 270  …</a:t>
            </a:r>
          </a:p>
          <a:p>
            <a:r>
              <a:rPr lang="tr-TR" dirty="0"/>
              <a:t>36 ve 54 sayılarının katları yukarıda gösterilmektedir. Buna göre, 36 ve 54 sayılarının ortak katları, 108, 216, … şeklindedir.</a:t>
            </a:r>
          </a:p>
          <a:p>
            <a:r>
              <a:rPr lang="tr-TR" dirty="0"/>
              <a:t>Buna göre, bu sayıların en küçük ortak katı 108 dir. Ekok(36, 54) = 108 şeklinde gösterilir</a:t>
            </a:r>
          </a:p>
        </p:txBody>
      </p:sp>
    </p:spTree>
    <p:extLst>
      <p:ext uri="{BB962C8B-B14F-4D97-AF65-F5344CB8AC3E}">
        <p14:creationId xmlns:p14="http://schemas.microsoft.com/office/powerpoint/2010/main" val="373511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1D893F-EFF7-48E9-800D-60F5DD54C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EBOB-EKOK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F2CFCC15-7425-4B3B-B7EE-31150F47567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4"/>
                <a:ext cx="10058400" cy="4023360"/>
              </a:xfrm>
            </p:spPr>
            <p:txBody>
              <a:bodyPr/>
              <a:lstStyle/>
              <a:p>
                <a:r>
                  <a:rPr lang="tr-TR" dirty="0" smtClean="0"/>
                  <a:t>*Örnek: 36 </a:t>
                </a:r>
                <a:r>
                  <a:rPr lang="tr-TR" dirty="0"/>
                  <a:t>ve 54 sayılarının Ebob ve Ekok unu bulalım.</a:t>
                </a:r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r>
                  <a:rPr lang="tr-TR" dirty="0"/>
                  <a:t>Ebob, ortak asal çarpanların çarpımına ve Ekok, tüm asal çarpanların çarpımına eşittir. </a:t>
                </a:r>
              </a:p>
              <a:p>
                <a:r>
                  <a:rPr lang="tr-TR" dirty="0"/>
                  <a:t>Ebob(36,54)= 2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dirty="0"/>
                  <a:t> =18</a:t>
                </a:r>
              </a:p>
              <a:p>
                <a:r>
                  <a:rPr lang="tr-TR" dirty="0"/>
                  <a:t>Ekok(36,54)=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dirty="0"/>
                  <a:t>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tr-TR" dirty="0"/>
                  <a:t>=108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F2CFCC15-7425-4B3B-B7EE-31150F47567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4"/>
                <a:ext cx="10058400" cy="4023360"/>
              </a:xfrm>
              <a:blipFill rotWithShape="1">
                <a:blip r:embed="rId2"/>
                <a:stretch>
                  <a:fillRect l="-606" t="-151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7F1323B-80B4-40B5-8D40-521B28D757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3165" y="2419350"/>
            <a:ext cx="1910282" cy="1347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74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EBOB-EKOK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 smtClean="0"/>
                  <a:t>*Örnek: Bir A doğal sayısı; 18,20,24 sayılarına ayrı ayrı bölündüğünde kalan 5 olmaktadır. Buna göre, A </a:t>
                </a:r>
                <a:r>
                  <a:rPr lang="tr-TR" dirty="0" err="1" smtClean="0"/>
                  <a:t>nın</a:t>
                </a:r>
                <a:r>
                  <a:rPr lang="tr-TR" dirty="0" smtClean="0"/>
                  <a:t> alabileceği </a:t>
                </a:r>
                <a:r>
                  <a:rPr lang="tr-TR" b="1" dirty="0" smtClean="0"/>
                  <a:t>en küçük </a:t>
                </a:r>
                <a:r>
                  <a:rPr lang="tr-TR" dirty="0" smtClean="0"/>
                  <a:t>değer kaçtır?</a:t>
                </a:r>
              </a:p>
              <a:p>
                <a:r>
                  <a:rPr lang="tr-TR" dirty="0" smtClean="0"/>
                  <a:t>Çözüm: A= 18x+5=20y+5=24z+5</a:t>
                </a:r>
              </a:p>
              <a:p>
                <a:r>
                  <a:rPr lang="tr-TR" dirty="0"/>
                  <a:t> </a:t>
                </a:r>
                <a:r>
                  <a:rPr lang="tr-TR" dirty="0" smtClean="0"/>
                  <a:t>          A-5=18x=20y=24z   ise;</a:t>
                </a:r>
              </a:p>
              <a:p>
                <a:r>
                  <a:rPr lang="tr-TR" dirty="0" smtClean="0"/>
                  <a:t> </a:t>
                </a:r>
                <a:endParaRPr lang="tr-TR" dirty="0"/>
              </a:p>
              <a:p>
                <a:r>
                  <a:rPr lang="tr-TR" dirty="0" smtClean="0"/>
                  <a:t>                                       OKEK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tr-TR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tr-TR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/>
                          </a:rPr>
                          <m:t>5</m:t>
                        </m:r>
                      </m:e>
                      <m:sup>
                        <m:r>
                          <a:rPr lang="tr-TR" b="0" i="1" smtClean="0">
                            <a:latin typeface="Cambria Math"/>
                          </a:rPr>
                          <m:t>1</m:t>
                        </m:r>
                      </m:sup>
                    </m:sSup>
                  </m:oMath>
                </a14:m>
                <a:r>
                  <a:rPr lang="tr-TR" dirty="0" smtClean="0"/>
                  <a:t>=360</a:t>
                </a:r>
              </a:p>
              <a:p>
                <a:r>
                  <a:rPr lang="tr-TR" dirty="0"/>
                  <a:t> </a:t>
                </a:r>
                <a:r>
                  <a:rPr lang="tr-TR" dirty="0" smtClean="0"/>
                  <a:t>                                           A-5 = 360</a:t>
                </a:r>
              </a:p>
              <a:p>
                <a:r>
                  <a:rPr lang="tr-TR" dirty="0"/>
                  <a:t> </a:t>
                </a:r>
                <a:r>
                  <a:rPr lang="tr-TR" dirty="0" smtClean="0"/>
                  <a:t>                                               A= 365 olur.</a:t>
                </a:r>
              </a:p>
              <a:p>
                <a:r>
                  <a:rPr lang="tr-TR" dirty="0" smtClean="0"/>
                  <a:t>                                  </a:t>
                </a:r>
                <a:endParaRPr lang="tr-TR" dirty="0"/>
              </a:p>
              <a:p>
                <a:endParaRPr lang="tr-TR" dirty="0" smtClean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606" t="-1515" r="-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870" y="3657601"/>
            <a:ext cx="1701385" cy="1401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9162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90</TotalTime>
  <Words>347</Words>
  <Application>Microsoft Office PowerPoint</Application>
  <PresentationFormat>Özel</PresentationFormat>
  <Paragraphs>34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Geçmişe bakış</vt:lpstr>
      <vt:lpstr>EN BÜYÜK ORTAK BÖLEN (EBOB) ve  EN KÜÇÜK ORTAK KAT(EKOK)</vt:lpstr>
      <vt:lpstr>EBOB</vt:lpstr>
      <vt:lpstr>EKOK</vt:lpstr>
      <vt:lpstr>EBOB-EKOK</vt:lpstr>
      <vt:lpstr>EBOB-EKOK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nmyo-d6</cp:lastModifiedBy>
  <cp:revision>20</cp:revision>
  <dcterms:created xsi:type="dcterms:W3CDTF">2017-11-14T11:12:27Z</dcterms:created>
  <dcterms:modified xsi:type="dcterms:W3CDTF">2017-11-24T08:18:52Z</dcterms:modified>
</cp:coreProperties>
</file>