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73" r:id="rId5"/>
    <p:sldId id="279" r:id="rId6"/>
    <p:sldId id="281" r:id="rId7"/>
    <p:sldId id="282" r:id="rId8"/>
    <p:sldId id="285" r:id="rId9"/>
    <p:sldId id="286" r:id="rId10"/>
    <p:sldId id="288" r:id="rId11"/>
    <p:sldId id="310" r:id="rId12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CE8"/>
    <a:srgbClr val="EB5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2"/>
    <p:restoredTop sz="76667"/>
  </p:normalViewPr>
  <p:slideViewPr>
    <p:cSldViewPr>
      <p:cViewPr varScale="1">
        <p:scale>
          <a:sx n="47" d="100"/>
          <a:sy n="47" d="100"/>
        </p:scale>
        <p:origin x="1432" y="2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88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2769" y="850899"/>
            <a:ext cx="55664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886" y="2187955"/>
            <a:ext cx="10984227" cy="3796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btecer@ankara.edu.t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4881" y="1415897"/>
            <a:ext cx="8597265" cy="1319530"/>
          </a:xfrm>
          <a:custGeom>
            <a:avLst/>
            <a:gdLst/>
            <a:ahLst/>
            <a:cxnLst/>
            <a:rect l="l" t="t" r="r" b="b"/>
            <a:pathLst>
              <a:path w="8597265" h="1319530">
                <a:moveTo>
                  <a:pt x="0" y="219862"/>
                </a:moveTo>
                <a:lnTo>
                  <a:pt x="4466" y="175552"/>
                </a:lnTo>
                <a:lnTo>
                  <a:pt x="17277" y="134281"/>
                </a:lnTo>
                <a:lnTo>
                  <a:pt x="37548" y="96935"/>
                </a:lnTo>
                <a:lnTo>
                  <a:pt x="64396" y="64396"/>
                </a:lnTo>
                <a:lnTo>
                  <a:pt x="96935" y="37549"/>
                </a:lnTo>
                <a:lnTo>
                  <a:pt x="134281" y="17277"/>
                </a:lnTo>
                <a:lnTo>
                  <a:pt x="175552" y="4466"/>
                </a:lnTo>
                <a:lnTo>
                  <a:pt x="219862" y="0"/>
                </a:lnTo>
                <a:lnTo>
                  <a:pt x="8376814" y="0"/>
                </a:lnTo>
                <a:lnTo>
                  <a:pt x="8421122" y="4466"/>
                </a:lnTo>
                <a:lnTo>
                  <a:pt x="8462392" y="17277"/>
                </a:lnTo>
                <a:lnTo>
                  <a:pt x="8499738" y="37549"/>
                </a:lnTo>
                <a:lnTo>
                  <a:pt x="8532277" y="64396"/>
                </a:lnTo>
                <a:lnTo>
                  <a:pt x="8559124" y="96935"/>
                </a:lnTo>
                <a:lnTo>
                  <a:pt x="8579396" y="134281"/>
                </a:lnTo>
                <a:lnTo>
                  <a:pt x="8592207" y="175552"/>
                </a:lnTo>
                <a:lnTo>
                  <a:pt x="8596674" y="219862"/>
                </a:lnTo>
                <a:lnTo>
                  <a:pt x="8596674" y="1099310"/>
                </a:lnTo>
                <a:lnTo>
                  <a:pt x="8592207" y="1143621"/>
                </a:lnTo>
                <a:lnTo>
                  <a:pt x="8579396" y="1184893"/>
                </a:lnTo>
                <a:lnTo>
                  <a:pt x="8559124" y="1222241"/>
                </a:lnTo>
                <a:lnTo>
                  <a:pt x="8532277" y="1254781"/>
                </a:lnTo>
                <a:lnTo>
                  <a:pt x="8499738" y="1281630"/>
                </a:lnTo>
                <a:lnTo>
                  <a:pt x="8462392" y="1301902"/>
                </a:lnTo>
                <a:lnTo>
                  <a:pt x="8421122" y="1314713"/>
                </a:lnTo>
                <a:lnTo>
                  <a:pt x="8376814" y="1319180"/>
                </a:lnTo>
                <a:lnTo>
                  <a:pt x="219862" y="1319180"/>
                </a:lnTo>
                <a:lnTo>
                  <a:pt x="175552" y="1314713"/>
                </a:lnTo>
                <a:lnTo>
                  <a:pt x="134281" y="1301902"/>
                </a:lnTo>
                <a:lnTo>
                  <a:pt x="96935" y="1281630"/>
                </a:lnTo>
                <a:lnTo>
                  <a:pt x="64396" y="1254781"/>
                </a:lnTo>
                <a:lnTo>
                  <a:pt x="37548" y="1222241"/>
                </a:lnTo>
                <a:lnTo>
                  <a:pt x="17277" y="1184893"/>
                </a:lnTo>
                <a:lnTo>
                  <a:pt x="4466" y="1143621"/>
                </a:lnTo>
                <a:lnTo>
                  <a:pt x="0" y="1099310"/>
                </a:lnTo>
                <a:lnTo>
                  <a:pt x="0" y="219862"/>
                </a:lnTo>
                <a:close/>
              </a:path>
            </a:pathLst>
          </a:custGeom>
          <a:ln w="12700">
            <a:solidFill>
              <a:srgbClr val="FE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1466" y="1602231"/>
            <a:ext cx="868893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225" dirty="0">
                <a:solidFill>
                  <a:srgbClr val="92D050"/>
                </a:solidFill>
              </a:rPr>
              <a:t>GENEL</a:t>
            </a:r>
            <a:r>
              <a:rPr sz="5500" spc="-465" dirty="0">
                <a:solidFill>
                  <a:srgbClr val="92D050"/>
                </a:solidFill>
              </a:rPr>
              <a:t> </a:t>
            </a:r>
            <a:r>
              <a:rPr sz="5500" spc="-280" dirty="0">
                <a:solidFill>
                  <a:srgbClr val="92D050"/>
                </a:solidFill>
              </a:rPr>
              <a:t>MİKROBİYOLOJİ</a:t>
            </a:r>
            <a:endParaRPr sz="5500" dirty="0"/>
          </a:p>
        </p:txBody>
      </p:sp>
      <p:sp>
        <p:nvSpPr>
          <p:cNvPr id="6" name="object 6"/>
          <p:cNvSpPr txBox="1"/>
          <p:nvPr/>
        </p:nvSpPr>
        <p:spPr>
          <a:xfrm>
            <a:off x="3011296" y="3429000"/>
            <a:ext cx="6166359" cy="24650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70"/>
              </a:spcBef>
            </a:pPr>
            <a:r>
              <a:rPr sz="3600" spc="-175" dirty="0">
                <a:solidFill>
                  <a:srgbClr val="FFFFFF"/>
                </a:solidFill>
                <a:latin typeface="Verdana"/>
                <a:cs typeface="Verdana"/>
              </a:rPr>
              <a:t>NİLGÜN 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BAŞAK</a:t>
            </a:r>
            <a:r>
              <a:rPr sz="36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Verdana"/>
                <a:cs typeface="Verdana"/>
              </a:rPr>
              <a:t>TECER</a:t>
            </a:r>
            <a:endParaRPr sz="3600" dirty="0"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ÖĞRETİM 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GÖREVLİSİ  </a:t>
            </a:r>
            <a:endParaRPr lang="tr-TR" sz="2200" spc="-16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ANKARA</a:t>
            </a:r>
            <a:r>
              <a:rPr sz="22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ÜNİVERSİTESİ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KALECİK </a:t>
            </a:r>
            <a:r>
              <a:rPr sz="2200" spc="-190" dirty="0">
                <a:solidFill>
                  <a:srgbClr val="FFFFFF"/>
                </a:solidFill>
                <a:latin typeface="Verdana"/>
                <a:cs typeface="Verdana"/>
              </a:rPr>
              <a:t>MESLEK</a:t>
            </a:r>
            <a:r>
              <a:rPr sz="2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YÜKSEKOKULU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E-posta: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nbtecer@ankara.edu.tr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18186" y="1533900"/>
            <a:ext cx="10984227" cy="3200876"/>
          </a:xfrm>
        </p:spPr>
        <p:txBody>
          <a:bodyPr/>
          <a:lstStyle/>
          <a:p>
            <a:pPr algn="just"/>
            <a:r>
              <a:rPr lang="tr-TR" dirty="0"/>
              <a:t>Gram boyamada kristal </a:t>
            </a:r>
            <a:r>
              <a:rPr lang="tr-TR" dirty="0" err="1"/>
              <a:t>viyole</a:t>
            </a:r>
            <a:r>
              <a:rPr lang="tr-TR" dirty="0"/>
              <a:t> ile boyanan ve </a:t>
            </a:r>
            <a:r>
              <a:rPr lang="tr-TR" sz="4000" dirty="0">
                <a:solidFill>
                  <a:srgbClr val="7F5CE8"/>
                </a:solidFill>
              </a:rPr>
              <a:t>mor </a:t>
            </a:r>
            <a:r>
              <a:rPr lang="tr-TR" dirty="0"/>
              <a:t>renk görünen bakteriler </a:t>
            </a:r>
            <a:r>
              <a:rPr lang="tr-TR" sz="3600" dirty="0">
                <a:solidFill>
                  <a:srgbClr val="7F5CE8"/>
                </a:solidFill>
              </a:rPr>
              <a:t>gram pozitif</a:t>
            </a:r>
            <a:r>
              <a:rPr lang="tr-TR" dirty="0"/>
              <a:t>, </a:t>
            </a:r>
            <a:r>
              <a:rPr lang="tr-TR" dirty="0" err="1"/>
              <a:t>safraninle</a:t>
            </a:r>
            <a:r>
              <a:rPr lang="tr-TR" dirty="0"/>
              <a:t> boyanan </a:t>
            </a:r>
            <a:r>
              <a:rPr lang="tr-TR" sz="3600" dirty="0">
                <a:solidFill>
                  <a:srgbClr val="EB55EB"/>
                </a:solidFill>
              </a:rPr>
              <a:t>pembe</a:t>
            </a:r>
            <a:r>
              <a:rPr lang="tr-TR" dirty="0"/>
              <a:t> renk veren bakteriler ise </a:t>
            </a:r>
            <a:r>
              <a:rPr lang="tr-TR" sz="3600" dirty="0">
                <a:solidFill>
                  <a:srgbClr val="EB55EB"/>
                </a:solidFill>
              </a:rPr>
              <a:t>gram negatif </a:t>
            </a:r>
            <a:r>
              <a:rPr lang="tr-TR" dirty="0"/>
              <a:t>olarak sınıflandırılır. Bakterilerin gram boyama karşısındaki reaksiyonun nedeni hücre çeperinin yapısı (</a:t>
            </a:r>
            <a:r>
              <a:rPr lang="tr-TR" dirty="0" err="1"/>
              <a:t>murein</a:t>
            </a:r>
            <a:r>
              <a:rPr lang="tr-TR" dirty="0"/>
              <a:t> ağı) ile ilgilidir.</a:t>
            </a:r>
          </a:p>
          <a:p>
            <a:pPr algn="just"/>
            <a:r>
              <a:rPr lang="tr-TR" dirty="0"/>
              <a:t> </a:t>
            </a:r>
          </a:p>
          <a:p>
            <a:pPr algn="just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734776"/>
            <a:ext cx="54102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71339B-3578-5C4E-A73D-C2327E1B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10984227" cy="1015663"/>
          </a:xfrm>
        </p:spPr>
        <p:txBody>
          <a:bodyPr/>
          <a:lstStyle/>
          <a:p>
            <a:pPr algn="ctr"/>
            <a:r>
              <a:rPr lang="tr-TR" sz="6600" dirty="0"/>
              <a:t>TEŞEKKÜRLER</a:t>
            </a:r>
            <a:r>
              <a:rPr lang="tr-T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4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10984227" cy="2585323"/>
          </a:xfrm>
        </p:spPr>
        <p:txBody>
          <a:bodyPr/>
          <a:lstStyle/>
          <a:p>
            <a:pPr algn="just"/>
            <a:r>
              <a:rPr lang="tr-TR" b="1" dirty="0"/>
              <a:t>MORFOLOJİK ÖZELLİKLER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Mikroorganizma hücrelerinin büyüklüğü, şekli, yapısı, hücre organizasyonları, </a:t>
            </a:r>
            <a:r>
              <a:rPr lang="tr-TR" dirty="0" err="1"/>
              <a:t>flagella</a:t>
            </a:r>
            <a:r>
              <a:rPr lang="tr-TR" dirty="0"/>
              <a:t> organizasyonları, boyanma reaksiyonları (gram negatif &amp; gram pozitif), spor oluşturmaları ve spor pozisyonları gibi özellikler morfolojik özelliklerdir.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294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10984227" cy="2215991"/>
          </a:xfrm>
        </p:spPr>
        <p:txBody>
          <a:bodyPr/>
          <a:lstStyle/>
          <a:p>
            <a:pPr lvl="0" algn="just"/>
            <a:r>
              <a:rPr lang="tr-TR" b="1" dirty="0"/>
              <a:t>SINIFLANDIRMA</a:t>
            </a:r>
            <a:endParaRPr lang="tr-TR" dirty="0"/>
          </a:p>
          <a:p>
            <a:pPr algn="just"/>
            <a:r>
              <a:rPr lang="tr-TR" dirty="0"/>
              <a:t>Sınıflandırma ise, organizmaların ortak özelliklerine bakılarak oluşturulmuş gruplar içine yerleştirilmesi, yani  en küçük birimlerin kendilerini içine alacak birimler içinde düzenlenmeleri, onların da daha büyük birimler içerisinde yerleştirilmeleridir.</a:t>
            </a:r>
          </a:p>
          <a:p>
            <a:pPr algn="just"/>
            <a:r>
              <a:rPr lang="tr-TR" i="1" dirty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57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10984227" cy="6647974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Mikrobiyoloji biliminde; canlıların sınıflandırılması iki farklı şekilde yapılabilmekteydi.  </a:t>
            </a:r>
          </a:p>
          <a:p>
            <a:r>
              <a:rPr lang="tr-TR" b="1" dirty="0"/>
              <a:t> </a:t>
            </a:r>
            <a:endParaRPr lang="tr-TR" dirty="0"/>
          </a:p>
          <a:p>
            <a:r>
              <a:rPr lang="tr-TR" b="1" u="sng" dirty="0"/>
              <a:t>Üç Alem sistemi;  </a:t>
            </a:r>
          </a:p>
          <a:p>
            <a:pPr lvl="0"/>
            <a:r>
              <a:rPr lang="tr-TR" dirty="0" err="1"/>
              <a:t>Ökaryotlar</a:t>
            </a:r>
            <a:endParaRPr lang="tr-TR" dirty="0"/>
          </a:p>
          <a:p>
            <a:pPr lvl="0"/>
            <a:r>
              <a:rPr lang="tr-TR" dirty="0" err="1"/>
              <a:t>Prokaryotlar</a:t>
            </a:r>
            <a:endParaRPr lang="tr-TR" dirty="0"/>
          </a:p>
          <a:p>
            <a:pPr lvl="0"/>
            <a:r>
              <a:rPr lang="tr-TR" dirty="0" err="1"/>
              <a:t>Protistalar</a:t>
            </a:r>
            <a:endParaRPr lang="tr-TR" dirty="0"/>
          </a:p>
          <a:p>
            <a:r>
              <a:rPr lang="tr-TR" dirty="0"/>
              <a:t> </a:t>
            </a:r>
          </a:p>
          <a:p>
            <a:r>
              <a:rPr lang="tr-TR" b="1" u="sng" dirty="0"/>
              <a:t>Beş Alem sistemi; </a:t>
            </a:r>
            <a:endParaRPr lang="tr-TR" u="sng" dirty="0"/>
          </a:p>
          <a:p>
            <a:pPr lvl="0"/>
            <a:r>
              <a:rPr lang="tr-TR" dirty="0"/>
              <a:t>Bitkiler (Çok Hücreli </a:t>
            </a:r>
            <a:r>
              <a:rPr lang="tr-TR" dirty="0" err="1"/>
              <a:t>Ökaryotlar</a:t>
            </a:r>
            <a:r>
              <a:rPr lang="tr-TR" dirty="0"/>
              <a:t>)</a:t>
            </a:r>
          </a:p>
          <a:p>
            <a:pPr lvl="0"/>
            <a:r>
              <a:rPr lang="tr-TR" dirty="0" err="1"/>
              <a:t>Funguslar</a:t>
            </a:r>
            <a:r>
              <a:rPr lang="tr-TR" dirty="0"/>
              <a:t> (Çok Hücreli </a:t>
            </a:r>
            <a:r>
              <a:rPr lang="tr-TR" dirty="0" err="1"/>
              <a:t>Ökaryotlar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Hayvanlar (Çok Hücreli </a:t>
            </a:r>
            <a:r>
              <a:rPr lang="tr-TR" dirty="0" err="1"/>
              <a:t>Ökaryotlar</a:t>
            </a:r>
            <a:r>
              <a:rPr lang="tr-TR" dirty="0"/>
              <a:t>)</a:t>
            </a:r>
          </a:p>
          <a:p>
            <a:pPr lvl="0"/>
            <a:r>
              <a:rPr lang="tr-TR" dirty="0" err="1"/>
              <a:t>Ökaryotlar</a:t>
            </a:r>
            <a:r>
              <a:rPr lang="tr-TR" dirty="0"/>
              <a:t> ( Tek hücreli )</a:t>
            </a:r>
          </a:p>
          <a:p>
            <a:pPr lvl="0"/>
            <a:r>
              <a:rPr lang="tr-TR" dirty="0" err="1"/>
              <a:t>Prokaryotlar</a:t>
            </a:r>
            <a:r>
              <a:rPr lang="tr-TR" dirty="0"/>
              <a:t> (Tek hücreli)</a:t>
            </a:r>
          </a:p>
          <a:p>
            <a:r>
              <a:rPr lang="tr-TR" dirty="0"/>
              <a:t> 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868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-22860" y="762000"/>
            <a:ext cx="12192000" cy="5537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11095" lvl="0">
              <a:lnSpc>
                <a:spcPct val="160000"/>
              </a:lnSpc>
              <a:spcBef>
                <a:spcPts val="795"/>
              </a:spcBef>
              <a:spcAft>
                <a:spcPts val="0"/>
              </a:spcAft>
              <a:buSzPts val="1100"/>
              <a:tabLst>
                <a:tab pos="984250" algn="l"/>
              </a:tabLst>
            </a:pPr>
            <a:r>
              <a:rPr lang="tr-T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			PROKARYOT HÜCRE</a:t>
            </a:r>
            <a:r>
              <a:rPr lang="tr-TR" sz="2800" b="1" spc="1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YAPILARI</a:t>
            </a:r>
            <a:endParaRPr lang="tr-TR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491490" marR="2411095" indent="-228600">
              <a:lnSpc>
                <a:spcPct val="160000"/>
              </a:lnSpc>
              <a:spcBef>
                <a:spcPts val="795"/>
              </a:spcBef>
              <a:spcAft>
                <a:spcPts val="0"/>
              </a:spcAft>
              <a:tabLst>
                <a:tab pos="984250" algn="l"/>
              </a:tabLst>
            </a:pPr>
            <a:r>
              <a:rPr lang="tr-TR" sz="2800" b="1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sz="2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0215" marR="311150" algn="just">
              <a:lnSpc>
                <a:spcPct val="115000"/>
              </a:lnSpc>
              <a:spcAft>
                <a:spcPts val="0"/>
              </a:spcAft>
            </a:pPr>
            <a:r>
              <a:rPr lang="tr-TR" sz="2800" dirty="0" err="1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Prokaryotik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özellik gösteren bakteriler, doğada toprak, su, hava, bitki, hayvan gibi her yerde bulunabilmektedir. Bakterilerde hücre yapısı dıştan içe doğru hücre duvarı, sitoplazma zarı ve sitoplazmadan</a:t>
            </a:r>
            <a:r>
              <a:rPr lang="tr-TR" sz="2800" spc="-6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oluşur.</a:t>
            </a:r>
            <a:r>
              <a:rPr lang="tr-TR" sz="2800" spc="-4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tr-TR" sz="2800" spc="-3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tr-TR" sz="2800" spc="-5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zarla</a:t>
            </a:r>
            <a:r>
              <a:rPr lang="tr-TR" sz="2800" spc="-4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çevrili</a:t>
            </a:r>
            <a:r>
              <a:rPr lang="tr-TR" sz="2800" spc="-5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gerçek</a:t>
            </a:r>
            <a:r>
              <a:rPr lang="tr-TR" sz="2800" spc="-4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çekirdekleri</a:t>
            </a:r>
            <a:r>
              <a:rPr lang="tr-TR" sz="2800" spc="-5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yoktur.</a:t>
            </a:r>
            <a:r>
              <a:rPr lang="tr-TR" sz="2800" spc="-4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Sitoplazmanın</a:t>
            </a:r>
            <a:r>
              <a:rPr lang="tr-TR" sz="2800" spc="-4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herhangi</a:t>
            </a:r>
            <a:r>
              <a:rPr lang="tr-TR" sz="2800" spc="-3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bir yerinde</a:t>
            </a:r>
            <a:r>
              <a:rPr lang="tr-TR" sz="2800" spc="-11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yoğunlaşmış</a:t>
            </a:r>
            <a:r>
              <a:rPr lang="tr-TR" sz="2800" spc="-12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çekirdek</a:t>
            </a:r>
            <a:r>
              <a:rPr lang="tr-TR" sz="2800" spc="-10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materyali</a:t>
            </a:r>
            <a:r>
              <a:rPr lang="tr-TR" sz="2800" spc="-12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bulunur.</a:t>
            </a:r>
            <a:r>
              <a:rPr lang="tr-TR" sz="2800" spc="-1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tr-TR" sz="2800" spc="-11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bakteri</a:t>
            </a:r>
            <a:r>
              <a:rPr lang="tr-TR" sz="2800" spc="-12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hücresinin</a:t>
            </a:r>
            <a:r>
              <a:rPr lang="tr-TR" sz="2800" spc="-11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%75-80’i</a:t>
            </a:r>
            <a:r>
              <a:rPr lang="tr-TR" sz="2800" spc="-11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su,</a:t>
            </a:r>
            <a:r>
              <a:rPr lang="tr-TR" sz="2800" spc="-10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%15-30’u</a:t>
            </a:r>
            <a:r>
              <a:rPr lang="tr-TR" sz="2800" spc="-11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kuru maddeden</a:t>
            </a:r>
            <a:r>
              <a:rPr lang="tr-TR" sz="2800" spc="-9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oluşur.</a:t>
            </a:r>
            <a:r>
              <a:rPr lang="tr-TR" sz="2800" spc="-9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Kuru</a:t>
            </a:r>
            <a:r>
              <a:rPr lang="tr-TR" sz="2800" spc="-11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maddenin</a:t>
            </a:r>
            <a:r>
              <a:rPr lang="tr-TR" sz="2800" spc="-8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%50’si</a:t>
            </a:r>
            <a:r>
              <a:rPr lang="tr-TR" sz="2800" spc="-9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protein,</a:t>
            </a:r>
            <a:r>
              <a:rPr lang="tr-TR" sz="2800" spc="-8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%20’si</a:t>
            </a:r>
            <a:r>
              <a:rPr lang="tr-TR" sz="2800" spc="-8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hücre</a:t>
            </a:r>
            <a:r>
              <a:rPr lang="tr-TR" sz="2800" spc="-8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duvarı,</a:t>
            </a:r>
            <a:r>
              <a:rPr lang="tr-TR" sz="2800" spc="-9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%10’u</a:t>
            </a:r>
            <a:r>
              <a:rPr lang="tr-TR" sz="2800" spc="-8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yağ,</a:t>
            </a:r>
            <a:r>
              <a:rPr lang="tr-TR" sz="2800" spc="-9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%10-20’si</a:t>
            </a:r>
            <a:r>
              <a:rPr lang="tr-TR" sz="2800" spc="-95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RNA ve %3-4’ü</a:t>
            </a:r>
            <a:r>
              <a:rPr lang="tr-TR" sz="2800" spc="-1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DNA’dır.</a:t>
            </a:r>
            <a:endParaRPr lang="tr-TR" sz="2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" y="1168399"/>
            <a:ext cx="10984227" cy="5570756"/>
          </a:xfrm>
        </p:spPr>
        <p:txBody>
          <a:bodyPr/>
          <a:lstStyle/>
          <a:p>
            <a:r>
              <a:rPr lang="tr-TR" sz="800" dirty="0"/>
              <a:t>                                                                                                                                  </a:t>
            </a:r>
            <a:r>
              <a:rPr lang="tr-TR" b="1" dirty="0"/>
              <a:t>Kapsül</a:t>
            </a:r>
          </a:p>
          <a:p>
            <a:pPr algn="just"/>
            <a:r>
              <a:rPr lang="tr-TR" dirty="0"/>
              <a:t>Çoğu </a:t>
            </a:r>
            <a:r>
              <a:rPr lang="tr-TR" dirty="0" err="1"/>
              <a:t>prokaryotik</a:t>
            </a:r>
            <a:r>
              <a:rPr lang="tr-TR" dirty="0"/>
              <a:t> organizma yüzeylerine cıvık ve yapışkan materyaller salgılar. Bu yapıların çoğu </a:t>
            </a:r>
            <a:r>
              <a:rPr lang="tr-TR" dirty="0" err="1"/>
              <a:t>polisakkaritten</a:t>
            </a:r>
            <a:r>
              <a:rPr lang="tr-TR" dirty="0"/>
              <a:t>, birkaçı da proteinden ibarettir. Bu tabakalar kimyasal özelliklerine bağlı olarak kalın ya da ince, katı ya da akışkan olabilir. Katı tabakalar sıkı </a:t>
            </a:r>
            <a:r>
              <a:rPr lang="tr-TR" dirty="0" err="1"/>
              <a:t>matriks</a:t>
            </a:r>
            <a:r>
              <a:rPr lang="tr-TR" dirty="0"/>
              <a:t> şeklinde düzenlenmiş ise bu yapıya kapsül adı verilir. Tabaka çok kolay bozuluyor ise, buna da cıvık tabaka denilmektedir. Yüzey </a:t>
            </a:r>
            <a:r>
              <a:rPr lang="tr-TR" dirty="0" err="1"/>
              <a:t>polisakkaritleri</a:t>
            </a:r>
            <a:r>
              <a:rPr lang="tr-TR" dirty="0"/>
              <a:t> mikroorganizmanın diğer hücrelere, katı yüzeylere tutunmasında yardımcı olur. Ayrıca </a:t>
            </a:r>
            <a:r>
              <a:rPr lang="tr-TR" dirty="0" err="1"/>
              <a:t>patojenik</a:t>
            </a:r>
            <a:r>
              <a:rPr lang="tr-TR" dirty="0"/>
              <a:t> mikroorganizmaların hayvan vücuduna girmeleri de </a:t>
            </a:r>
            <a:r>
              <a:rPr lang="tr-TR" dirty="0" err="1"/>
              <a:t>bakteriyal</a:t>
            </a:r>
            <a:r>
              <a:rPr lang="tr-TR" dirty="0"/>
              <a:t> hücrenin yüzey </a:t>
            </a:r>
            <a:r>
              <a:rPr lang="tr-TR" dirty="0" err="1"/>
              <a:t>polisakkaritleriyle</a:t>
            </a:r>
            <a:r>
              <a:rPr lang="tr-TR" dirty="0"/>
              <a:t> sağlanmaktadır. Kapsül, mikroorganizmaların </a:t>
            </a:r>
            <a:r>
              <a:rPr lang="tr-TR" dirty="0" err="1"/>
              <a:t>antijenik</a:t>
            </a:r>
            <a:r>
              <a:rPr lang="tr-TR" dirty="0"/>
              <a:t> özelliklerinin belirlenmesinde önem taşımaktadır. Çoğu patojen olmayan bakteriler de bazen “</a:t>
            </a:r>
            <a:r>
              <a:rPr lang="tr-TR" dirty="0" err="1"/>
              <a:t>biyofilm</a:t>
            </a:r>
            <a:r>
              <a:rPr lang="tr-TR" dirty="0"/>
              <a:t>” denilen kalın hücre tabakaları oluşturarak doğada katı yüzeyler üzerine tutunabilir.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991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05200" y="1295400"/>
            <a:ext cx="5566460" cy="635000"/>
          </a:xfrm>
        </p:spPr>
        <p:txBody>
          <a:bodyPr/>
          <a:lstStyle/>
          <a:p>
            <a:pPr algn="ctr"/>
            <a:r>
              <a:rPr lang="tr-TR" dirty="0" err="1"/>
              <a:t>Flagella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3886" y="2187955"/>
            <a:ext cx="10984227" cy="1384995"/>
          </a:xfrm>
        </p:spPr>
        <p:txBody>
          <a:bodyPr/>
          <a:lstStyle/>
          <a:p>
            <a:pPr lvl="1"/>
            <a:r>
              <a:rPr lang="tr-TR" b="1" dirty="0" err="1"/>
              <a:t>Flagella</a:t>
            </a:r>
            <a:r>
              <a:rPr lang="tr-TR" b="1" dirty="0"/>
              <a:t> (Kamçı)</a:t>
            </a:r>
          </a:p>
          <a:p>
            <a:r>
              <a:rPr lang="tr-TR" dirty="0"/>
              <a:t>Bir çok bakteri hareketlidir ve bu hareket “</a:t>
            </a:r>
            <a:r>
              <a:rPr lang="tr-TR" dirty="0" err="1"/>
              <a:t>flagella</a:t>
            </a:r>
            <a:r>
              <a:rPr lang="tr-TR" dirty="0"/>
              <a:t>” (tekil: </a:t>
            </a:r>
            <a:r>
              <a:rPr lang="tr-TR" dirty="0" err="1"/>
              <a:t>flagellum</a:t>
            </a:r>
            <a:r>
              <a:rPr lang="tr-TR" dirty="0"/>
              <a:t>) adı verilen özel yapılar ile sağlanır. Bazı bakterilerde </a:t>
            </a:r>
            <a:r>
              <a:rPr lang="tr-TR" dirty="0" err="1"/>
              <a:t>flagella</a:t>
            </a:r>
            <a:r>
              <a:rPr lang="tr-TR" dirty="0"/>
              <a:t> yoktur.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171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Hücre Duvarı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3885" y="2743200"/>
            <a:ext cx="10984227" cy="2954655"/>
          </a:xfrm>
        </p:spPr>
        <p:txBody>
          <a:bodyPr/>
          <a:lstStyle/>
          <a:p>
            <a:pPr lvl="0" algn="just"/>
            <a:r>
              <a:rPr lang="tr-TR" dirty="0"/>
              <a:t>Yarı katı yapıda olan hücre duvarı bakterinin etrafını sarar, bakteriye şeklini ve sertliğini verir.</a:t>
            </a:r>
          </a:p>
          <a:p>
            <a:pPr lvl="0" algn="just"/>
            <a:r>
              <a:rPr lang="tr-TR" dirty="0"/>
              <a:t>Hücre duvarı hücreyi iç ve dış basınca karşı korur.</a:t>
            </a:r>
          </a:p>
          <a:p>
            <a:pPr lvl="0" algn="just"/>
            <a:r>
              <a:rPr lang="tr-TR" dirty="0"/>
              <a:t>Hücre duvarı yarı geçirgendir.</a:t>
            </a:r>
          </a:p>
          <a:p>
            <a:pPr lvl="0" algn="just"/>
            <a:r>
              <a:rPr lang="tr-TR" dirty="0"/>
              <a:t>hücre içinde sentezlenen ve dışarı salınan </a:t>
            </a:r>
            <a:r>
              <a:rPr lang="tr-TR" dirty="0" err="1"/>
              <a:t>ekzoenzimler</a:t>
            </a:r>
            <a:r>
              <a:rPr lang="tr-TR" dirty="0"/>
              <a:t> ve metabolizma artıkları da bu yolla dışarı atılır.</a:t>
            </a:r>
          </a:p>
          <a:p>
            <a:pPr lvl="0" algn="just"/>
            <a:r>
              <a:rPr lang="tr-TR" dirty="0"/>
              <a:t>Hücre duvarı hücrenin bölünmesi ve </a:t>
            </a:r>
            <a:r>
              <a:rPr lang="tr-TR" dirty="0" err="1"/>
              <a:t>biyosentezinde</a:t>
            </a:r>
            <a:r>
              <a:rPr lang="tr-TR" dirty="0"/>
              <a:t> rol oynar.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83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3886" y="2187955"/>
            <a:ext cx="10984227" cy="4062651"/>
          </a:xfrm>
        </p:spPr>
        <p:txBody>
          <a:bodyPr/>
          <a:lstStyle/>
          <a:p>
            <a:endParaRPr lang="tr-TR" dirty="0"/>
          </a:p>
          <a:p>
            <a:pPr algn="just"/>
            <a:r>
              <a:rPr lang="tr-TR" dirty="0"/>
              <a:t>Hücre duvarının yapısındaki farklılıklar Gram boyama reaksiyonundaki farklılığın temelini teşkil eder.</a:t>
            </a:r>
          </a:p>
          <a:p>
            <a:pPr algn="just"/>
            <a:r>
              <a:rPr lang="tr-TR" dirty="0"/>
              <a:t>ve bakterilerin hücre duvarı Gram-pozitif ve Gram-negatif olmak üzere iki grupta incelenebilir. Gram-negatif bakterilerde hücre duvarı çok katı bir yapıya sahip olup, oldukça komplekstir. Gram-pozitif bakterilerde ise hücre duvarı basit bir yapıya sahip olup, genellikle çok kalındır. Gram-pozitif ve Gram-negatif bakterilerde çeperin sağlamlık ve direncini sağlayan </a:t>
            </a:r>
            <a:r>
              <a:rPr lang="tr-TR" b="1" dirty="0" err="1"/>
              <a:t>peptidoglikan</a:t>
            </a:r>
            <a:r>
              <a:rPr lang="tr-TR" dirty="0"/>
              <a:t> adı verilen bir tabaka vardır. Bu tabakaya “</a:t>
            </a:r>
            <a:r>
              <a:rPr lang="tr-TR" b="1" dirty="0" err="1"/>
              <a:t>murein</a:t>
            </a:r>
            <a:r>
              <a:rPr lang="tr-TR" dirty="0"/>
              <a:t>” tabaka adı da verilir.</a:t>
            </a:r>
          </a:p>
          <a:p>
            <a:endParaRPr lang="tr-TR" dirty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505200" y="685800"/>
            <a:ext cx="5566460" cy="635000"/>
          </a:xfrm>
        </p:spPr>
        <p:txBody>
          <a:bodyPr/>
          <a:lstStyle/>
          <a:p>
            <a:pPr algn="ctr"/>
            <a:r>
              <a:rPr lang="tr-TR" dirty="0"/>
              <a:t>Hücre Duvarı</a:t>
            </a:r>
          </a:p>
        </p:txBody>
      </p:sp>
    </p:spTree>
    <p:extLst>
      <p:ext uri="{BB962C8B-B14F-4D97-AF65-F5344CB8AC3E}">
        <p14:creationId xmlns:p14="http://schemas.microsoft.com/office/powerpoint/2010/main" val="226221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572</Words>
  <Application>Microsoft Macintosh PowerPoint</Application>
  <PresentationFormat>Geniş ekran</PresentationFormat>
  <Paragraphs>48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Verdana</vt:lpstr>
      <vt:lpstr>Office Theme</vt:lpstr>
      <vt:lpstr>GENEL MİKROBİYOLOJİ</vt:lpstr>
      <vt:lpstr>PowerPoint Sunusu</vt:lpstr>
      <vt:lpstr>PowerPoint Sunusu</vt:lpstr>
      <vt:lpstr>PowerPoint Sunusu</vt:lpstr>
      <vt:lpstr>PowerPoint Sunusu</vt:lpstr>
      <vt:lpstr>PowerPoint Sunusu</vt:lpstr>
      <vt:lpstr>Flagella</vt:lpstr>
      <vt:lpstr>Hücre Duvarı</vt:lpstr>
      <vt:lpstr>Hücre Duvarı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MİKROBİYOLOJİ</dc:title>
  <cp:lastModifiedBy>Özgür Tecer</cp:lastModifiedBy>
  <cp:revision>100</cp:revision>
  <dcterms:created xsi:type="dcterms:W3CDTF">2018-10-10T06:12:19Z</dcterms:created>
  <dcterms:modified xsi:type="dcterms:W3CDTF">2019-12-13T18:47:58Z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2018-10-10T00:00:00Z</vt:filetime>
  </property>
</Properties>
</file>