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64" r:id="rId2"/>
    <p:sldId id="258" r:id="rId3"/>
    <p:sldId id="265" r:id="rId4"/>
    <p:sldId id="268" r:id="rId5"/>
    <p:sldId id="271" r:id="rId6"/>
    <p:sldId id="269" r:id="rId7"/>
    <p:sldId id="270" r:id="rId8"/>
    <p:sldId id="266" r:id="rId9"/>
    <p:sldId id="267"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56" autoAdjust="0"/>
    <p:restoredTop sz="94660"/>
  </p:normalViewPr>
  <p:slideViewPr>
    <p:cSldViewPr snapToGrid="0">
      <p:cViewPr varScale="1">
        <p:scale>
          <a:sx n="86" d="100"/>
          <a:sy n="86" d="100"/>
        </p:scale>
        <p:origin x="690"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5A361C-51ED-476A-B4CB-B86B1E95B75D}" type="datetimeFigureOut">
              <a:rPr lang="tr-TR" smtClean="0"/>
              <a:pPr/>
              <a:t>7.02.2020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CE9C12-E0E5-42AE-A4C6-560D77C049C9}" type="slidenum">
              <a:rPr lang="tr-TR" smtClean="0"/>
              <a:pPr/>
              <a:t>‹#›</a:t>
            </a:fld>
            <a:endParaRPr lang="tr-TR"/>
          </a:p>
        </p:txBody>
      </p:sp>
    </p:spTree>
    <p:extLst>
      <p:ext uri="{BB962C8B-B14F-4D97-AF65-F5344CB8AC3E}">
        <p14:creationId xmlns:p14="http://schemas.microsoft.com/office/powerpoint/2010/main" val="1937482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5" name="14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Yuvarlatılmış Dikdörtgen"/>
          <p:cNvSpPr/>
          <p:nvPr/>
        </p:nvSpPr>
        <p:spPr>
          <a:xfrm>
            <a:off x="558129" y="434162"/>
            <a:ext cx="11075745"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Başlık"/>
          <p:cNvSpPr>
            <a:spLocks noGrp="1"/>
          </p:cNvSpPr>
          <p:nvPr>
            <p:ph type="ctrTitle"/>
          </p:nvPr>
        </p:nvSpPr>
        <p:spPr>
          <a:xfrm>
            <a:off x="963168" y="1820206"/>
            <a:ext cx="103632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tr-TR"/>
              <a:t>Asıl başlık stili için tıklatın</a:t>
            </a:r>
            <a:endParaRPr kumimoji="0" lang="en-US"/>
          </a:p>
        </p:txBody>
      </p:sp>
      <p:sp>
        <p:nvSpPr>
          <p:cNvPr id="20" name="19 Alt Başlık"/>
          <p:cNvSpPr>
            <a:spLocks noGrp="1"/>
          </p:cNvSpPr>
          <p:nvPr>
            <p:ph type="subTitle" idx="1"/>
          </p:nvPr>
        </p:nvSpPr>
        <p:spPr>
          <a:xfrm>
            <a:off x="963168" y="3685032"/>
            <a:ext cx="103632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a:t>Asıl alt başlık stilini düzenlemek için tıklatın</a:t>
            </a:r>
            <a:endParaRPr kumimoji="0" lang="en-US"/>
          </a:p>
        </p:txBody>
      </p:sp>
      <p:sp>
        <p:nvSpPr>
          <p:cNvPr id="19" name="18 Veri Yer Tutucusu"/>
          <p:cNvSpPr>
            <a:spLocks noGrp="1"/>
          </p:cNvSpPr>
          <p:nvPr>
            <p:ph type="dt" sz="half" idx="10"/>
          </p:nvPr>
        </p:nvSpPr>
        <p:spPr/>
        <p:txBody>
          <a:bodyPr/>
          <a:lstStyle/>
          <a:p>
            <a:fld id="{DE323EF0-A112-4ED8-B99D-916B5D27948A}" type="datetimeFigureOut">
              <a:rPr lang="tr-TR" smtClean="0"/>
              <a:pPr/>
              <a:t>7.02.2020</a:t>
            </a:fld>
            <a:endParaRPr lang="tr-TR"/>
          </a:p>
        </p:txBody>
      </p:sp>
      <p:sp>
        <p:nvSpPr>
          <p:cNvPr id="8" name="7 Altbilgi Yer Tutucusu"/>
          <p:cNvSpPr>
            <a:spLocks noGrp="1"/>
          </p:cNvSpPr>
          <p:nvPr>
            <p:ph type="ftr" sz="quarter" idx="11"/>
          </p:nvPr>
        </p:nvSpPr>
        <p:spPr/>
        <p:txBody>
          <a:bodyPr/>
          <a:lstStyle/>
          <a:p>
            <a:endParaRPr lang="tr-TR"/>
          </a:p>
        </p:txBody>
      </p:sp>
      <p:sp>
        <p:nvSpPr>
          <p:cNvPr id="11" name="10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670560" y="530352"/>
            <a:ext cx="10911840" cy="4187952"/>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7.02.2020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533405"/>
            <a:ext cx="2641600" cy="5257799"/>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711200" y="533403"/>
            <a:ext cx="7924800" cy="5257801"/>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7.02.2020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lstStyle/>
          <a:p>
            <a:r>
              <a:rPr kumimoji="0" lang="tr-TR"/>
              <a:t>Asıl başlık stili için tıklatın</a:t>
            </a:r>
            <a:endParaRPr kumimoji="0" lang="en-US"/>
          </a:p>
        </p:txBody>
      </p:sp>
      <p:sp>
        <p:nvSpPr>
          <p:cNvPr id="3" name="2 İçerik Yer Tutucusu"/>
          <p:cNvSpPr>
            <a:spLocks noGrp="1"/>
          </p:cNvSpPr>
          <p:nvPr>
            <p:ph idx="1"/>
          </p:nvPr>
        </p:nvSpPr>
        <p:spPr>
          <a:xfrm>
            <a:off x="670560" y="530352"/>
            <a:ext cx="10911840" cy="418795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7.02.2020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13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Yuvarlatılmış Dikdörtgen"/>
          <p:cNvSpPr/>
          <p:nvPr/>
        </p:nvSpPr>
        <p:spPr>
          <a:xfrm>
            <a:off x="558129" y="434163"/>
            <a:ext cx="11075745"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624459" y="4928616"/>
            <a:ext cx="10911840" cy="676656"/>
          </a:xfrm>
        </p:spPr>
        <p:txBody>
          <a:bodyPr lIns="91440" bIns="0" anchor="b"/>
          <a:lstStyle>
            <a:lvl1pPr algn="l">
              <a:buNone/>
              <a:defRPr sz="3600" b="0" cap="none" baseline="0">
                <a:solidFill>
                  <a:schemeClr val="bg2">
                    <a:shade val="25000"/>
                  </a:schemeClr>
                </a:solidFill>
                <a:effectLst/>
              </a:defRPr>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624459" y="5624484"/>
            <a:ext cx="1091184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DE323EF0-A112-4ED8-B99D-916B5D27948A}" type="datetimeFigureOut">
              <a:rPr lang="tr-TR" smtClean="0"/>
              <a:pPr/>
              <a:t>7.02.2020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685803"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6340480"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7.02.2020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nchor="b"/>
          <a:lstStyle>
            <a:lvl1pPr>
              <a:defRPr b="1"/>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809632" y="579438"/>
            <a:ext cx="524256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6202892" y="579438"/>
            <a:ext cx="524256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80963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620289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DE323EF0-A112-4ED8-B99D-916B5D27948A}" type="datetimeFigureOut">
              <a:rPr lang="tr-TR" smtClean="0"/>
              <a:pPr/>
              <a:t>7.02.2020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E323EF0-A112-4ED8-B99D-916B5D27948A}" type="datetimeFigureOut">
              <a:rPr lang="tr-TR" smtClean="0"/>
              <a:pPr/>
              <a:t>7.02.2020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Veri Yer Tutucusu"/>
          <p:cNvSpPr>
            <a:spLocks noGrp="1"/>
          </p:cNvSpPr>
          <p:nvPr>
            <p:ph type="dt" sz="half" idx="10"/>
          </p:nvPr>
        </p:nvSpPr>
        <p:spPr/>
        <p:txBody>
          <a:bodyPr/>
          <a:lstStyle/>
          <a:p>
            <a:fld id="{DE323EF0-A112-4ED8-B99D-916B5D27948A}" type="datetimeFigureOut">
              <a:rPr lang="tr-TR" smtClean="0"/>
              <a:pPr/>
              <a:t>7.02.2020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7385045" y="533400"/>
            <a:ext cx="3962400" cy="914400"/>
          </a:xfrm>
        </p:spPr>
        <p:txBody>
          <a:bodyPr anchor="b"/>
          <a:lstStyle>
            <a:lvl1pPr algn="l">
              <a:buNone/>
              <a:defRPr sz="2200" b="1">
                <a:solidFill>
                  <a:schemeClr val="accent1"/>
                </a:solidFill>
              </a:defRPr>
            </a:lvl1pPr>
            <a:extLst/>
          </a:lstStyle>
          <a:p>
            <a:r>
              <a:rPr kumimoji="0" lang="tr-TR"/>
              <a:t>Asıl başlık stili için tıklatın</a:t>
            </a:r>
            <a:endParaRPr kumimoji="0" lang="en-US"/>
          </a:p>
        </p:txBody>
      </p:sp>
      <p:sp>
        <p:nvSpPr>
          <p:cNvPr id="3" name="2 Metin Yer Tutucusu"/>
          <p:cNvSpPr>
            <a:spLocks noGrp="1"/>
          </p:cNvSpPr>
          <p:nvPr>
            <p:ph type="body" idx="2"/>
          </p:nvPr>
        </p:nvSpPr>
        <p:spPr>
          <a:xfrm>
            <a:off x="7385129" y="1447802"/>
            <a:ext cx="39624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1"/>
          </p:nvPr>
        </p:nvSpPr>
        <p:spPr>
          <a:xfrm>
            <a:off x="1015163" y="930144"/>
            <a:ext cx="6168212"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7.02.2020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14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Tek Köşesi Yuvarlatılmış Dikdörtgen"/>
          <p:cNvSpPr/>
          <p:nvPr/>
        </p:nvSpPr>
        <p:spPr>
          <a:xfrm>
            <a:off x="8534401" y="434162"/>
            <a:ext cx="3099473"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609600" y="5012056"/>
            <a:ext cx="10972800" cy="1051560"/>
          </a:xfrm>
        </p:spPr>
        <p:txBody>
          <a:bodyPr anchor="t"/>
          <a:lstStyle>
            <a:lvl1pPr algn="l">
              <a:buNone/>
              <a:defRPr sz="3600" b="0">
                <a:solidFill>
                  <a:schemeClr val="bg2">
                    <a:shade val="25000"/>
                  </a:schemeClr>
                </a:solidFill>
                <a:effectLst/>
              </a:defRPr>
            </a:lvl1pPr>
            <a:extLst/>
          </a:lstStyle>
          <a:p>
            <a:r>
              <a:rPr kumimoji="0" lang="tr-TR"/>
              <a:t>Asıl başlık stili için tıklatın</a:t>
            </a:r>
            <a:endParaRPr kumimoji="0" lang="en-US"/>
          </a:p>
        </p:txBody>
      </p:sp>
      <p:sp>
        <p:nvSpPr>
          <p:cNvPr id="4" name="3 Metin Yer Tutucusu"/>
          <p:cNvSpPr>
            <a:spLocks noGrp="1"/>
          </p:cNvSpPr>
          <p:nvPr>
            <p:ph type="body" sz="half" idx="2"/>
          </p:nvPr>
        </p:nvSpPr>
        <p:spPr bwMode="grayWhite">
          <a:xfrm>
            <a:off x="8616949" y="533400"/>
            <a:ext cx="298704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7.02.2020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
        <p:nvSpPr>
          <p:cNvPr id="3" name="2 Resim Yer Tutucusu"/>
          <p:cNvSpPr>
            <a:spLocks noGrp="1"/>
          </p:cNvSpPr>
          <p:nvPr>
            <p:ph type="pic" idx="1"/>
          </p:nvPr>
        </p:nvSpPr>
        <p:spPr>
          <a:xfrm>
            <a:off x="561973" y="435768"/>
            <a:ext cx="7900416"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tr-TR"/>
              <a:t>Resim eklemek için simgeyi tıklatın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Yuvarlatılmış Dikdörtgen"/>
          <p:cNvSpPr/>
          <p:nvPr/>
        </p:nvSpPr>
        <p:spPr>
          <a:xfrm>
            <a:off x="558129" y="434162"/>
            <a:ext cx="11075745"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Başlık Yer Tutucusu"/>
          <p:cNvSpPr>
            <a:spLocks noGrp="1"/>
          </p:cNvSpPr>
          <p:nvPr>
            <p:ph type="title"/>
          </p:nvPr>
        </p:nvSpPr>
        <p:spPr>
          <a:xfrm>
            <a:off x="670560" y="4985590"/>
            <a:ext cx="10911840" cy="1051560"/>
          </a:xfrm>
          <a:prstGeom prst="rect">
            <a:avLst/>
          </a:prstGeom>
        </p:spPr>
        <p:txBody>
          <a:bodyPr vert="horz" anchor="b">
            <a:normAutofit/>
          </a:bodyPr>
          <a:lstStyle/>
          <a:p>
            <a:r>
              <a:rPr kumimoji="0" lang="tr-TR"/>
              <a:t>Asıl başlık stili için tıklatın</a:t>
            </a:r>
            <a:endParaRPr kumimoji="0" lang="en-US"/>
          </a:p>
        </p:txBody>
      </p:sp>
      <p:sp>
        <p:nvSpPr>
          <p:cNvPr id="4" name="3 Metin Yer Tutucusu"/>
          <p:cNvSpPr>
            <a:spLocks noGrp="1"/>
          </p:cNvSpPr>
          <p:nvPr>
            <p:ph type="body" idx="1"/>
          </p:nvPr>
        </p:nvSpPr>
        <p:spPr>
          <a:xfrm>
            <a:off x="670560" y="530352"/>
            <a:ext cx="10911840" cy="4187952"/>
          </a:xfrm>
          <a:prstGeom prst="rect">
            <a:avLst/>
          </a:prstGeom>
        </p:spPr>
        <p:txBody>
          <a:bodyPr vert="horz" lIns="182880" tIns="91440">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25" name="24 Veri Yer Tutucusu"/>
          <p:cNvSpPr>
            <a:spLocks noGrp="1"/>
          </p:cNvSpPr>
          <p:nvPr>
            <p:ph type="dt" sz="half" idx="2"/>
          </p:nvPr>
        </p:nvSpPr>
        <p:spPr>
          <a:xfrm>
            <a:off x="5035104" y="6111876"/>
            <a:ext cx="3048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E323EF0-A112-4ED8-B99D-916B5D27948A}" type="datetimeFigureOut">
              <a:rPr lang="tr-TR" smtClean="0"/>
              <a:pPr/>
              <a:t>7.02.2020</a:t>
            </a:fld>
            <a:endParaRPr lang="tr-TR"/>
          </a:p>
        </p:txBody>
      </p:sp>
      <p:sp>
        <p:nvSpPr>
          <p:cNvPr id="18" name="17 Altbilgi Yer Tutucusu"/>
          <p:cNvSpPr>
            <a:spLocks noGrp="1"/>
          </p:cNvSpPr>
          <p:nvPr>
            <p:ph type="ftr" sz="quarter" idx="3"/>
          </p:nvPr>
        </p:nvSpPr>
        <p:spPr>
          <a:xfrm>
            <a:off x="8083104" y="6111876"/>
            <a:ext cx="3048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a:p>
        </p:txBody>
      </p:sp>
      <p:sp>
        <p:nvSpPr>
          <p:cNvPr id="5" name="4 Slayt Numarası Yer Tutucusu"/>
          <p:cNvSpPr>
            <a:spLocks noGrp="1"/>
          </p:cNvSpPr>
          <p:nvPr>
            <p:ph type="sldNum" sz="quarter" idx="4"/>
          </p:nvPr>
        </p:nvSpPr>
        <p:spPr>
          <a:xfrm>
            <a:off x="11131104" y="6111876"/>
            <a:ext cx="6096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F229467-69F6-40A3-A5A4-F1D592B5B33C}"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900" dirty="0">
                <a:latin typeface="Book Antiqua" pitchFamily="18" charset="0"/>
              </a:rPr>
              <a:t>TOPLUMSAL SORUNLAR</a:t>
            </a:r>
            <a:r>
              <a:rPr lang="tr-TR" dirty="0">
                <a:latin typeface="Book Antiqua" pitchFamily="18" charset="0"/>
              </a:rPr>
              <a:t/>
            </a:r>
            <a:br>
              <a:rPr lang="tr-TR" dirty="0">
                <a:latin typeface="Book Antiqua" pitchFamily="18" charset="0"/>
              </a:rPr>
            </a:br>
            <a:r>
              <a:rPr lang="tr-TR" sz="3600" i="1" dirty="0" smtClean="0">
                <a:latin typeface="Book Antiqua" pitchFamily="18" charset="0"/>
              </a:rPr>
              <a:t>Aile ve Toplumsal Cinsiyetle İlgili Sorunlar</a:t>
            </a:r>
            <a:endParaRPr lang="tr-TR" i="1" dirty="0">
              <a:latin typeface="Book Antiqua" pitchFamily="18" charset="0"/>
            </a:endParaRPr>
          </a:p>
        </p:txBody>
      </p:sp>
      <p:sp>
        <p:nvSpPr>
          <p:cNvPr id="3" name="2 Alt Başlık"/>
          <p:cNvSpPr>
            <a:spLocks noGrp="1"/>
          </p:cNvSpPr>
          <p:nvPr>
            <p:ph type="subTitle" idx="1"/>
          </p:nvPr>
        </p:nvSpPr>
        <p:spPr>
          <a:xfrm>
            <a:off x="963168" y="3685031"/>
            <a:ext cx="10363200" cy="2396279"/>
          </a:xfrm>
        </p:spPr>
        <p:txBody>
          <a:bodyPr>
            <a:normAutofit/>
          </a:bodyPr>
          <a:lstStyle/>
          <a:p>
            <a:endParaRPr lang="tr-TR" dirty="0"/>
          </a:p>
          <a:p>
            <a:r>
              <a:rPr lang="tr-TR" b="1" dirty="0">
                <a:latin typeface="Book Antiqua" pitchFamily="18" charset="0"/>
              </a:rPr>
              <a:t>Prof. Dr. Erol Demir</a:t>
            </a:r>
          </a:p>
          <a:p>
            <a:r>
              <a:rPr lang="tr-TR" b="1" dirty="0">
                <a:latin typeface="Book Antiqua" pitchFamily="18" charset="0"/>
              </a:rPr>
              <a:t>Ankara Üniversitesi</a:t>
            </a:r>
          </a:p>
          <a:p>
            <a:r>
              <a:rPr lang="tr-TR" b="1" dirty="0">
                <a:latin typeface="Book Antiqua" pitchFamily="18" charset="0"/>
              </a:rPr>
              <a:t>Sosyoloji Bölümü</a:t>
            </a:r>
          </a:p>
          <a:p>
            <a:r>
              <a:rPr lang="tr-TR" b="1" dirty="0" err="1">
                <a:latin typeface="Book Antiqua" pitchFamily="18" charset="0"/>
              </a:rPr>
              <a:t>erol</a:t>
            </a:r>
            <a:r>
              <a:rPr lang="tr-TR" b="1" dirty="0">
                <a:latin typeface="Book Antiqua" pitchFamily="18" charset="0"/>
              </a:rPr>
              <a:t>.demir@</a:t>
            </a:r>
            <a:r>
              <a:rPr lang="tr-TR" b="1" dirty="0" err="1">
                <a:latin typeface="Book Antiqua" pitchFamily="18" charset="0"/>
              </a:rPr>
              <a:t>humanity</a:t>
            </a:r>
            <a:r>
              <a:rPr lang="tr-TR" b="1" dirty="0">
                <a:latin typeface="Book Antiqua" pitchFamily="18" charset="0"/>
              </a:rPr>
              <a:t>.</a:t>
            </a:r>
            <a:r>
              <a:rPr lang="tr-TR" b="1" dirty="0" err="1">
                <a:latin typeface="Book Antiqua" pitchFamily="18" charset="0"/>
              </a:rPr>
              <a:t>ankara</a:t>
            </a:r>
            <a:r>
              <a:rPr lang="tr-TR" b="1" dirty="0">
                <a:latin typeface="Book Antiqua" pitchFamily="18" charset="0"/>
              </a:rPr>
              <a:t>.edu.tr</a:t>
            </a:r>
          </a:p>
          <a:p>
            <a:endParaRPr lang="tr-TR" sz="2400" dirty="0">
              <a:latin typeface="Book Antiqua"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477666"/>
            <a:ext cx="10515600" cy="1325563"/>
          </a:xfrm>
        </p:spPr>
        <p:txBody>
          <a:bodyPr>
            <a:normAutofit/>
          </a:bodyPr>
          <a:lstStyle/>
          <a:p>
            <a:pPr algn="ctr"/>
            <a:r>
              <a:rPr lang="tr-TR" i="1" dirty="0" smtClean="0">
                <a:latin typeface="Book Antiqua" pitchFamily="18" charset="0"/>
              </a:rPr>
              <a:t>Aile ve Toplumsal Cinsiyetle İlgili Sorunlar </a:t>
            </a:r>
            <a:r>
              <a:rPr lang="tr-TR" b="1" dirty="0" smtClean="0">
                <a:latin typeface="Book Antiqua" panose="02040602050305030304" pitchFamily="18" charset="0"/>
              </a:rPr>
              <a:t>– </a:t>
            </a:r>
            <a:r>
              <a:rPr lang="tr-TR" b="1" dirty="0">
                <a:latin typeface="Book Antiqua" panose="02040602050305030304" pitchFamily="18" charset="0"/>
              </a:rPr>
              <a:t>Ders İçeriği</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645919" y="2103756"/>
            <a:ext cx="9172136" cy="3460652"/>
          </a:xfrm>
        </p:spPr>
        <p:txBody>
          <a:bodyPr>
            <a:normAutofit/>
          </a:bodyPr>
          <a:lstStyle/>
          <a:p>
            <a:pPr lvl="2">
              <a:buFont typeface="Wingdings" panose="05000000000000000000" pitchFamily="2" charset="2"/>
              <a:buChar char="§"/>
            </a:pPr>
            <a:r>
              <a:rPr lang="tr-TR" sz="2600" dirty="0" smtClean="0">
                <a:latin typeface="Book Antiqua" panose="02040602050305030304" pitchFamily="18" charset="0"/>
              </a:rPr>
              <a:t>Aile içi şiddet / kadına karşı şiddet</a:t>
            </a:r>
          </a:p>
          <a:p>
            <a:pPr lvl="2">
              <a:buFont typeface="Wingdings" panose="05000000000000000000" pitchFamily="2" charset="2"/>
              <a:buChar char="§"/>
            </a:pPr>
            <a:r>
              <a:rPr lang="tr-TR" sz="2600" dirty="0" smtClean="0">
                <a:latin typeface="Book Antiqua" panose="02040602050305030304" pitchFamily="18" charset="0"/>
              </a:rPr>
              <a:t>Boşanma tartışmaları</a:t>
            </a:r>
            <a:endParaRPr lang="tr-TR" sz="2600" dirty="0">
              <a:latin typeface="Book Antiqua" panose="02040602050305030304" pitchFamily="18" charset="0"/>
            </a:endParaRPr>
          </a:p>
          <a:p>
            <a:pPr lvl="2">
              <a:buFont typeface="Wingdings" panose="05000000000000000000" pitchFamily="2" charset="2"/>
              <a:buChar char="§"/>
            </a:pPr>
            <a:r>
              <a:rPr lang="tr-TR" sz="2600" dirty="0" smtClean="0">
                <a:latin typeface="Book Antiqua" panose="02040602050305030304" pitchFamily="18" charset="0"/>
              </a:rPr>
              <a:t>Eğitimde, iş yaşamında ve gündelik yaşamda ayrımcılık</a:t>
            </a:r>
          </a:p>
          <a:p>
            <a:pPr lvl="2">
              <a:buFont typeface="Wingdings" panose="05000000000000000000" pitchFamily="2" charset="2"/>
              <a:buChar char="§"/>
            </a:pPr>
            <a:r>
              <a:rPr lang="tr-TR" sz="2600" dirty="0" smtClean="0">
                <a:latin typeface="Book Antiqua" panose="02040602050305030304" pitchFamily="18" charset="0"/>
              </a:rPr>
              <a:t>Kürtaj tartışmaları</a:t>
            </a:r>
          </a:p>
          <a:p>
            <a:pPr lvl="2">
              <a:buFont typeface="Wingdings" panose="05000000000000000000" pitchFamily="2" charset="2"/>
              <a:buChar char="§"/>
            </a:pPr>
            <a:endParaRPr lang="tr-TR" sz="2600" dirty="0">
              <a:latin typeface="Book Antiqua" panose="02040602050305030304" pitchFamily="18" charset="0"/>
            </a:endParaRPr>
          </a:p>
        </p:txBody>
      </p:sp>
    </p:spTree>
    <p:extLst>
      <p:ext uri="{BB962C8B-B14F-4D97-AF65-F5344CB8AC3E}">
        <p14:creationId xmlns:p14="http://schemas.microsoft.com/office/powerpoint/2010/main" val="3575598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477666"/>
            <a:ext cx="10515600" cy="1325563"/>
          </a:xfrm>
        </p:spPr>
        <p:txBody>
          <a:bodyPr>
            <a:normAutofit/>
          </a:bodyPr>
          <a:lstStyle/>
          <a:p>
            <a:pPr algn="ctr"/>
            <a:r>
              <a:rPr lang="tr-TR" i="1" dirty="0" smtClean="0">
                <a:latin typeface="Book Antiqua" pitchFamily="18" charset="0"/>
              </a:rPr>
              <a:t>Aile ve Toplumsal Cinsiyetle İlgili Sorunlar </a:t>
            </a:r>
            <a:r>
              <a:rPr lang="tr-TR" b="1" dirty="0" smtClean="0">
                <a:latin typeface="Book Antiqua" panose="02040602050305030304" pitchFamily="18" charset="0"/>
              </a:rPr>
              <a:t>– </a:t>
            </a:r>
            <a:br>
              <a:rPr lang="tr-TR" b="1" dirty="0" smtClean="0">
                <a:latin typeface="Book Antiqua" panose="02040602050305030304" pitchFamily="18" charset="0"/>
              </a:rPr>
            </a:br>
            <a:r>
              <a:rPr lang="tr-TR" b="1" dirty="0" smtClean="0">
                <a:latin typeface="Book Antiqua" panose="02040602050305030304" pitchFamily="18" charset="0"/>
              </a:rPr>
              <a:t>Aile İçi Şiddet</a:t>
            </a:r>
            <a:r>
              <a:rPr lang="tr-TR" dirty="0" smtClean="0">
                <a:latin typeface="Book Antiqua" panose="02040602050305030304" pitchFamily="18" charset="0"/>
              </a:rPr>
              <a:t> / Kadına Karşı Şiddet</a:t>
            </a:r>
            <a:endParaRPr lang="tr-TR" b="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645919" y="2070706"/>
            <a:ext cx="9172136" cy="3460652"/>
          </a:xfrm>
        </p:spPr>
        <p:txBody>
          <a:bodyPr>
            <a:normAutofit/>
          </a:bodyPr>
          <a:lstStyle/>
          <a:p>
            <a:pPr lvl="1">
              <a:buFont typeface="Wingdings" panose="05000000000000000000" pitchFamily="2" charset="2"/>
              <a:buChar char="§"/>
            </a:pPr>
            <a:r>
              <a:rPr lang="tr-TR" sz="2600" dirty="0" smtClean="0">
                <a:latin typeface="Book Antiqua" panose="02040602050305030304" pitchFamily="18" charset="0"/>
              </a:rPr>
              <a:t>Aile içi şiddet tüm ırk, </a:t>
            </a:r>
            <a:r>
              <a:rPr lang="tr-TR" sz="2600" dirty="0" err="1" smtClean="0">
                <a:latin typeface="Book Antiqua" panose="02040602050305030304" pitchFamily="18" charset="0"/>
              </a:rPr>
              <a:t>etnisite</a:t>
            </a:r>
            <a:r>
              <a:rPr lang="tr-TR" sz="2600" dirty="0" smtClean="0">
                <a:latin typeface="Book Antiqua" panose="02040602050305030304" pitchFamily="18" charset="0"/>
              </a:rPr>
              <a:t>, sosyal sınıf ve yaş gruplarında görülebilmektedir. Ataerkil kapitalist toplumun yarattığı eşitsizliklere dayanır.</a:t>
            </a:r>
          </a:p>
          <a:p>
            <a:pPr lvl="1">
              <a:buFont typeface="Wingdings" panose="05000000000000000000" pitchFamily="2" charset="2"/>
              <a:buChar char="§"/>
            </a:pPr>
            <a:r>
              <a:rPr lang="tr-TR" sz="2600" dirty="0" smtClean="0">
                <a:latin typeface="Book Antiqua" panose="02040602050305030304" pitchFamily="18" charset="0"/>
              </a:rPr>
              <a:t>Eşler arası fiziksel şiddet, ebeveynlere karşı şiddet, çocuğa karşı şiddet olarak düşünülebilir. Yetişkin kadınlar, diğer aile üyelerine kıyasla aile içi şiddete daha sık biçimde maruz kalmaktadır. </a:t>
            </a:r>
          </a:p>
        </p:txBody>
      </p:sp>
    </p:spTree>
    <p:extLst>
      <p:ext uri="{BB962C8B-B14F-4D97-AF65-F5344CB8AC3E}">
        <p14:creationId xmlns:p14="http://schemas.microsoft.com/office/powerpoint/2010/main" val="3575598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477666"/>
            <a:ext cx="10515600" cy="1325563"/>
          </a:xfrm>
        </p:spPr>
        <p:txBody>
          <a:bodyPr>
            <a:normAutofit/>
          </a:bodyPr>
          <a:lstStyle/>
          <a:p>
            <a:pPr algn="ctr"/>
            <a:r>
              <a:rPr lang="tr-TR" i="1" dirty="0" smtClean="0">
                <a:latin typeface="Book Antiqua" pitchFamily="18" charset="0"/>
              </a:rPr>
              <a:t>Aile ve Toplumsal Cinsiyetle İlgili Sorunlar </a:t>
            </a:r>
            <a:r>
              <a:rPr lang="tr-TR" b="1" dirty="0" smtClean="0">
                <a:latin typeface="Book Antiqua" panose="02040602050305030304" pitchFamily="18" charset="0"/>
              </a:rPr>
              <a:t>– </a:t>
            </a:r>
            <a:br>
              <a:rPr lang="tr-TR" b="1" dirty="0" smtClean="0">
                <a:latin typeface="Book Antiqua" panose="02040602050305030304" pitchFamily="18" charset="0"/>
              </a:rPr>
            </a:br>
            <a:r>
              <a:rPr lang="tr-TR" dirty="0" smtClean="0">
                <a:latin typeface="Book Antiqua" panose="02040602050305030304" pitchFamily="18" charset="0"/>
              </a:rPr>
              <a:t>Aile İçi Şiddet / Kadına Karşı Şiddet</a:t>
            </a:r>
            <a:endParaRPr lang="tr-TR" b="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443210" y="2070706"/>
            <a:ext cx="9374845" cy="3460652"/>
          </a:xfrm>
        </p:spPr>
        <p:txBody>
          <a:bodyPr>
            <a:normAutofit/>
          </a:bodyPr>
          <a:lstStyle/>
          <a:p>
            <a:pPr lvl="1">
              <a:buFont typeface="Wingdings" panose="05000000000000000000" pitchFamily="2" charset="2"/>
              <a:buChar char="§"/>
            </a:pPr>
            <a:r>
              <a:rPr lang="tr-TR" sz="2600" dirty="0" smtClean="0">
                <a:latin typeface="Book Antiqua" panose="02040602050305030304" pitchFamily="18" charset="0"/>
              </a:rPr>
              <a:t>Feminist yaklaşıma göre aile içi şiddetin sebebi ataerkil aile kurumunun kendisinin de eşitsizliği yeniden üreten bir kurum olmasındadır. Kadına karşı şiddetin aile kurumu üzerinden tartışılıyor olması bile problematik bulunmaktadır.</a:t>
            </a:r>
          </a:p>
          <a:p>
            <a:pPr lvl="1">
              <a:buFont typeface="Wingdings" panose="05000000000000000000" pitchFamily="2" charset="2"/>
              <a:buChar char="§"/>
            </a:pPr>
            <a:r>
              <a:rPr lang="tr-TR" sz="2600" dirty="0" smtClean="0">
                <a:latin typeface="Book Antiqua" panose="02040602050305030304" pitchFamily="18" charset="0"/>
              </a:rPr>
              <a:t>Kadına karşı şiddetin ve aile içi şiddetin ortadan kalkması için toplumsal cinsiyet eşitsizliğinin giderilmesi gerekmektedir.</a:t>
            </a:r>
          </a:p>
        </p:txBody>
      </p:sp>
    </p:spTree>
    <p:extLst>
      <p:ext uri="{BB962C8B-B14F-4D97-AF65-F5344CB8AC3E}">
        <p14:creationId xmlns:p14="http://schemas.microsoft.com/office/powerpoint/2010/main" val="3575598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477666"/>
            <a:ext cx="10515600" cy="1325563"/>
          </a:xfrm>
        </p:spPr>
        <p:txBody>
          <a:bodyPr>
            <a:normAutofit/>
          </a:bodyPr>
          <a:lstStyle/>
          <a:p>
            <a:pPr algn="ctr"/>
            <a:r>
              <a:rPr lang="tr-TR" i="1" dirty="0" smtClean="0">
                <a:latin typeface="Book Antiqua" pitchFamily="18" charset="0"/>
              </a:rPr>
              <a:t>Aile ve Toplumsal Cinsiyetle İlgili Sorunlar </a:t>
            </a:r>
            <a:r>
              <a:rPr lang="tr-TR" b="1" dirty="0" smtClean="0">
                <a:latin typeface="Book Antiqua" panose="02040602050305030304" pitchFamily="18" charset="0"/>
              </a:rPr>
              <a:t>– </a:t>
            </a:r>
            <a:br>
              <a:rPr lang="tr-TR" b="1" dirty="0" smtClean="0">
                <a:latin typeface="Book Antiqua" panose="02040602050305030304" pitchFamily="18" charset="0"/>
              </a:rPr>
            </a:br>
            <a:r>
              <a:rPr lang="tr-TR" dirty="0" smtClean="0">
                <a:latin typeface="Book Antiqua" panose="02040602050305030304" pitchFamily="18" charset="0"/>
              </a:rPr>
              <a:t>Aile İçi Şiddet / Kadına Karşı Şiddet</a:t>
            </a:r>
            <a:endParaRPr lang="tr-TR" b="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443210" y="2070706"/>
            <a:ext cx="9374845" cy="3460652"/>
          </a:xfrm>
        </p:spPr>
        <p:txBody>
          <a:bodyPr>
            <a:normAutofit/>
          </a:bodyPr>
          <a:lstStyle/>
          <a:p>
            <a:pPr lvl="1">
              <a:buFont typeface="Wingdings" panose="05000000000000000000" pitchFamily="2" charset="2"/>
              <a:buChar char="§"/>
            </a:pPr>
            <a:r>
              <a:rPr lang="tr-TR" sz="2600" dirty="0" smtClean="0">
                <a:latin typeface="Book Antiqua" panose="02040602050305030304" pitchFamily="18" charset="0"/>
              </a:rPr>
              <a:t>Türkiye’de kadına karşı şiddeti önlemek için yapılan hukuksal düzenlemelerden bazıları:</a:t>
            </a:r>
          </a:p>
          <a:p>
            <a:pPr lvl="1">
              <a:buNone/>
            </a:pPr>
            <a:r>
              <a:rPr lang="tr-TR" sz="2600" dirty="0" smtClean="0">
                <a:latin typeface="Book Antiqua" panose="02040602050305030304" pitchFamily="18" charset="0"/>
              </a:rPr>
              <a:t>	14.1.1998 tarihinde kabul edilmiş 4320 sayılı “Ailenin Korunmasına Dair Kanun”, daha sonra 8 Mart 2012 tarihinde TBMM’de kabul edilen 6284 sayılı “Ailenin Korunmasına ve Kadına Yönelik Şiddetin Önlenmesine Dair Kanun”</a:t>
            </a:r>
          </a:p>
        </p:txBody>
      </p:sp>
    </p:spTree>
    <p:extLst>
      <p:ext uri="{BB962C8B-B14F-4D97-AF65-F5344CB8AC3E}">
        <p14:creationId xmlns:p14="http://schemas.microsoft.com/office/powerpoint/2010/main" val="3575598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477666"/>
            <a:ext cx="10515600" cy="1325563"/>
          </a:xfrm>
        </p:spPr>
        <p:txBody>
          <a:bodyPr>
            <a:normAutofit/>
          </a:bodyPr>
          <a:lstStyle/>
          <a:p>
            <a:pPr algn="ctr"/>
            <a:r>
              <a:rPr lang="tr-TR" i="1" dirty="0" smtClean="0">
                <a:latin typeface="Book Antiqua" pitchFamily="18" charset="0"/>
              </a:rPr>
              <a:t>Aile ve Toplumsal Cinsiyetle İlgili Sorunlar </a:t>
            </a:r>
            <a:r>
              <a:rPr lang="tr-TR" b="1" dirty="0" smtClean="0">
                <a:latin typeface="Book Antiqua" panose="02040602050305030304" pitchFamily="18" charset="0"/>
              </a:rPr>
              <a:t>– </a:t>
            </a:r>
            <a:br>
              <a:rPr lang="tr-TR" b="1" dirty="0" smtClean="0">
                <a:latin typeface="Book Antiqua" panose="02040602050305030304" pitchFamily="18" charset="0"/>
              </a:rPr>
            </a:br>
            <a:r>
              <a:rPr lang="tr-TR" b="1" dirty="0" smtClean="0">
                <a:latin typeface="Book Antiqua" panose="02040602050305030304" pitchFamily="18" charset="0"/>
              </a:rPr>
              <a:t>Boşanma Tartışmaları</a:t>
            </a:r>
            <a:endParaRPr lang="tr-TR" b="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344058" y="1993587"/>
            <a:ext cx="9507556" cy="3757217"/>
          </a:xfrm>
        </p:spPr>
        <p:txBody>
          <a:bodyPr>
            <a:normAutofit lnSpcReduction="10000"/>
          </a:bodyPr>
          <a:lstStyle/>
          <a:p>
            <a:pPr lvl="1">
              <a:buFont typeface="Wingdings" panose="05000000000000000000" pitchFamily="2" charset="2"/>
              <a:buChar char="§"/>
            </a:pPr>
            <a:r>
              <a:rPr lang="tr-TR" sz="2600" dirty="0" smtClean="0">
                <a:latin typeface="Book Antiqua" panose="02040602050305030304" pitchFamily="18" charset="0"/>
              </a:rPr>
              <a:t>Boşanma oranları dünya genelinde artmaktadır; ve bunun sebebi kadınların artan ekonomik bağımsızlığı, geniş aileden çekirdek aile formuna geçiş, ve </a:t>
            </a:r>
            <a:r>
              <a:rPr lang="tr-TR" sz="2600" dirty="0" smtClean="0">
                <a:latin typeface="Book Antiqua" panose="02040602050305030304" pitchFamily="18" charset="0"/>
              </a:rPr>
              <a:t>aile </a:t>
            </a:r>
            <a:r>
              <a:rPr lang="tr-TR" sz="2600" dirty="0" err="1" smtClean="0">
                <a:latin typeface="Book Antiqua" panose="02040602050305030304" pitchFamily="18" charset="0"/>
              </a:rPr>
              <a:t>mobilitesinin</a:t>
            </a:r>
            <a:r>
              <a:rPr lang="tr-TR" sz="2600" dirty="0" smtClean="0">
                <a:latin typeface="Book Antiqua" panose="02040602050305030304" pitchFamily="18" charset="0"/>
              </a:rPr>
              <a:t> </a:t>
            </a:r>
            <a:r>
              <a:rPr lang="tr-TR" sz="2600" dirty="0" smtClean="0">
                <a:latin typeface="Book Antiqua" panose="02040602050305030304" pitchFamily="18" charset="0"/>
              </a:rPr>
              <a:t>yükselmesi gibi faktörlerle açıklanmıştır.</a:t>
            </a:r>
          </a:p>
          <a:p>
            <a:pPr lvl="1">
              <a:buFont typeface="Wingdings" panose="05000000000000000000" pitchFamily="2" charset="2"/>
              <a:buChar char="§"/>
            </a:pPr>
            <a:r>
              <a:rPr lang="tr-TR" sz="2600" dirty="0" smtClean="0">
                <a:latin typeface="Book Antiqua" panose="02040602050305030304" pitchFamily="18" charset="0"/>
              </a:rPr>
              <a:t>Yüksek boşanma oranlarının bir toplumsal sorun olarak görülüp görülemeyeceği, kişinin politik veya ideolojik yaklaşımına bağlıdır. Ancak, boşanmanın özellikle kadınlar ve çocuklar için olumsuz sonuçları olabildiğine dair kanıtlar mevcuttur; dolayısıyla toplumun geneli için bir mesele haline gelmektedir.</a:t>
            </a:r>
          </a:p>
          <a:p>
            <a:pPr lvl="1">
              <a:buFont typeface="Wingdings" panose="05000000000000000000" pitchFamily="2" charset="2"/>
              <a:buChar char="§"/>
            </a:pPr>
            <a:endParaRPr lang="tr-TR" sz="2600" dirty="0" smtClean="0">
              <a:latin typeface="Book Antiqua" panose="02040602050305030304" pitchFamily="18" charset="0"/>
            </a:endParaRPr>
          </a:p>
        </p:txBody>
      </p:sp>
    </p:spTree>
    <p:extLst>
      <p:ext uri="{BB962C8B-B14F-4D97-AF65-F5344CB8AC3E}">
        <p14:creationId xmlns:p14="http://schemas.microsoft.com/office/powerpoint/2010/main" val="3575598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477666"/>
            <a:ext cx="10515600" cy="1325563"/>
          </a:xfrm>
        </p:spPr>
        <p:txBody>
          <a:bodyPr>
            <a:normAutofit fontScale="90000"/>
          </a:bodyPr>
          <a:lstStyle/>
          <a:p>
            <a:pPr algn="ctr"/>
            <a:r>
              <a:rPr lang="tr-TR" i="1" dirty="0" smtClean="0">
                <a:latin typeface="Book Antiqua" pitchFamily="18" charset="0"/>
              </a:rPr>
              <a:t>Aile ve Toplumsal Cinsiyetle İlgili Sorunlar </a:t>
            </a:r>
            <a:r>
              <a:rPr lang="tr-TR" b="1" dirty="0" smtClean="0">
                <a:latin typeface="Book Antiqua" panose="02040602050305030304" pitchFamily="18" charset="0"/>
              </a:rPr>
              <a:t>– Eğitimde, İş yaşamında ve Gündelik Yaşamda Ayrımcılık</a:t>
            </a:r>
            <a:endParaRPr lang="tr-TR" b="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454227" y="2103756"/>
            <a:ext cx="9363828" cy="3460652"/>
          </a:xfrm>
        </p:spPr>
        <p:txBody>
          <a:bodyPr>
            <a:normAutofit/>
          </a:bodyPr>
          <a:lstStyle/>
          <a:p>
            <a:pPr lvl="1">
              <a:buFont typeface="Wingdings" pitchFamily="2" charset="2"/>
              <a:buChar char="§"/>
            </a:pPr>
            <a:r>
              <a:rPr lang="tr-TR" sz="2600" dirty="0" smtClean="0">
                <a:latin typeface="Book Antiqua" panose="02040602050305030304" pitchFamily="18" charset="0"/>
              </a:rPr>
              <a:t>Bireyler, toplumsal cinsiyet kimlikleri veya cinsel yönelimleri sebepleriyle toplumda ayrımcılığa maruz kalabilmektedir. </a:t>
            </a:r>
          </a:p>
          <a:p>
            <a:pPr lvl="1">
              <a:buFont typeface="Wingdings" pitchFamily="2" charset="2"/>
              <a:buChar char="§"/>
            </a:pPr>
            <a:r>
              <a:rPr lang="tr-TR" sz="2600" dirty="0" smtClean="0">
                <a:latin typeface="Book Antiqua" panose="02040602050305030304" pitchFamily="18" charset="0"/>
              </a:rPr>
              <a:t>Önemli kavramlar:</a:t>
            </a:r>
          </a:p>
          <a:p>
            <a:pPr lvl="1">
              <a:buNone/>
            </a:pPr>
            <a:r>
              <a:rPr lang="tr-TR" sz="2600" dirty="0" smtClean="0">
                <a:latin typeface="Book Antiqua" panose="02040602050305030304" pitchFamily="18" charset="0"/>
              </a:rPr>
              <a:t>Cinsiyetçilik, heteroseksizm, cam tavan (</a:t>
            </a:r>
            <a:r>
              <a:rPr lang="tr-TR" sz="2600" dirty="0" err="1" smtClean="0">
                <a:latin typeface="Book Antiqua" panose="02040602050305030304" pitchFamily="18" charset="0"/>
              </a:rPr>
              <a:t>glass</a:t>
            </a:r>
            <a:r>
              <a:rPr lang="tr-TR" sz="2600" dirty="0" smtClean="0">
                <a:latin typeface="Book Antiqua" panose="02040602050305030304" pitchFamily="18" charset="0"/>
              </a:rPr>
              <a:t> </a:t>
            </a:r>
            <a:r>
              <a:rPr lang="tr-TR" sz="2600" dirty="0" err="1" smtClean="0">
                <a:latin typeface="Book Antiqua" panose="02040602050305030304" pitchFamily="18" charset="0"/>
              </a:rPr>
              <a:t>ceiling</a:t>
            </a:r>
            <a:r>
              <a:rPr lang="tr-TR" sz="2600" dirty="0" smtClean="0">
                <a:latin typeface="Book Antiqua" panose="02040602050305030304" pitchFamily="18" charset="0"/>
              </a:rPr>
              <a:t>), nefret suçu, homofobi, androsantrizm. </a:t>
            </a:r>
            <a:endParaRPr lang="tr-TR" sz="2600" dirty="0">
              <a:latin typeface="Book Antiqua" panose="02040602050305030304" pitchFamily="18" charset="0"/>
            </a:endParaRPr>
          </a:p>
        </p:txBody>
      </p:sp>
    </p:spTree>
    <p:extLst>
      <p:ext uri="{BB962C8B-B14F-4D97-AF65-F5344CB8AC3E}">
        <p14:creationId xmlns:p14="http://schemas.microsoft.com/office/powerpoint/2010/main" val="3575598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477666"/>
            <a:ext cx="10515600" cy="1325563"/>
          </a:xfrm>
        </p:spPr>
        <p:txBody>
          <a:bodyPr>
            <a:normAutofit/>
          </a:bodyPr>
          <a:lstStyle/>
          <a:p>
            <a:pPr algn="ctr"/>
            <a:r>
              <a:rPr lang="tr-TR" i="1" dirty="0" smtClean="0">
                <a:latin typeface="Book Antiqua" pitchFamily="18" charset="0"/>
              </a:rPr>
              <a:t>Aile ve Toplumsal Cinsiyetle İlgili Sorunlar </a:t>
            </a:r>
            <a:r>
              <a:rPr lang="tr-TR" b="1" dirty="0" smtClean="0">
                <a:latin typeface="Book Antiqua" panose="02040602050305030304" pitchFamily="18" charset="0"/>
              </a:rPr>
              <a:t>– </a:t>
            </a:r>
            <a:br>
              <a:rPr lang="tr-TR" b="1" dirty="0" smtClean="0">
                <a:latin typeface="Book Antiqua" panose="02040602050305030304" pitchFamily="18" charset="0"/>
              </a:rPr>
            </a:br>
            <a:r>
              <a:rPr lang="tr-TR" b="1" dirty="0" smtClean="0">
                <a:latin typeface="Book Antiqua" panose="02040602050305030304" pitchFamily="18" charset="0"/>
              </a:rPr>
              <a:t>Kürtaj Tartışmaları</a:t>
            </a:r>
            <a:endParaRPr lang="tr-TR" b="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454227" y="2103756"/>
            <a:ext cx="9363828" cy="3460652"/>
          </a:xfrm>
        </p:spPr>
        <p:txBody>
          <a:bodyPr>
            <a:normAutofit/>
          </a:bodyPr>
          <a:lstStyle/>
          <a:p>
            <a:pPr lvl="1">
              <a:buFont typeface="Wingdings" panose="05000000000000000000" pitchFamily="2" charset="2"/>
              <a:buChar char="§"/>
            </a:pPr>
            <a:r>
              <a:rPr lang="tr-TR" sz="2600" dirty="0" smtClean="0">
                <a:latin typeface="Book Antiqua" panose="02040602050305030304" pitchFamily="18" charset="0"/>
              </a:rPr>
              <a:t>Dünya genelinde yıllık yaklaşık 25 milyon ile 30 milyon arası yasal kürtaj gerçekleştiği, ve her beş hamileliğin birinin kürtajla sonlandığı tahmin edilmektedir. Ayrıca her sene dünya kadın nüfusunun 1000’de 35’i </a:t>
            </a:r>
            <a:r>
              <a:rPr lang="tr-TR" sz="2600" smtClean="0">
                <a:latin typeface="Book Antiqua" panose="02040602050305030304" pitchFamily="18" charset="0"/>
              </a:rPr>
              <a:t>kürtaj </a:t>
            </a:r>
            <a:r>
              <a:rPr lang="tr-TR" sz="2600" smtClean="0">
                <a:latin typeface="Book Antiqua" panose="02040602050305030304" pitchFamily="18" charset="0"/>
              </a:rPr>
              <a:t>yaptırmaktadır </a:t>
            </a:r>
            <a:r>
              <a:rPr lang="tr-TR" sz="2600" dirty="0" smtClean="0">
                <a:latin typeface="Book Antiqua" panose="02040602050305030304" pitchFamily="18" charset="0"/>
              </a:rPr>
              <a:t>(</a:t>
            </a:r>
            <a:r>
              <a:rPr lang="tr-TR" sz="2600" dirty="0" err="1" smtClean="0">
                <a:latin typeface="Book Antiqua" panose="02040602050305030304" pitchFamily="18" charset="0"/>
              </a:rPr>
              <a:t>Painter</a:t>
            </a:r>
            <a:r>
              <a:rPr lang="tr-TR" sz="2600" dirty="0" smtClean="0">
                <a:latin typeface="Book Antiqua" panose="02040602050305030304" pitchFamily="18" charset="0"/>
              </a:rPr>
              <a:t>, 1999).</a:t>
            </a:r>
          </a:p>
        </p:txBody>
      </p:sp>
    </p:spTree>
    <p:extLst>
      <p:ext uri="{BB962C8B-B14F-4D97-AF65-F5344CB8AC3E}">
        <p14:creationId xmlns:p14="http://schemas.microsoft.com/office/powerpoint/2010/main" val="3575598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477666"/>
            <a:ext cx="10515600" cy="1325563"/>
          </a:xfrm>
        </p:spPr>
        <p:txBody>
          <a:bodyPr>
            <a:normAutofit/>
          </a:bodyPr>
          <a:lstStyle/>
          <a:p>
            <a:pPr algn="ctr"/>
            <a:r>
              <a:rPr lang="tr-TR" i="1" dirty="0" smtClean="0">
                <a:latin typeface="Book Antiqua" pitchFamily="18" charset="0"/>
              </a:rPr>
              <a:t>Aile ve Toplumsal Cinsiyetle İlgili Sorunlar </a:t>
            </a:r>
            <a:r>
              <a:rPr lang="tr-TR" b="1" dirty="0" smtClean="0">
                <a:latin typeface="Book Antiqua" panose="02040602050305030304" pitchFamily="18" charset="0"/>
              </a:rPr>
              <a:t>– </a:t>
            </a:r>
            <a:br>
              <a:rPr lang="tr-TR" b="1" dirty="0" smtClean="0">
                <a:latin typeface="Book Antiqua" panose="02040602050305030304" pitchFamily="18" charset="0"/>
              </a:rPr>
            </a:br>
            <a:r>
              <a:rPr lang="tr-TR" b="1" dirty="0" smtClean="0">
                <a:latin typeface="Book Antiqua" panose="02040602050305030304" pitchFamily="18" charset="0"/>
              </a:rPr>
              <a:t>Kürtaj Tartışmaları</a:t>
            </a:r>
            <a:endParaRPr lang="tr-TR" b="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454227" y="2103756"/>
            <a:ext cx="9363828" cy="3460652"/>
          </a:xfrm>
        </p:spPr>
        <p:txBody>
          <a:bodyPr>
            <a:normAutofit lnSpcReduction="10000"/>
          </a:bodyPr>
          <a:lstStyle/>
          <a:p>
            <a:pPr lvl="1">
              <a:buFont typeface="Wingdings" panose="05000000000000000000" pitchFamily="2" charset="2"/>
              <a:buChar char="§"/>
            </a:pPr>
            <a:r>
              <a:rPr lang="tr-TR" sz="2600" dirty="0" smtClean="0">
                <a:latin typeface="Book Antiqua" panose="02040602050305030304" pitchFamily="18" charset="0"/>
              </a:rPr>
              <a:t>Çoğu ulus kürtajı yasallaştırmıştır, ancak çeşitli kısıtlamalar ve koşullar getirebilmektedir. Kürtajın yasak olduğu, veya önünde birçok engel konulduğu bölgelerde kadınlar yasadışı yollarla kürtaj yaptırmaktadır ve bu “güvensiz kürtaj” tartışmalarını meydana getirmektedir.</a:t>
            </a:r>
          </a:p>
          <a:p>
            <a:pPr lvl="1">
              <a:buFont typeface="Wingdings" panose="05000000000000000000" pitchFamily="2" charset="2"/>
              <a:buChar char="§"/>
            </a:pPr>
            <a:r>
              <a:rPr lang="tr-TR" sz="2600" dirty="0" smtClean="0">
                <a:latin typeface="Book Antiqua" panose="02040602050305030304" pitchFamily="18" charset="0"/>
              </a:rPr>
              <a:t>Türkiye’de kürtaj 10 hafta ve daha erken hamilelikler için yasaldır; ancak pek çok devlet hastanesinde kürtajın gerçekleşmediğini ortaya koyan akademik çalışmalar bulunmaktadır.</a:t>
            </a:r>
            <a:endParaRPr lang="tr-TR" sz="2600" dirty="0">
              <a:latin typeface="Book Antiqua" panose="02040602050305030304" pitchFamily="18" charset="0"/>
            </a:endParaRPr>
          </a:p>
        </p:txBody>
      </p:sp>
    </p:spTree>
    <p:extLst>
      <p:ext uri="{BB962C8B-B14F-4D97-AF65-F5344CB8AC3E}">
        <p14:creationId xmlns:p14="http://schemas.microsoft.com/office/powerpoint/2010/main" val="35755987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rünüş">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Görünüş">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Görünüş">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594</TotalTime>
  <Words>413</Words>
  <Application>Microsoft Office PowerPoint</Application>
  <PresentationFormat>Geniş ekran</PresentationFormat>
  <Paragraphs>32</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9</vt:i4>
      </vt:variant>
    </vt:vector>
  </HeadingPairs>
  <TitlesOfParts>
    <vt:vector size="15" baseType="lpstr">
      <vt:lpstr>Book Antiqua</vt:lpstr>
      <vt:lpstr>Calibri</vt:lpstr>
      <vt:lpstr>Verdana</vt:lpstr>
      <vt:lpstr>Wingdings</vt:lpstr>
      <vt:lpstr>Wingdings 2</vt:lpstr>
      <vt:lpstr>Görünüş</vt:lpstr>
      <vt:lpstr>TOPLUMSAL SORUNLAR Aile ve Toplumsal Cinsiyetle İlgili Sorunlar</vt:lpstr>
      <vt:lpstr>Aile ve Toplumsal Cinsiyetle İlgili Sorunlar – Ders İçeriği</vt:lpstr>
      <vt:lpstr>Aile ve Toplumsal Cinsiyetle İlgili Sorunlar –  Aile İçi Şiddet / Kadına Karşı Şiddet</vt:lpstr>
      <vt:lpstr>Aile ve Toplumsal Cinsiyetle İlgili Sorunlar –  Aile İçi Şiddet / Kadına Karşı Şiddet</vt:lpstr>
      <vt:lpstr>Aile ve Toplumsal Cinsiyetle İlgili Sorunlar –  Aile İçi Şiddet / Kadına Karşı Şiddet</vt:lpstr>
      <vt:lpstr>Aile ve Toplumsal Cinsiyetle İlgili Sorunlar –  Boşanma Tartışmaları</vt:lpstr>
      <vt:lpstr>Aile ve Toplumsal Cinsiyetle İlgili Sorunlar – Eğitimde, İş yaşamında ve Gündelik Yaşamda Ayrımcılık</vt:lpstr>
      <vt:lpstr>Aile ve Toplumsal Cinsiyetle İlgili Sorunlar –  Kürtaj Tartışmaları</vt:lpstr>
      <vt:lpstr>Aile ve Toplumsal Cinsiyetle İlgili Sorunlar –  Kürtaj Tartışmaları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Kentleşme</dc:title>
  <dc:creator>bilgiseyerim</dc:creator>
  <cp:lastModifiedBy>Demir</cp:lastModifiedBy>
  <cp:revision>337</cp:revision>
  <dcterms:created xsi:type="dcterms:W3CDTF">2018-03-24T09:54:46Z</dcterms:created>
  <dcterms:modified xsi:type="dcterms:W3CDTF">2020-02-07T12:55:35Z</dcterms:modified>
</cp:coreProperties>
</file>