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0"/>
  </p:notesMasterIdLst>
  <p:sldIdLst>
    <p:sldId id="256" r:id="rId2"/>
    <p:sldId id="258" r:id="rId3"/>
    <p:sldId id="260" r:id="rId4"/>
    <p:sldId id="261" r:id="rId5"/>
    <p:sldId id="262" r:id="rId6"/>
    <p:sldId id="263" r:id="rId7"/>
    <p:sldId id="264" r:id="rId8"/>
    <p:sldId id="265" r:id="rId9"/>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50"/>
    <p:restoredTop sz="94697"/>
  </p:normalViewPr>
  <p:slideViewPr>
    <p:cSldViewPr snapToGrid="0" snapToObjects="1">
      <p:cViewPr varScale="1">
        <p:scale>
          <a:sx n="90" d="100"/>
          <a:sy n="90" d="100"/>
        </p:scale>
        <p:origin x="1184" y="19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1" Type="http://schemas.openxmlformats.org/officeDocument/2006/relationships/presProps" Target="presProps.xml"/><Relationship Id="rId12" Type="http://schemas.openxmlformats.org/officeDocument/2006/relationships/viewProps" Target="viewProps.xml"/><Relationship Id="rId13" Type="http://schemas.openxmlformats.org/officeDocument/2006/relationships/theme" Target="theme/theme1.xml"/><Relationship Id="rId14"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 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C609743-6496-CA4D-A3A0-FEFE0CF4B206}" type="datetimeFigureOut">
              <a:rPr lang="tr-TR" smtClean="0"/>
              <a:t>19.02.2018</a:t>
            </a:fld>
            <a:endParaRPr lang="tr-TR"/>
          </a:p>
        </p:txBody>
      </p:sp>
      <p:sp>
        <p:nvSpPr>
          <p:cNvPr id="4" name="Slayt Görüntüsü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smtClean="0"/>
              <a:t>Asıl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 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2D73629-ABB8-A745-9DA3-AD2C6802760A}" type="slidenum">
              <a:rPr lang="tr-TR" smtClean="0"/>
              <a:t>‹#›</a:t>
            </a:fld>
            <a:endParaRPr lang="tr-TR"/>
          </a:p>
        </p:txBody>
      </p:sp>
    </p:spTree>
    <p:extLst>
      <p:ext uri="{BB962C8B-B14F-4D97-AF65-F5344CB8AC3E}">
        <p14:creationId xmlns:p14="http://schemas.microsoft.com/office/powerpoint/2010/main" val="26412199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stilini düzenlemek için tıklayın</a:t>
            </a:r>
            <a:endParaRPr lang="tr-TR"/>
          </a:p>
        </p:txBody>
      </p:sp>
      <p:sp>
        <p:nvSpPr>
          <p:cNvPr id="3" name="Alt Konu Başlığı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69F6A117-8A50-0E4E-8826-3632BA8E4C05}" type="datetimeFigureOut">
              <a:rPr lang="tr-TR" smtClean="0"/>
              <a:t>19.02.2018</a:t>
            </a:fld>
            <a:endParaRPr lang="tr-TR"/>
          </a:p>
        </p:txBody>
      </p:sp>
      <p:sp>
        <p:nvSpPr>
          <p:cNvPr id="5" name="Alt 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8B9296AE-051B-7048-AF0A-1B3CF84F79EA}" type="slidenum">
              <a:rPr lang="tr-TR" smtClean="0"/>
              <a:t>‹#›</a:t>
            </a:fld>
            <a:endParaRPr lang="tr-TR"/>
          </a:p>
        </p:txBody>
      </p:sp>
    </p:spTree>
    <p:extLst>
      <p:ext uri="{BB962C8B-B14F-4D97-AF65-F5344CB8AC3E}">
        <p14:creationId xmlns:p14="http://schemas.microsoft.com/office/powerpoint/2010/main" val="174557174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stilini düzenlemek için tıklayın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69F6A117-8A50-0E4E-8826-3632BA8E4C05}" type="datetimeFigureOut">
              <a:rPr lang="tr-TR" smtClean="0"/>
              <a:t>19.02.2018</a:t>
            </a:fld>
            <a:endParaRPr lang="tr-TR"/>
          </a:p>
        </p:txBody>
      </p:sp>
      <p:sp>
        <p:nvSpPr>
          <p:cNvPr id="5" name="Alt 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8B9296AE-051B-7048-AF0A-1B3CF84F79EA}" type="slidenum">
              <a:rPr lang="tr-TR" smtClean="0"/>
              <a:t>‹#›</a:t>
            </a:fld>
            <a:endParaRPr lang="tr-TR"/>
          </a:p>
        </p:txBody>
      </p:sp>
    </p:spTree>
    <p:extLst>
      <p:ext uri="{BB962C8B-B14F-4D97-AF65-F5344CB8AC3E}">
        <p14:creationId xmlns:p14="http://schemas.microsoft.com/office/powerpoint/2010/main" val="169921292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stilini düzenlemek için tıklayın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69F6A117-8A50-0E4E-8826-3632BA8E4C05}" type="datetimeFigureOut">
              <a:rPr lang="tr-TR" smtClean="0"/>
              <a:t>19.02.2018</a:t>
            </a:fld>
            <a:endParaRPr lang="tr-TR"/>
          </a:p>
        </p:txBody>
      </p:sp>
      <p:sp>
        <p:nvSpPr>
          <p:cNvPr id="5" name="Alt 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8B9296AE-051B-7048-AF0A-1B3CF84F79EA}" type="slidenum">
              <a:rPr lang="tr-TR" smtClean="0"/>
              <a:t>‹#›</a:t>
            </a:fld>
            <a:endParaRPr lang="tr-TR"/>
          </a:p>
        </p:txBody>
      </p:sp>
    </p:spTree>
    <p:extLst>
      <p:ext uri="{BB962C8B-B14F-4D97-AF65-F5344CB8AC3E}">
        <p14:creationId xmlns:p14="http://schemas.microsoft.com/office/powerpoint/2010/main" val="14340086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stilini düzenlemek için tıklayın</a:t>
            </a:r>
            <a:endParaRPr lang="tr-TR"/>
          </a:p>
        </p:txBody>
      </p:sp>
      <p:sp>
        <p:nvSpPr>
          <p:cNvPr id="3" name="İçerik Yer Tutucusu 2"/>
          <p:cNvSpPr>
            <a:spLocks noGrp="1"/>
          </p:cNvSpPr>
          <p:nvPr>
            <p:ph idx="1"/>
          </p:nvPr>
        </p:nvSpPr>
        <p:spPr/>
        <p:txBody>
          <a:bodyPr/>
          <a:lstStyle/>
          <a:p>
            <a:pPr lvl="0"/>
            <a:r>
              <a:rPr lang="tr-TR" smtClean="0"/>
              <a:t>Asıl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69F6A117-8A50-0E4E-8826-3632BA8E4C05}" type="datetimeFigureOut">
              <a:rPr lang="tr-TR" smtClean="0"/>
              <a:t>19.02.2018</a:t>
            </a:fld>
            <a:endParaRPr lang="tr-TR"/>
          </a:p>
        </p:txBody>
      </p:sp>
      <p:sp>
        <p:nvSpPr>
          <p:cNvPr id="5" name="Alt 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8B9296AE-051B-7048-AF0A-1B3CF84F79EA}" type="slidenum">
              <a:rPr lang="tr-TR" smtClean="0"/>
              <a:t>‹#›</a:t>
            </a:fld>
            <a:endParaRPr lang="tr-TR"/>
          </a:p>
        </p:txBody>
      </p:sp>
    </p:spTree>
    <p:extLst>
      <p:ext uri="{BB962C8B-B14F-4D97-AF65-F5344CB8AC3E}">
        <p14:creationId xmlns:p14="http://schemas.microsoft.com/office/powerpoint/2010/main" val="10501493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Başlık 1"/>
          <p:cNvSpPr>
            <a:spLocks noGrp="1"/>
          </p:cNvSpPr>
          <p:nvPr>
            <p:ph type="title"/>
          </p:nvPr>
        </p:nvSpPr>
        <p:spPr>
          <a:xfrm>
            <a:off x="831850" y="1709738"/>
            <a:ext cx="10515600" cy="2852737"/>
          </a:xfrm>
        </p:spPr>
        <p:txBody>
          <a:bodyPr anchor="b"/>
          <a:lstStyle>
            <a:lvl1pPr>
              <a:defRPr sz="6000"/>
            </a:lvl1pPr>
          </a:lstStyle>
          <a:p>
            <a:r>
              <a:rPr lang="tr-TR" smtClean="0"/>
              <a:t>Asıl başlık stilini düzenlemek için tıklayın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tıklayın</a:t>
            </a:r>
          </a:p>
        </p:txBody>
      </p:sp>
      <p:sp>
        <p:nvSpPr>
          <p:cNvPr id="4" name="Veri Yer Tutucusu 3"/>
          <p:cNvSpPr>
            <a:spLocks noGrp="1"/>
          </p:cNvSpPr>
          <p:nvPr>
            <p:ph type="dt" sz="half" idx="10"/>
          </p:nvPr>
        </p:nvSpPr>
        <p:spPr/>
        <p:txBody>
          <a:bodyPr/>
          <a:lstStyle/>
          <a:p>
            <a:fld id="{69F6A117-8A50-0E4E-8826-3632BA8E4C05}" type="datetimeFigureOut">
              <a:rPr lang="tr-TR" smtClean="0"/>
              <a:t>19.02.2018</a:t>
            </a:fld>
            <a:endParaRPr lang="tr-TR"/>
          </a:p>
        </p:txBody>
      </p:sp>
      <p:sp>
        <p:nvSpPr>
          <p:cNvPr id="5" name="Alt 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8B9296AE-051B-7048-AF0A-1B3CF84F79EA}" type="slidenum">
              <a:rPr lang="tr-TR" smtClean="0"/>
              <a:t>‹#›</a:t>
            </a:fld>
            <a:endParaRPr lang="tr-TR"/>
          </a:p>
        </p:txBody>
      </p:sp>
    </p:spTree>
    <p:extLst>
      <p:ext uri="{BB962C8B-B14F-4D97-AF65-F5344CB8AC3E}">
        <p14:creationId xmlns:p14="http://schemas.microsoft.com/office/powerpoint/2010/main" val="183901019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stilini düzenlemek için tıklayın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69F6A117-8A50-0E4E-8826-3632BA8E4C05}" type="datetimeFigureOut">
              <a:rPr lang="tr-TR" smtClean="0"/>
              <a:t>19.02.2018</a:t>
            </a:fld>
            <a:endParaRPr lang="tr-TR"/>
          </a:p>
        </p:txBody>
      </p:sp>
      <p:sp>
        <p:nvSpPr>
          <p:cNvPr id="6" name="Alt 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8B9296AE-051B-7048-AF0A-1B3CF84F79EA}" type="slidenum">
              <a:rPr lang="tr-TR" smtClean="0"/>
              <a:t>‹#›</a:t>
            </a:fld>
            <a:endParaRPr lang="tr-TR"/>
          </a:p>
        </p:txBody>
      </p:sp>
    </p:spTree>
    <p:extLst>
      <p:ext uri="{BB962C8B-B14F-4D97-AF65-F5344CB8AC3E}">
        <p14:creationId xmlns:p14="http://schemas.microsoft.com/office/powerpoint/2010/main" val="165968293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p:cNvSpPr>
            <a:spLocks noGrp="1"/>
          </p:cNvSpPr>
          <p:nvPr>
            <p:ph type="title"/>
          </p:nvPr>
        </p:nvSpPr>
        <p:spPr>
          <a:xfrm>
            <a:off x="839788" y="365125"/>
            <a:ext cx="10515600" cy="1325563"/>
          </a:xfrm>
        </p:spPr>
        <p:txBody>
          <a:bodyPr/>
          <a:lstStyle/>
          <a:p>
            <a:r>
              <a:rPr lang="tr-TR" smtClean="0"/>
              <a:t>Asıl başlık stilini düzenlemek için tıklayın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tıklayın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tıklayın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69F6A117-8A50-0E4E-8826-3632BA8E4C05}" type="datetimeFigureOut">
              <a:rPr lang="tr-TR" smtClean="0"/>
              <a:t>19.02.2018</a:t>
            </a:fld>
            <a:endParaRPr lang="tr-TR"/>
          </a:p>
        </p:txBody>
      </p:sp>
      <p:sp>
        <p:nvSpPr>
          <p:cNvPr id="8" name="Alt 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8B9296AE-051B-7048-AF0A-1B3CF84F79EA}" type="slidenum">
              <a:rPr lang="tr-TR" smtClean="0"/>
              <a:t>‹#›</a:t>
            </a:fld>
            <a:endParaRPr lang="tr-TR"/>
          </a:p>
        </p:txBody>
      </p:sp>
    </p:spTree>
    <p:extLst>
      <p:ext uri="{BB962C8B-B14F-4D97-AF65-F5344CB8AC3E}">
        <p14:creationId xmlns:p14="http://schemas.microsoft.com/office/powerpoint/2010/main" val="62598085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stilini düzenlemek için tıklayın</a:t>
            </a:r>
            <a:endParaRPr lang="tr-TR"/>
          </a:p>
        </p:txBody>
      </p:sp>
      <p:sp>
        <p:nvSpPr>
          <p:cNvPr id="3" name="Veri Yer Tutucusu 2"/>
          <p:cNvSpPr>
            <a:spLocks noGrp="1"/>
          </p:cNvSpPr>
          <p:nvPr>
            <p:ph type="dt" sz="half" idx="10"/>
          </p:nvPr>
        </p:nvSpPr>
        <p:spPr/>
        <p:txBody>
          <a:bodyPr/>
          <a:lstStyle/>
          <a:p>
            <a:fld id="{69F6A117-8A50-0E4E-8826-3632BA8E4C05}" type="datetimeFigureOut">
              <a:rPr lang="tr-TR" smtClean="0"/>
              <a:t>19.02.2018</a:t>
            </a:fld>
            <a:endParaRPr lang="tr-TR"/>
          </a:p>
        </p:txBody>
      </p:sp>
      <p:sp>
        <p:nvSpPr>
          <p:cNvPr id="4" name="Alt 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8B9296AE-051B-7048-AF0A-1B3CF84F79EA}" type="slidenum">
              <a:rPr lang="tr-TR" smtClean="0"/>
              <a:t>‹#›</a:t>
            </a:fld>
            <a:endParaRPr lang="tr-TR"/>
          </a:p>
        </p:txBody>
      </p:sp>
    </p:spTree>
    <p:extLst>
      <p:ext uri="{BB962C8B-B14F-4D97-AF65-F5344CB8AC3E}">
        <p14:creationId xmlns:p14="http://schemas.microsoft.com/office/powerpoint/2010/main" val="33784333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69F6A117-8A50-0E4E-8826-3632BA8E4C05}" type="datetimeFigureOut">
              <a:rPr lang="tr-TR" smtClean="0"/>
              <a:t>19.02.2018</a:t>
            </a:fld>
            <a:endParaRPr lang="tr-TR"/>
          </a:p>
        </p:txBody>
      </p:sp>
      <p:sp>
        <p:nvSpPr>
          <p:cNvPr id="3" name="Alt 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8B9296AE-051B-7048-AF0A-1B3CF84F79EA}" type="slidenum">
              <a:rPr lang="tr-TR" smtClean="0"/>
              <a:t>‹#›</a:t>
            </a:fld>
            <a:endParaRPr lang="tr-TR"/>
          </a:p>
        </p:txBody>
      </p:sp>
    </p:spTree>
    <p:extLst>
      <p:ext uri="{BB962C8B-B14F-4D97-AF65-F5344CB8AC3E}">
        <p14:creationId xmlns:p14="http://schemas.microsoft.com/office/powerpoint/2010/main" val="1861182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Açıklama Yazılı İçerik">
    <p:spTree>
      <p:nvGrpSpPr>
        <p:cNvPr id="1" name=""/>
        <p:cNvGrpSpPr/>
        <p:nvPr/>
      </p:nvGrpSpPr>
      <p:grpSpPr>
        <a:xfrm>
          <a:off x="0" y="0"/>
          <a:ext cx="0" cy="0"/>
          <a:chOff x="0" y="0"/>
          <a:chExt cx="0" cy="0"/>
        </a:xfrm>
      </p:grpSpPr>
      <p:sp>
        <p:nvSpPr>
          <p:cNvPr id="2" name="Başlık 1"/>
          <p:cNvSpPr>
            <a:spLocks noGrp="1"/>
          </p:cNvSpPr>
          <p:nvPr>
            <p:ph type="title"/>
          </p:nvPr>
        </p:nvSpPr>
        <p:spPr>
          <a:xfrm>
            <a:off x="839788" y="457200"/>
            <a:ext cx="3932237" cy="1600200"/>
          </a:xfrm>
        </p:spPr>
        <p:txBody>
          <a:bodyPr anchor="b"/>
          <a:lstStyle>
            <a:lvl1pPr>
              <a:defRPr sz="3200"/>
            </a:lvl1pPr>
          </a:lstStyle>
          <a:p>
            <a:r>
              <a:rPr lang="tr-TR" smtClean="0"/>
              <a:t>Asıl başlık stilini düzenlemek için tıklayın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tıklayın</a:t>
            </a:r>
          </a:p>
        </p:txBody>
      </p:sp>
      <p:sp>
        <p:nvSpPr>
          <p:cNvPr id="5" name="Veri Yer Tutucusu 4"/>
          <p:cNvSpPr>
            <a:spLocks noGrp="1"/>
          </p:cNvSpPr>
          <p:nvPr>
            <p:ph type="dt" sz="half" idx="10"/>
          </p:nvPr>
        </p:nvSpPr>
        <p:spPr/>
        <p:txBody>
          <a:bodyPr/>
          <a:lstStyle/>
          <a:p>
            <a:fld id="{69F6A117-8A50-0E4E-8826-3632BA8E4C05}" type="datetimeFigureOut">
              <a:rPr lang="tr-TR" smtClean="0"/>
              <a:t>19.02.2018</a:t>
            </a:fld>
            <a:endParaRPr lang="tr-TR"/>
          </a:p>
        </p:txBody>
      </p:sp>
      <p:sp>
        <p:nvSpPr>
          <p:cNvPr id="6" name="Alt 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8B9296AE-051B-7048-AF0A-1B3CF84F79EA}" type="slidenum">
              <a:rPr lang="tr-TR" smtClean="0"/>
              <a:t>‹#›</a:t>
            </a:fld>
            <a:endParaRPr lang="tr-TR"/>
          </a:p>
        </p:txBody>
      </p:sp>
    </p:spTree>
    <p:extLst>
      <p:ext uri="{BB962C8B-B14F-4D97-AF65-F5344CB8AC3E}">
        <p14:creationId xmlns:p14="http://schemas.microsoft.com/office/powerpoint/2010/main" val="1353338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çıklama Yazılı Resim">
    <p:spTree>
      <p:nvGrpSpPr>
        <p:cNvPr id="1" name=""/>
        <p:cNvGrpSpPr/>
        <p:nvPr/>
      </p:nvGrpSpPr>
      <p:grpSpPr>
        <a:xfrm>
          <a:off x="0" y="0"/>
          <a:ext cx="0" cy="0"/>
          <a:chOff x="0" y="0"/>
          <a:chExt cx="0" cy="0"/>
        </a:xfrm>
      </p:grpSpPr>
      <p:sp>
        <p:nvSpPr>
          <p:cNvPr id="2" name="Başlık 1"/>
          <p:cNvSpPr>
            <a:spLocks noGrp="1"/>
          </p:cNvSpPr>
          <p:nvPr>
            <p:ph type="title"/>
          </p:nvPr>
        </p:nvSpPr>
        <p:spPr>
          <a:xfrm>
            <a:off x="839788" y="457200"/>
            <a:ext cx="3932237" cy="1600200"/>
          </a:xfrm>
        </p:spPr>
        <p:txBody>
          <a:bodyPr anchor="b"/>
          <a:lstStyle>
            <a:lvl1pPr>
              <a:defRPr sz="3200"/>
            </a:lvl1pPr>
          </a:lstStyle>
          <a:p>
            <a:r>
              <a:rPr lang="tr-TR" smtClean="0"/>
              <a:t>Asıl başlık stilini düzenlemek için tıklayın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tıklayın</a:t>
            </a:r>
          </a:p>
        </p:txBody>
      </p:sp>
      <p:sp>
        <p:nvSpPr>
          <p:cNvPr id="5" name="Veri Yer Tutucusu 4"/>
          <p:cNvSpPr>
            <a:spLocks noGrp="1"/>
          </p:cNvSpPr>
          <p:nvPr>
            <p:ph type="dt" sz="half" idx="10"/>
          </p:nvPr>
        </p:nvSpPr>
        <p:spPr/>
        <p:txBody>
          <a:bodyPr/>
          <a:lstStyle/>
          <a:p>
            <a:fld id="{69F6A117-8A50-0E4E-8826-3632BA8E4C05}" type="datetimeFigureOut">
              <a:rPr lang="tr-TR" smtClean="0"/>
              <a:t>19.02.2018</a:t>
            </a:fld>
            <a:endParaRPr lang="tr-TR"/>
          </a:p>
        </p:txBody>
      </p:sp>
      <p:sp>
        <p:nvSpPr>
          <p:cNvPr id="6" name="Alt 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8B9296AE-051B-7048-AF0A-1B3CF84F79EA}" type="slidenum">
              <a:rPr lang="tr-TR" smtClean="0"/>
              <a:t>‹#›</a:t>
            </a:fld>
            <a:endParaRPr lang="tr-TR"/>
          </a:p>
        </p:txBody>
      </p:sp>
    </p:spTree>
    <p:extLst>
      <p:ext uri="{BB962C8B-B14F-4D97-AF65-F5344CB8AC3E}">
        <p14:creationId xmlns:p14="http://schemas.microsoft.com/office/powerpoint/2010/main" val="1561872543"/>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stilini düzenlemek için tıklayın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9F6A117-8A50-0E4E-8826-3632BA8E4C05}" type="datetimeFigureOut">
              <a:rPr lang="tr-TR" smtClean="0"/>
              <a:t>19.02.2018</a:t>
            </a:fld>
            <a:endParaRPr lang="tr-TR"/>
          </a:p>
        </p:txBody>
      </p:sp>
      <p:sp>
        <p:nvSpPr>
          <p:cNvPr id="5" name="Alt 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B9296AE-051B-7048-AF0A-1B3CF84F79EA}" type="slidenum">
              <a:rPr lang="tr-TR" smtClean="0"/>
              <a:t>‹#›</a:t>
            </a:fld>
            <a:endParaRPr lang="tr-TR"/>
          </a:p>
        </p:txBody>
      </p:sp>
    </p:spTree>
    <p:extLst>
      <p:ext uri="{BB962C8B-B14F-4D97-AF65-F5344CB8AC3E}">
        <p14:creationId xmlns:p14="http://schemas.microsoft.com/office/powerpoint/2010/main" val="131706191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p:txBody>
          <a:bodyPr/>
          <a:lstStyle/>
          <a:p>
            <a:r>
              <a:rPr lang="tr-TR" dirty="0" smtClean="0"/>
              <a:t>HUKUK BAŞLANGICI 13</a:t>
            </a:r>
            <a:endParaRPr lang="tr-TR" dirty="0"/>
          </a:p>
        </p:txBody>
      </p:sp>
      <p:sp>
        <p:nvSpPr>
          <p:cNvPr id="3" name="Alt Konu Başlığı 2"/>
          <p:cNvSpPr>
            <a:spLocks noGrp="1"/>
          </p:cNvSpPr>
          <p:nvPr>
            <p:ph type="subTitle" idx="1"/>
          </p:nvPr>
        </p:nvSpPr>
        <p:spPr/>
        <p:txBody>
          <a:bodyPr/>
          <a:lstStyle/>
          <a:p>
            <a:endParaRPr lang="tr-TR"/>
          </a:p>
        </p:txBody>
      </p:sp>
    </p:spTree>
    <p:extLst>
      <p:ext uri="{BB962C8B-B14F-4D97-AF65-F5344CB8AC3E}">
        <p14:creationId xmlns:p14="http://schemas.microsoft.com/office/powerpoint/2010/main" val="17414135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Hukuk Sistemi</a:t>
            </a:r>
            <a:endParaRPr lang="tr-TR" dirty="0"/>
          </a:p>
        </p:txBody>
      </p:sp>
      <p:sp>
        <p:nvSpPr>
          <p:cNvPr id="3" name="İçerik Yer Tutucusu 2"/>
          <p:cNvSpPr>
            <a:spLocks noGrp="1"/>
          </p:cNvSpPr>
          <p:nvPr>
            <p:ph idx="1"/>
          </p:nvPr>
        </p:nvSpPr>
        <p:spPr/>
        <p:txBody>
          <a:bodyPr>
            <a:normAutofit fontScale="85000" lnSpcReduction="20000"/>
          </a:bodyPr>
          <a:lstStyle/>
          <a:p>
            <a:r>
              <a:rPr lang="tr-TR" dirty="0" smtClean="0"/>
              <a:t>Tanımı</a:t>
            </a:r>
          </a:p>
          <a:p>
            <a:r>
              <a:rPr lang="tr-TR" dirty="0" smtClean="0"/>
              <a:t>Kara Avrupası Hukuk Sistemi  </a:t>
            </a:r>
          </a:p>
          <a:p>
            <a:r>
              <a:rPr lang="tr-TR" dirty="0" smtClean="0"/>
              <a:t>Başlıca Özellikleri</a:t>
            </a:r>
          </a:p>
          <a:p>
            <a:pPr marL="0" lvl="0" indent="0">
              <a:lnSpc>
                <a:spcPct val="100000"/>
              </a:lnSpc>
              <a:spcBef>
                <a:spcPts val="0"/>
              </a:spcBef>
              <a:buNone/>
              <a:defRPr/>
            </a:pPr>
            <a:r>
              <a:rPr lang="tr-TR" dirty="0"/>
              <a:t>Kamu Hukuku-Özel Hukuk ayrımının anlamı </a:t>
            </a:r>
          </a:p>
          <a:p>
            <a:pPr marL="0" lvl="0" indent="0">
              <a:lnSpc>
                <a:spcPct val="100000"/>
              </a:lnSpc>
              <a:spcBef>
                <a:spcPts val="0"/>
              </a:spcBef>
              <a:buNone/>
              <a:defRPr/>
            </a:pPr>
            <a:endParaRPr lang="tr-TR" dirty="0"/>
          </a:p>
          <a:p>
            <a:pPr marL="0" lvl="0" indent="0">
              <a:lnSpc>
                <a:spcPct val="100000"/>
              </a:lnSpc>
              <a:spcBef>
                <a:spcPts val="0"/>
              </a:spcBef>
              <a:buNone/>
              <a:defRPr/>
            </a:pPr>
            <a:r>
              <a:rPr lang="tr-TR" dirty="0"/>
              <a:t>ve bu ayrıma ilişkin görüşler</a:t>
            </a:r>
          </a:p>
          <a:p>
            <a:pPr marL="0" lvl="0" indent="0">
              <a:lnSpc>
                <a:spcPct val="100000"/>
              </a:lnSpc>
              <a:spcBef>
                <a:spcPts val="0"/>
              </a:spcBef>
              <a:buNone/>
              <a:defRPr/>
            </a:pPr>
            <a:endParaRPr lang="tr-TR" dirty="0"/>
          </a:p>
          <a:p>
            <a:pPr marL="0" lvl="0" indent="0">
              <a:lnSpc>
                <a:spcPct val="100000"/>
              </a:lnSpc>
              <a:spcBef>
                <a:spcPts val="0"/>
              </a:spcBef>
              <a:buNone/>
              <a:defRPr/>
            </a:pPr>
            <a:r>
              <a:rPr lang="tr-TR" dirty="0"/>
              <a:t>-Kamu Hukuku Dalları</a:t>
            </a:r>
          </a:p>
          <a:p>
            <a:pPr marL="0" lvl="0" indent="0">
              <a:lnSpc>
                <a:spcPct val="100000"/>
              </a:lnSpc>
              <a:spcBef>
                <a:spcPts val="0"/>
              </a:spcBef>
              <a:buNone/>
              <a:defRPr/>
            </a:pPr>
            <a:endParaRPr lang="tr-TR" dirty="0"/>
          </a:p>
          <a:p>
            <a:pPr marL="0" lvl="0" indent="0">
              <a:lnSpc>
                <a:spcPct val="100000"/>
              </a:lnSpc>
              <a:spcBef>
                <a:spcPts val="0"/>
              </a:spcBef>
              <a:buNone/>
              <a:defRPr/>
            </a:pPr>
            <a:r>
              <a:rPr lang="tr-TR" dirty="0"/>
              <a:t>-Özel Hukuk </a:t>
            </a:r>
            <a:r>
              <a:rPr lang="tr-TR" dirty="0" smtClean="0"/>
              <a:t>Dalları</a:t>
            </a:r>
          </a:p>
          <a:p>
            <a:r>
              <a:rPr lang="tr-TR" dirty="0"/>
              <a:t>Adli Yargı</a:t>
            </a:r>
          </a:p>
          <a:p>
            <a:r>
              <a:rPr lang="tr-TR" dirty="0"/>
              <a:t>İdari Yargı</a:t>
            </a:r>
          </a:p>
          <a:p>
            <a:r>
              <a:rPr lang="tr-TR" dirty="0"/>
              <a:t>Anayasa Yargısı</a:t>
            </a:r>
          </a:p>
          <a:p>
            <a:pPr marL="0" lvl="0" indent="0">
              <a:lnSpc>
                <a:spcPct val="100000"/>
              </a:lnSpc>
              <a:spcBef>
                <a:spcPts val="0"/>
              </a:spcBef>
              <a:buNone/>
              <a:defRPr/>
            </a:pPr>
            <a:endParaRPr lang="tr-TR" dirty="0"/>
          </a:p>
          <a:p>
            <a:endParaRPr lang="tr-TR" dirty="0" smtClean="0"/>
          </a:p>
          <a:p>
            <a:endParaRPr lang="tr-TR" dirty="0"/>
          </a:p>
          <a:p>
            <a:endParaRPr lang="tr-TR" dirty="0"/>
          </a:p>
        </p:txBody>
      </p:sp>
    </p:spTree>
    <p:extLst>
      <p:ext uri="{BB962C8B-B14F-4D97-AF65-F5344CB8AC3E}">
        <p14:creationId xmlns:p14="http://schemas.microsoft.com/office/powerpoint/2010/main" val="12497439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Çeşitli hukuki kavram, kurumlar ve ilkeler-</a:t>
            </a:r>
            <a:br>
              <a:rPr lang="tr-TR" dirty="0" smtClean="0"/>
            </a:br>
            <a:r>
              <a:rPr lang="tr-TR" dirty="0" smtClean="0"/>
              <a:t>Ahde Vefa İlkesi</a:t>
            </a:r>
            <a:endParaRPr lang="tr-TR" dirty="0"/>
          </a:p>
        </p:txBody>
      </p:sp>
      <p:sp>
        <p:nvSpPr>
          <p:cNvPr id="3" name="İçerik Yer Tutucusu 2"/>
          <p:cNvSpPr>
            <a:spLocks noGrp="1"/>
          </p:cNvSpPr>
          <p:nvPr>
            <p:ph idx="1"/>
          </p:nvPr>
        </p:nvSpPr>
        <p:spPr/>
        <p:txBody>
          <a:bodyPr/>
          <a:lstStyle/>
          <a:p>
            <a:pPr marL="0" indent="0">
              <a:buNone/>
            </a:pPr>
            <a:r>
              <a:rPr lang="tr-TR" b="1" i="1" dirty="0" smtClean="0"/>
              <a:t>Ahde vefa (söze bağlılık ilkesi) veya </a:t>
            </a:r>
            <a:r>
              <a:rPr lang="tr-TR" b="1" i="1" dirty="0" err="1" smtClean="0"/>
              <a:t>pacta</a:t>
            </a:r>
            <a:r>
              <a:rPr lang="tr-TR" b="1" i="1" dirty="0" smtClean="0"/>
              <a:t> </a:t>
            </a:r>
            <a:r>
              <a:rPr lang="tr-TR" b="1" i="1" dirty="0" err="1" smtClean="0"/>
              <a:t>sund</a:t>
            </a:r>
            <a:r>
              <a:rPr lang="tr-TR" b="1" i="1" dirty="0" smtClean="0"/>
              <a:t> </a:t>
            </a:r>
            <a:r>
              <a:rPr lang="tr-TR" b="1" i="1" dirty="0" err="1" smtClean="0"/>
              <a:t>servanda</a:t>
            </a:r>
            <a:endParaRPr lang="tr-TR" b="1" i="1" dirty="0" smtClean="0"/>
          </a:p>
          <a:p>
            <a:pPr marL="0" indent="0">
              <a:buNone/>
            </a:pPr>
            <a:r>
              <a:rPr lang="tr-TR" dirty="0" smtClean="0"/>
              <a:t>İnsanların verdikleri sözleri tutması gerektiğini dile getiren ahlaki ilke hukuk dünyası içinde de karşılık bulur.</a:t>
            </a:r>
          </a:p>
          <a:p>
            <a:pPr marL="0" indent="0">
              <a:buNone/>
            </a:pPr>
            <a:r>
              <a:rPr lang="tr-TR" dirty="0" smtClean="0"/>
              <a:t>Bu ilke hukukun temelini oluşturan ilkelerden kabul edilir.</a:t>
            </a:r>
          </a:p>
          <a:p>
            <a:pPr marL="0" indent="0">
              <a:buNone/>
            </a:pPr>
            <a:r>
              <a:rPr lang="tr-TR" dirty="0" smtClean="0"/>
              <a:t>Sözleşme, sorumluluk gibi hukuki kavram ve kurumun temelinde bu ilke bulunur. Zira sözleşmelerin geçerliliğinin ve bağlayıcılığının altında bu ilke yatmaktadır.</a:t>
            </a:r>
          </a:p>
          <a:p>
            <a:pPr marL="0" indent="0">
              <a:buNone/>
            </a:pPr>
            <a:r>
              <a:rPr lang="tr-TR" dirty="0" smtClean="0"/>
              <a:t>Bu ilke uluslararası antlaşmalar alanında da geçerlidir. Bir devlet diğer devlete vermiş olduğu sözü tutmalıdır.  </a:t>
            </a:r>
            <a:endParaRPr lang="tr-TR" dirty="0"/>
          </a:p>
        </p:txBody>
      </p:sp>
    </p:spTree>
    <p:extLst>
      <p:ext uri="{BB962C8B-B14F-4D97-AF65-F5344CB8AC3E}">
        <p14:creationId xmlns:p14="http://schemas.microsoft.com/office/powerpoint/2010/main" val="128540239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Çeşitli hukuki kavram, kurumlar ve ilkeler</a:t>
            </a:r>
            <a:br>
              <a:rPr lang="tr-TR" dirty="0" smtClean="0"/>
            </a:br>
            <a:r>
              <a:rPr lang="tr-TR" dirty="0" smtClean="0"/>
              <a:t>Kuvvetler Ayrılığı</a:t>
            </a:r>
            <a:endParaRPr lang="tr-TR" dirty="0"/>
          </a:p>
        </p:txBody>
      </p:sp>
      <p:sp>
        <p:nvSpPr>
          <p:cNvPr id="3" name="İçerik Yer Tutucusu 2"/>
          <p:cNvSpPr>
            <a:spLocks noGrp="1"/>
          </p:cNvSpPr>
          <p:nvPr>
            <p:ph idx="1"/>
          </p:nvPr>
        </p:nvSpPr>
        <p:spPr/>
        <p:txBody>
          <a:bodyPr>
            <a:normAutofit fontScale="77500" lnSpcReduction="20000"/>
          </a:bodyPr>
          <a:lstStyle/>
          <a:p>
            <a:r>
              <a:rPr lang="tr-TR" dirty="0" smtClean="0"/>
              <a:t>Kuvvetler </a:t>
            </a:r>
            <a:r>
              <a:rPr lang="tr-TR" dirty="0"/>
              <a:t>ayrılığı</a:t>
            </a:r>
            <a:r>
              <a:rPr lang="tr-TR" b="1" dirty="0"/>
              <a:t> </a:t>
            </a:r>
            <a:r>
              <a:rPr lang="tr-TR" dirty="0"/>
              <a:t>teorisi devletin yasama, yürütme ve yargı fonksiyonlarının ayrı organların elinde bulunmasını ve bu organların birbirlerinin faaliyetlerine karışmamasını öngören teoridir.</a:t>
            </a:r>
          </a:p>
          <a:p>
            <a:r>
              <a:rPr lang="tr-TR" dirty="0"/>
              <a:t>Kuvvetler ayrılığı teorisine göre devlet işlerinin iyi yürütülebilmesi, demokrasinin gerçekleşebilmesi ve özgürlüğün güvenceye alınabilmesi için yasama, yürütme ve yargı fonksiyonlarının ayrı organlar tarafından üstlenilmesi gerekmektedir.</a:t>
            </a:r>
          </a:p>
          <a:p>
            <a:r>
              <a:rPr lang="tr-TR" dirty="0"/>
              <a:t>Yasama organı hukuk kurallarını yapan organdır. Bu fonksiyon yasama fonksiyonu olarak isimlendirilir ve parlamento tarafından gerçekleştirilir.</a:t>
            </a:r>
          </a:p>
          <a:p>
            <a:r>
              <a:rPr lang="tr-TR" dirty="0"/>
              <a:t>Hukuk kurallarının uygulanması, bu kurallardan alınan yetkiyle kamu hizmetlerinin yerine getirilmesi yürütme organının işidir.</a:t>
            </a:r>
          </a:p>
          <a:p>
            <a:r>
              <a:rPr lang="tr-TR" dirty="0"/>
              <a:t>Hukukun ihlal edilmesi halinde ortaya çıkan uyuşmazlıkların çözümü, suç işleyenlerin cezalandırılması ve sonuçta adaletin gerçekleştirilmesi işi yargı organları tarafından üstlenilmiştir. Bu işlev bağımsız ve tarafsız mahkemeler aracılığıyla gerçekleştirilir.</a:t>
            </a:r>
          </a:p>
          <a:p>
            <a:r>
              <a:rPr lang="tr-TR" dirty="0"/>
              <a:t>Çeşitli hukuk sistemleri bu üç yetkinin kullanımına ilişkin farklı esaslar belirleyebilmektedir</a:t>
            </a:r>
            <a:r>
              <a:rPr lang="tr-TR" dirty="0" smtClean="0"/>
              <a:t>.</a:t>
            </a:r>
            <a:endParaRPr lang="tr-TR" dirty="0"/>
          </a:p>
          <a:p>
            <a:pPr marL="0" indent="0">
              <a:buNone/>
            </a:pPr>
            <a:endParaRPr lang="tr-TR" b="1" dirty="0"/>
          </a:p>
        </p:txBody>
      </p:sp>
    </p:spTree>
    <p:extLst>
      <p:ext uri="{BB962C8B-B14F-4D97-AF65-F5344CB8AC3E}">
        <p14:creationId xmlns:p14="http://schemas.microsoft.com/office/powerpoint/2010/main" val="9924758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Kuvvetler Ayrılığı –Anayasa’nın başlangıç hükümlerinden…</a:t>
            </a:r>
            <a:endParaRPr lang="tr-TR" dirty="0"/>
          </a:p>
        </p:txBody>
      </p:sp>
      <p:sp>
        <p:nvSpPr>
          <p:cNvPr id="3" name="İçerik Yer Tutucusu 2"/>
          <p:cNvSpPr>
            <a:spLocks noGrp="1"/>
          </p:cNvSpPr>
          <p:nvPr>
            <p:ph idx="1"/>
          </p:nvPr>
        </p:nvSpPr>
        <p:spPr/>
        <p:txBody>
          <a:bodyPr/>
          <a:lstStyle/>
          <a:p>
            <a:pPr marL="0" indent="0">
              <a:buNone/>
            </a:pPr>
            <a:r>
              <a:rPr lang="tr-TR" dirty="0" smtClean="0"/>
              <a:t>«…Kuvvetler ayrımının, Devlet organları arasında üstünlük sıralaması anlamına gelmeyip, belli Devlet yetki ve görevlerinin kullanılmasından ibaret ve bununla sınırlı medeni bir işbölümü ve işbirliği olduğu ve üstünlüğün ancak Anayasa ve kanunlarda bulunduğu…»</a:t>
            </a:r>
            <a:endParaRPr lang="tr-TR" dirty="0"/>
          </a:p>
        </p:txBody>
      </p:sp>
    </p:spTree>
    <p:extLst>
      <p:ext uri="{BB962C8B-B14F-4D97-AF65-F5344CB8AC3E}">
        <p14:creationId xmlns:p14="http://schemas.microsoft.com/office/powerpoint/2010/main" val="160678379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Çeşitli hukuki kavram, kurumlar ve ilkeler-</a:t>
            </a:r>
            <a:br>
              <a:rPr lang="tr-TR" dirty="0" smtClean="0"/>
            </a:br>
            <a:r>
              <a:rPr lang="tr-TR" dirty="0" smtClean="0"/>
              <a:t>Kanuna Karşı Hile</a:t>
            </a:r>
            <a:endParaRPr lang="tr-TR" dirty="0"/>
          </a:p>
        </p:txBody>
      </p:sp>
      <p:sp>
        <p:nvSpPr>
          <p:cNvPr id="3" name="İçerik Yer Tutucusu 2"/>
          <p:cNvSpPr>
            <a:spLocks noGrp="1"/>
          </p:cNvSpPr>
          <p:nvPr>
            <p:ph idx="1"/>
          </p:nvPr>
        </p:nvSpPr>
        <p:spPr/>
        <p:txBody>
          <a:bodyPr/>
          <a:lstStyle/>
          <a:p>
            <a:pPr marL="0" indent="0">
              <a:buNone/>
            </a:pPr>
            <a:r>
              <a:rPr lang="tr-TR" dirty="0" smtClean="0"/>
              <a:t>-Kanuna karşı hile kanunu yasakladığı bir </a:t>
            </a:r>
            <a:r>
              <a:rPr lang="tr-TR" dirty="0" err="1" smtClean="0"/>
              <a:t>sonucu,izin</a:t>
            </a:r>
            <a:r>
              <a:rPr lang="tr-TR" dirty="0" smtClean="0"/>
              <a:t> verdiği araçlarla elde etmek anlamına gelmektedir.</a:t>
            </a:r>
          </a:p>
          <a:p>
            <a:pPr marL="0" indent="0">
              <a:buNone/>
            </a:pPr>
            <a:r>
              <a:rPr lang="tr-TR" dirty="0" smtClean="0"/>
              <a:t>-Kanunun amacı dolandırılır, saptırılır. Bununla birlikte kanuna uygun davranılmış gibi bir görüntü verilir.</a:t>
            </a:r>
          </a:p>
          <a:p>
            <a:pPr marL="0" indent="0">
              <a:buNone/>
            </a:pPr>
            <a:r>
              <a:rPr lang="tr-TR" dirty="0" smtClean="0"/>
              <a:t>-Kanunun bir maddesinin yasakladığı sonuca, kanunun diğer bir maddesinin verdiği imkandan yararlanılarak ulaşıldığı görülmektedir.</a:t>
            </a:r>
          </a:p>
          <a:p>
            <a:pPr marL="0" indent="0">
              <a:buNone/>
            </a:pPr>
            <a:r>
              <a:rPr lang="tr-TR" dirty="0" smtClean="0"/>
              <a:t>-Bu durumda kanunun «</a:t>
            </a:r>
            <a:r>
              <a:rPr lang="tr-TR" dirty="0" err="1" smtClean="0"/>
              <a:t>sözüne»uyulur</a:t>
            </a:r>
            <a:r>
              <a:rPr lang="tr-TR" dirty="0" smtClean="0"/>
              <a:t>; ancak «ruhu» çiğnenmiş olur.</a:t>
            </a:r>
          </a:p>
          <a:p>
            <a:pPr marL="0" indent="0">
              <a:buNone/>
            </a:pPr>
            <a:endParaRPr lang="tr-TR" dirty="0"/>
          </a:p>
        </p:txBody>
      </p:sp>
    </p:spTree>
    <p:extLst>
      <p:ext uri="{BB962C8B-B14F-4D97-AF65-F5344CB8AC3E}">
        <p14:creationId xmlns:p14="http://schemas.microsoft.com/office/powerpoint/2010/main" val="60838154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b="1" u="sng" dirty="0"/>
              <a:t>Eşitlik Kavramı: </a:t>
            </a:r>
            <a:r>
              <a:rPr lang="en-GB" dirty="0" err="1"/>
              <a:t>Şekli</a:t>
            </a:r>
            <a:r>
              <a:rPr lang="en-GB" dirty="0"/>
              <a:t> (</a:t>
            </a:r>
            <a:r>
              <a:rPr lang="en-GB" dirty="0" err="1"/>
              <a:t>hukuki</a:t>
            </a:r>
            <a:r>
              <a:rPr lang="en-GB" dirty="0"/>
              <a:t>) </a:t>
            </a:r>
            <a:r>
              <a:rPr lang="en-GB" dirty="0" err="1"/>
              <a:t>eşitlik</a:t>
            </a:r>
            <a:r>
              <a:rPr lang="en-GB" dirty="0"/>
              <a:t> </a:t>
            </a:r>
            <a:r>
              <a:rPr lang="en-GB" dirty="0" err="1"/>
              <a:t>kanunların</a:t>
            </a:r>
            <a:r>
              <a:rPr lang="en-GB" dirty="0"/>
              <a:t> </a:t>
            </a:r>
            <a:r>
              <a:rPr lang="en-GB" dirty="0" err="1"/>
              <a:t>genel</a:t>
            </a:r>
            <a:r>
              <a:rPr lang="en-GB" dirty="0"/>
              <a:t> </a:t>
            </a:r>
            <a:r>
              <a:rPr lang="en-GB" dirty="0" err="1"/>
              <a:t>ve</a:t>
            </a:r>
            <a:r>
              <a:rPr lang="en-GB" dirty="0"/>
              <a:t> </a:t>
            </a:r>
            <a:r>
              <a:rPr lang="en-GB" dirty="0" err="1"/>
              <a:t>soyut</a:t>
            </a:r>
            <a:r>
              <a:rPr lang="en-GB" dirty="0"/>
              <a:t> </a:t>
            </a:r>
            <a:r>
              <a:rPr lang="en-GB" dirty="0" err="1"/>
              <a:t>nitelikte</a:t>
            </a:r>
            <a:r>
              <a:rPr lang="en-GB" dirty="0"/>
              <a:t> </a:t>
            </a:r>
            <a:r>
              <a:rPr lang="en-GB" dirty="0" err="1"/>
              <a:t>oluşuyla</a:t>
            </a:r>
            <a:r>
              <a:rPr lang="en-GB" dirty="0"/>
              <a:t>, </a:t>
            </a:r>
            <a:r>
              <a:rPr lang="en-GB" dirty="0" err="1"/>
              <a:t>herkese</a:t>
            </a:r>
            <a:r>
              <a:rPr lang="en-GB" dirty="0"/>
              <a:t> </a:t>
            </a:r>
            <a:r>
              <a:rPr lang="en-GB" dirty="0" err="1"/>
              <a:t>eşit</a:t>
            </a:r>
            <a:r>
              <a:rPr lang="en-GB" dirty="0"/>
              <a:t> </a:t>
            </a:r>
            <a:r>
              <a:rPr lang="en-GB" dirty="0" err="1"/>
              <a:t>olarak</a:t>
            </a:r>
            <a:r>
              <a:rPr lang="en-GB" dirty="0"/>
              <a:t> </a:t>
            </a:r>
            <a:r>
              <a:rPr lang="en-GB" dirty="0" err="1"/>
              <a:t>uygulanmasıyla</a:t>
            </a:r>
            <a:r>
              <a:rPr lang="en-GB" dirty="0"/>
              <a:t> </a:t>
            </a:r>
            <a:r>
              <a:rPr lang="en-GB" dirty="0" err="1"/>
              <a:t>ilgili</a:t>
            </a:r>
            <a:r>
              <a:rPr lang="en-GB" dirty="0"/>
              <a:t> </a:t>
            </a:r>
            <a:r>
              <a:rPr lang="en-GB" dirty="0" err="1"/>
              <a:t>olarak</a:t>
            </a:r>
            <a:r>
              <a:rPr lang="en-GB" dirty="0"/>
              <a:t> </a:t>
            </a:r>
            <a:r>
              <a:rPr lang="en-GB" dirty="0" err="1"/>
              <a:t>anlaşılmaktadır</a:t>
            </a:r>
            <a:r>
              <a:rPr lang="en-GB" dirty="0"/>
              <a:t>. Maddi (</a:t>
            </a:r>
            <a:r>
              <a:rPr lang="en-GB" dirty="0" err="1"/>
              <a:t>hukuki</a:t>
            </a:r>
            <a:r>
              <a:rPr lang="en-GB" dirty="0"/>
              <a:t>) </a:t>
            </a:r>
            <a:r>
              <a:rPr lang="en-GB" dirty="0" err="1"/>
              <a:t>eşitlik</a:t>
            </a:r>
            <a:r>
              <a:rPr lang="en-GB" dirty="0"/>
              <a:t> </a:t>
            </a:r>
            <a:r>
              <a:rPr lang="en-GB" dirty="0" err="1"/>
              <a:t>ise</a:t>
            </a:r>
            <a:r>
              <a:rPr lang="en-GB" dirty="0"/>
              <a:t> “</a:t>
            </a:r>
            <a:r>
              <a:rPr lang="en-GB" dirty="0" err="1"/>
              <a:t>aynı</a:t>
            </a:r>
            <a:r>
              <a:rPr lang="en-GB" dirty="0"/>
              <a:t> </a:t>
            </a:r>
            <a:r>
              <a:rPr lang="en-GB" dirty="0" err="1"/>
              <a:t>durumda</a:t>
            </a:r>
            <a:r>
              <a:rPr lang="en-GB" dirty="0"/>
              <a:t> </a:t>
            </a:r>
            <a:r>
              <a:rPr lang="en-GB" dirty="0" err="1"/>
              <a:t>bulunanlar</a:t>
            </a:r>
            <a:r>
              <a:rPr lang="en-GB" dirty="0"/>
              <a:t> </a:t>
            </a:r>
            <a:r>
              <a:rPr lang="en-GB" dirty="0" err="1"/>
              <a:t>için</a:t>
            </a:r>
            <a:r>
              <a:rPr lang="en-GB" dirty="0"/>
              <a:t> </a:t>
            </a:r>
            <a:r>
              <a:rPr lang="en-GB" dirty="0" err="1"/>
              <a:t>haklarda</a:t>
            </a:r>
            <a:r>
              <a:rPr lang="en-GB" dirty="0"/>
              <a:t> </a:t>
            </a:r>
            <a:r>
              <a:rPr lang="en-GB" dirty="0" err="1"/>
              <a:t>ve</a:t>
            </a:r>
            <a:r>
              <a:rPr lang="en-GB" dirty="0"/>
              <a:t> </a:t>
            </a:r>
            <a:r>
              <a:rPr lang="en-GB" dirty="0" err="1"/>
              <a:t>ödevlerde</a:t>
            </a:r>
            <a:r>
              <a:rPr lang="en-GB" dirty="0"/>
              <a:t>, </a:t>
            </a:r>
            <a:r>
              <a:rPr lang="en-GB" dirty="0" err="1"/>
              <a:t>yararlarda</a:t>
            </a:r>
            <a:r>
              <a:rPr lang="en-GB" dirty="0"/>
              <a:t> </a:t>
            </a:r>
            <a:r>
              <a:rPr lang="en-GB" dirty="0" err="1"/>
              <a:t>ve</a:t>
            </a:r>
            <a:r>
              <a:rPr lang="en-GB" dirty="0"/>
              <a:t> </a:t>
            </a:r>
            <a:r>
              <a:rPr lang="en-GB" dirty="0" err="1"/>
              <a:t>yükümlülüklerde</a:t>
            </a:r>
            <a:r>
              <a:rPr lang="en-GB" dirty="0"/>
              <a:t>, </a:t>
            </a:r>
            <a:r>
              <a:rPr lang="en-GB" dirty="0" err="1"/>
              <a:t>yetkilerde</a:t>
            </a:r>
            <a:r>
              <a:rPr lang="en-GB" dirty="0"/>
              <a:t> </a:t>
            </a:r>
            <a:r>
              <a:rPr lang="en-GB" dirty="0" err="1"/>
              <a:t>ve</a:t>
            </a:r>
            <a:r>
              <a:rPr lang="en-GB" dirty="0"/>
              <a:t> </a:t>
            </a:r>
            <a:r>
              <a:rPr lang="en-GB" dirty="0" err="1"/>
              <a:t>sorumluluklarda</a:t>
            </a:r>
            <a:r>
              <a:rPr lang="en-GB" dirty="0"/>
              <a:t>, </a:t>
            </a:r>
            <a:r>
              <a:rPr lang="en-GB" dirty="0" err="1"/>
              <a:t>fırsatlarda</a:t>
            </a:r>
            <a:r>
              <a:rPr lang="en-GB" dirty="0"/>
              <a:t> </a:t>
            </a:r>
            <a:r>
              <a:rPr lang="en-GB" dirty="0" err="1"/>
              <a:t>ve</a:t>
            </a:r>
            <a:r>
              <a:rPr lang="en-GB" dirty="0"/>
              <a:t> </a:t>
            </a:r>
            <a:r>
              <a:rPr lang="en-GB" dirty="0" err="1"/>
              <a:t>hizmetlerde</a:t>
            </a:r>
            <a:r>
              <a:rPr lang="en-GB" dirty="0"/>
              <a:t> </a:t>
            </a:r>
            <a:r>
              <a:rPr lang="en-GB" dirty="0" err="1"/>
              <a:t>eşit</a:t>
            </a:r>
            <a:r>
              <a:rPr lang="en-GB" dirty="0"/>
              <a:t> </a:t>
            </a:r>
            <a:r>
              <a:rPr lang="en-GB" dirty="0" err="1"/>
              <a:t>davranma</a:t>
            </a:r>
            <a:r>
              <a:rPr lang="en-GB" dirty="0"/>
              <a:t> </a:t>
            </a:r>
            <a:r>
              <a:rPr lang="en-GB" dirty="0" err="1"/>
              <a:t>zorunluluğunu</a:t>
            </a:r>
            <a:r>
              <a:rPr lang="en-GB" dirty="0"/>
              <a:t>” </a:t>
            </a:r>
            <a:r>
              <a:rPr lang="en-GB" dirty="0" err="1"/>
              <a:t>içeren</a:t>
            </a:r>
            <a:r>
              <a:rPr lang="en-GB" dirty="0"/>
              <a:t> </a:t>
            </a:r>
            <a:r>
              <a:rPr lang="en-GB" dirty="0" err="1"/>
              <a:t>ve</a:t>
            </a:r>
            <a:r>
              <a:rPr lang="en-GB" dirty="0"/>
              <a:t> </a:t>
            </a:r>
            <a:r>
              <a:rPr lang="en-GB" dirty="0" err="1"/>
              <a:t>şeklin</a:t>
            </a:r>
            <a:r>
              <a:rPr lang="en-GB" dirty="0"/>
              <a:t> </a:t>
            </a:r>
            <a:r>
              <a:rPr lang="en-GB" dirty="0" err="1"/>
              <a:t>ötesinde</a:t>
            </a:r>
            <a:r>
              <a:rPr lang="en-GB" dirty="0"/>
              <a:t> </a:t>
            </a:r>
            <a:r>
              <a:rPr lang="en-GB" dirty="0" err="1"/>
              <a:t>içeriğin</a:t>
            </a:r>
            <a:r>
              <a:rPr lang="en-GB" dirty="0"/>
              <a:t> de </a:t>
            </a:r>
            <a:r>
              <a:rPr lang="en-GB" dirty="0" err="1"/>
              <a:t>hesaba</a:t>
            </a:r>
            <a:r>
              <a:rPr lang="en-GB" dirty="0"/>
              <a:t> </a:t>
            </a:r>
            <a:r>
              <a:rPr lang="en-GB" dirty="0" err="1"/>
              <a:t>katılmasını</a:t>
            </a:r>
            <a:r>
              <a:rPr lang="en-GB" dirty="0"/>
              <a:t> </a:t>
            </a:r>
            <a:r>
              <a:rPr lang="en-GB" dirty="0" err="1"/>
              <a:t>gerektiren</a:t>
            </a:r>
            <a:r>
              <a:rPr lang="en-GB" dirty="0"/>
              <a:t> </a:t>
            </a:r>
            <a:r>
              <a:rPr lang="en-GB" dirty="0" err="1"/>
              <a:t>eşitlik</a:t>
            </a:r>
            <a:r>
              <a:rPr lang="en-GB" dirty="0"/>
              <a:t> </a:t>
            </a:r>
            <a:r>
              <a:rPr lang="en-GB" dirty="0" err="1"/>
              <a:t>türüdür</a:t>
            </a:r>
            <a:r>
              <a:rPr lang="en-GB" dirty="0"/>
              <a:t>. </a:t>
            </a:r>
            <a:endParaRPr lang="tr-TR" dirty="0"/>
          </a:p>
          <a:p>
            <a:endParaRPr lang="tr-TR" dirty="0"/>
          </a:p>
        </p:txBody>
      </p:sp>
    </p:spTree>
    <p:extLst>
      <p:ext uri="{BB962C8B-B14F-4D97-AF65-F5344CB8AC3E}">
        <p14:creationId xmlns:p14="http://schemas.microsoft.com/office/powerpoint/2010/main" val="106240904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en-GB" dirty="0" err="1"/>
              <a:t>Şekli</a:t>
            </a:r>
            <a:r>
              <a:rPr lang="en-GB" dirty="0"/>
              <a:t> </a:t>
            </a:r>
            <a:r>
              <a:rPr lang="en-GB" dirty="0" err="1"/>
              <a:t>eşitlik</a:t>
            </a:r>
            <a:r>
              <a:rPr lang="en-GB" dirty="0"/>
              <a:t> </a:t>
            </a:r>
            <a:r>
              <a:rPr lang="en-GB" dirty="0" err="1"/>
              <a:t>genelde</a:t>
            </a:r>
            <a:r>
              <a:rPr lang="en-GB" dirty="0"/>
              <a:t> </a:t>
            </a:r>
            <a:r>
              <a:rPr lang="en-GB" dirty="0" err="1"/>
              <a:t>kanun</a:t>
            </a:r>
            <a:r>
              <a:rPr lang="en-GB" dirty="0"/>
              <a:t> </a:t>
            </a:r>
            <a:r>
              <a:rPr lang="en-GB" dirty="0" err="1"/>
              <a:t>önünde</a:t>
            </a:r>
            <a:r>
              <a:rPr lang="en-GB" dirty="0"/>
              <a:t> </a:t>
            </a:r>
            <a:r>
              <a:rPr lang="en-GB" dirty="0" err="1"/>
              <a:t>eşitlik</a:t>
            </a:r>
            <a:r>
              <a:rPr lang="en-GB" dirty="0"/>
              <a:t> </a:t>
            </a:r>
            <a:r>
              <a:rPr lang="en-GB" dirty="0" err="1"/>
              <a:t>olarak</a:t>
            </a:r>
            <a:r>
              <a:rPr lang="en-GB" dirty="0"/>
              <a:t> </a:t>
            </a:r>
            <a:r>
              <a:rPr lang="en-GB" dirty="0" err="1"/>
              <a:t>karşımıza</a:t>
            </a:r>
            <a:r>
              <a:rPr lang="en-GB" dirty="0"/>
              <a:t> </a:t>
            </a:r>
            <a:r>
              <a:rPr lang="en-GB" dirty="0" err="1"/>
              <a:t>çıkarken</a:t>
            </a:r>
            <a:r>
              <a:rPr lang="en-GB" dirty="0"/>
              <a:t>, </a:t>
            </a:r>
            <a:r>
              <a:rPr lang="en-GB" dirty="0" err="1"/>
              <a:t>maddi</a:t>
            </a:r>
            <a:r>
              <a:rPr lang="en-GB" dirty="0"/>
              <a:t> </a:t>
            </a:r>
            <a:r>
              <a:rPr lang="en-GB" dirty="0" err="1"/>
              <a:t>eşitliğin</a:t>
            </a:r>
            <a:r>
              <a:rPr lang="en-GB" dirty="0"/>
              <a:t> </a:t>
            </a:r>
            <a:r>
              <a:rPr lang="en-GB" dirty="0" err="1"/>
              <a:t>sağlandığı</a:t>
            </a:r>
            <a:r>
              <a:rPr lang="en-GB" dirty="0"/>
              <a:t> </a:t>
            </a:r>
            <a:r>
              <a:rPr lang="en-GB" dirty="0" err="1"/>
              <a:t>durumlarda</a:t>
            </a:r>
            <a:r>
              <a:rPr lang="en-GB" dirty="0"/>
              <a:t>, “</a:t>
            </a:r>
            <a:r>
              <a:rPr lang="en-GB" dirty="0" err="1"/>
              <a:t>haklı</a:t>
            </a:r>
            <a:r>
              <a:rPr lang="en-GB" dirty="0"/>
              <a:t> </a:t>
            </a:r>
            <a:r>
              <a:rPr lang="en-GB" dirty="0" err="1"/>
              <a:t>nedenler”in</a:t>
            </a:r>
            <a:r>
              <a:rPr lang="en-GB" dirty="0"/>
              <a:t> </a:t>
            </a:r>
            <a:r>
              <a:rPr lang="en-GB" dirty="0" err="1"/>
              <a:t>var</a:t>
            </a:r>
            <a:r>
              <a:rPr lang="en-GB" dirty="0"/>
              <a:t> </a:t>
            </a:r>
            <a:r>
              <a:rPr lang="en-GB" dirty="0" err="1"/>
              <a:t>olması</a:t>
            </a:r>
            <a:r>
              <a:rPr lang="en-GB" dirty="0"/>
              <a:t> </a:t>
            </a:r>
            <a:r>
              <a:rPr lang="en-GB" dirty="0" err="1"/>
              <a:t>kaydıyla</a:t>
            </a:r>
            <a:r>
              <a:rPr lang="en-GB" dirty="0"/>
              <a:t>, </a:t>
            </a:r>
            <a:r>
              <a:rPr lang="en-GB" dirty="0" err="1"/>
              <a:t>dezavantajlı</a:t>
            </a:r>
            <a:r>
              <a:rPr lang="en-GB" dirty="0"/>
              <a:t> </a:t>
            </a:r>
            <a:r>
              <a:rPr lang="en-GB" dirty="0" err="1"/>
              <a:t>durumda</a:t>
            </a:r>
            <a:r>
              <a:rPr lang="en-GB" dirty="0"/>
              <a:t> </a:t>
            </a:r>
            <a:r>
              <a:rPr lang="en-GB" dirty="0" err="1"/>
              <a:t>olanların</a:t>
            </a:r>
            <a:r>
              <a:rPr lang="en-GB" dirty="0"/>
              <a:t> </a:t>
            </a:r>
            <a:r>
              <a:rPr lang="en-GB" dirty="0" err="1"/>
              <a:t>korunması</a:t>
            </a:r>
            <a:r>
              <a:rPr lang="en-GB" dirty="0"/>
              <a:t>, </a:t>
            </a:r>
            <a:r>
              <a:rPr lang="en-GB" dirty="0" err="1"/>
              <a:t>adil</a:t>
            </a:r>
            <a:r>
              <a:rPr lang="en-GB" dirty="0"/>
              <a:t> </a:t>
            </a:r>
            <a:r>
              <a:rPr lang="en-GB" dirty="0" err="1"/>
              <a:t>çözüm</a:t>
            </a:r>
            <a:r>
              <a:rPr lang="en-GB" dirty="0"/>
              <a:t> </a:t>
            </a:r>
            <a:r>
              <a:rPr lang="en-GB" dirty="0" err="1"/>
              <a:t>bulmak</a:t>
            </a:r>
            <a:r>
              <a:rPr lang="en-GB" dirty="0"/>
              <a:t> </a:t>
            </a:r>
            <a:r>
              <a:rPr lang="en-GB" dirty="0" err="1"/>
              <a:t>için</a:t>
            </a:r>
            <a:r>
              <a:rPr lang="en-GB" dirty="0"/>
              <a:t> </a:t>
            </a:r>
            <a:r>
              <a:rPr lang="en-GB" dirty="0" err="1"/>
              <a:t>farklılıkların</a:t>
            </a:r>
            <a:r>
              <a:rPr lang="en-GB" dirty="0"/>
              <a:t> </a:t>
            </a:r>
            <a:r>
              <a:rPr lang="en-GB" dirty="0" err="1"/>
              <a:t>gözetilmesi</a:t>
            </a:r>
            <a:r>
              <a:rPr lang="en-GB" dirty="0"/>
              <a:t> </a:t>
            </a:r>
            <a:r>
              <a:rPr lang="en-GB" dirty="0" err="1"/>
              <a:t>söz</a:t>
            </a:r>
            <a:r>
              <a:rPr lang="en-GB" dirty="0"/>
              <a:t> </a:t>
            </a:r>
            <a:r>
              <a:rPr lang="en-GB" dirty="0" err="1"/>
              <a:t>konusu</a:t>
            </a:r>
            <a:r>
              <a:rPr lang="en-GB" dirty="0"/>
              <a:t> </a:t>
            </a:r>
            <a:r>
              <a:rPr lang="en-GB" dirty="0" err="1"/>
              <a:t>olmaktadır</a:t>
            </a:r>
            <a:r>
              <a:rPr lang="en-GB" dirty="0"/>
              <a:t>. </a:t>
            </a:r>
            <a:r>
              <a:rPr lang="en-GB" dirty="0" err="1"/>
              <a:t>Böylece</a:t>
            </a:r>
            <a:r>
              <a:rPr lang="en-GB" dirty="0"/>
              <a:t> </a:t>
            </a:r>
            <a:r>
              <a:rPr lang="en-GB" dirty="0" err="1"/>
              <a:t>eşitlik</a:t>
            </a:r>
            <a:r>
              <a:rPr lang="en-GB" dirty="0"/>
              <a:t> </a:t>
            </a:r>
            <a:r>
              <a:rPr lang="en-GB" dirty="0" err="1"/>
              <a:t>ilkesi</a:t>
            </a:r>
            <a:r>
              <a:rPr lang="en-GB" dirty="0"/>
              <a:t> </a:t>
            </a:r>
            <a:r>
              <a:rPr lang="en-GB" dirty="0" err="1"/>
              <a:t>bir</a:t>
            </a:r>
            <a:r>
              <a:rPr lang="en-GB" dirty="0"/>
              <a:t> </a:t>
            </a:r>
            <a:r>
              <a:rPr lang="en-GB" dirty="0" err="1"/>
              <a:t>yandan</a:t>
            </a:r>
            <a:r>
              <a:rPr lang="en-GB" dirty="0"/>
              <a:t> </a:t>
            </a:r>
            <a:r>
              <a:rPr lang="en-GB" dirty="0" err="1"/>
              <a:t>herkese</a:t>
            </a:r>
            <a:r>
              <a:rPr lang="en-GB" dirty="0"/>
              <a:t> </a:t>
            </a:r>
            <a:r>
              <a:rPr lang="en-GB" dirty="0" err="1"/>
              <a:t>eşit</a:t>
            </a:r>
            <a:r>
              <a:rPr lang="en-GB" dirty="0"/>
              <a:t> </a:t>
            </a:r>
            <a:r>
              <a:rPr lang="en-GB" dirty="0" err="1"/>
              <a:t>ve</a:t>
            </a:r>
            <a:r>
              <a:rPr lang="en-GB" dirty="0"/>
              <a:t> </a:t>
            </a:r>
            <a:r>
              <a:rPr lang="en-GB" dirty="0" err="1"/>
              <a:t>tarafsız</a:t>
            </a:r>
            <a:r>
              <a:rPr lang="en-GB" dirty="0"/>
              <a:t> </a:t>
            </a:r>
            <a:r>
              <a:rPr lang="en-GB" dirty="0" err="1"/>
              <a:t>olarak</a:t>
            </a:r>
            <a:r>
              <a:rPr lang="en-GB" dirty="0"/>
              <a:t> </a:t>
            </a:r>
            <a:r>
              <a:rPr lang="en-GB" dirty="0" err="1"/>
              <a:t>uygulanan</a:t>
            </a:r>
            <a:r>
              <a:rPr lang="en-GB" dirty="0"/>
              <a:t> </a:t>
            </a:r>
            <a:r>
              <a:rPr lang="en-GB" dirty="0" err="1"/>
              <a:t>yasaların</a:t>
            </a:r>
            <a:r>
              <a:rPr lang="en-GB" dirty="0"/>
              <a:t> </a:t>
            </a:r>
            <a:r>
              <a:rPr lang="en-GB" dirty="0" err="1"/>
              <a:t>varlığını</a:t>
            </a:r>
            <a:r>
              <a:rPr lang="en-GB" dirty="0"/>
              <a:t> </a:t>
            </a:r>
            <a:r>
              <a:rPr lang="en-GB" dirty="0" err="1"/>
              <a:t>öngörmekteyken</a:t>
            </a:r>
            <a:r>
              <a:rPr lang="en-GB" dirty="0"/>
              <a:t>, </a:t>
            </a:r>
            <a:r>
              <a:rPr lang="en-GB" dirty="0" err="1"/>
              <a:t>bir</a:t>
            </a:r>
            <a:r>
              <a:rPr lang="en-GB" dirty="0"/>
              <a:t> </a:t>
            </a:r>
            <a:r>
              <a:rPr lang="en-GB" dirty="0" err="1"/>
              <a:t>yandan</a:t>
            </a:r>
            <a:r>
              <a:rPr lang="en-GB" dirty="0"/>
              <a:t> da </a:t>
            </a:r>
            <a:r>
              <a:rPr lang="en-GB" dirty="0" err="1"/>
              <a:t>yasaların</a:t>
            </a:r>
            <a:r>
              <a:rPr lang="en-GB" dirty="0"/>
              <a:t> </a:t>
            </a:r>
            <a:r>
              <a:rPr lang="en-GB" dirty="0" err="1"/>
              <a:t>hakkaniyet</a:t>
            </a:r>
            <a:r>
              <a:rPr lang="en-GB" dirty="0"/>
              <a:t> </a:t>
            </a:r>
            <a:r>
              <a:rPr lang="en-GB" dirty="0" err="1"/>
              <a:t>ve</a:t>
            </a:r>
            <a:r>
              <a:rPr lang="en-GB" dirty="0"/>
              <a:t> </a:t>
            </a:r>
            <a:r>
              <a:rPr lang="en-GB" dirty="0" err="1"/>
              <a:t>adaletin</a:t>
            </a:r>
            <a:r>
              <a:rPr lang="en-GB" dirty="0"/>
              <a:t> </a:t>
            </a:r>
            <a:r>
              <a:rPr lang="en-GB" dirty="0" err="1"/>
              <a:t>gereklerini</a:t>
            </a:r>
            <a:r>
              <a:rPr lang="en-GB" dirty="0"/>
              <a:t> </a:t>
            </a:r>
            <a:r>
              <a:rPr lang="en-GB" dirty="0" err="1"/>
              <a:t>sağlamasını</a:t>
            </a:r>
            <a:r>
              <a:rPr lang="en-GB" dirty="0"/>
              <a:t> da </a:t>
            </a:r>
            <a:r>
              <a:rPr lang="en-GB" dirty="0" err="1"/>
              <a:t>şart</a:t>
            </a:r>
            <a:r>
              <a:rPr lang="en-GB" dirty="0"/>
              <a:t> </a:t>
            </a:r>
            <a:r>
              <a:rPr lang="en-GB" dirty="0" err="1"/>
              <a:t>koşmuş</a:t>
            </a:r>
            <a:r>
              <a:rPr lang="en-GB" dirty="0"/>
              <a:t> </a:t>
            </a:r>
            <a:r>
              <a:rPr lang="en-GB" dirty="0" err="1"/>
              <a:t>olmaktadır</a:t>
            </a:r>
            <a:r>
              <a:rPr lang="en-GB" dirty="0"/>
              <a:t>.</a:t>
            </a:r>
            <a:endParaRPr lang="tr-TR"/>
          </a:p>
          <a:p>
            <a:endParaRPr lang="tr-TR"/>
          </a:p>
        </p:txBody>
      </p:sp>
    </p:spTree>
    <p:extLst>
      <p:ext uri="{BB962C8B-B14F-4D97-AF65-F5344CB8AC3E}">
        <p14:creationId xmlns:p14="http://schemas.microsoft.com/office/powerpoint/2010/main" val="1729845385"/>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121</TotalTime>
  <Words>498</Words>
  <Application>Microsoft Macintosh PowerPoint</Application>
  <PresentationFormat>Geniş Ekran</PresentationFormat>
  <Paragraphs>39</Paragraphs>
  <Slides>8</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8</vt:i4>
      </vt:variant>
    </vt:vector>
  </HeadingPairs>
  <TitlesOfParts>
    <vt:vector size="12" baseType="lpstr">
      <vt:lpstr>Calibri</vt:lpstr>
      <vt:lpstr>Calibri Light</vt:lpstr>
      <vt:lpstr>Arial</vt:lpstr>
      <vt:lpstr>Office Teması</vt:lpstr>
      <vt:lpstr>HUKUK BAŞLANGICI 13</vt:lpstr>
      <vt:lpstr>Hukuk Sistemi</vt:lpstr>
      <vt:lpstr>Çeşitli hukuki kavram, kurumlar ve ilkeler- Ahde Vefa İlkesi</vt:lpstr>
      <vt:lpstr>Çeşitli hukuki kavram, kurumlar ve ilkeler Kuvvetler Ayrılığı</vt:lpstr>
      <vt:lpstr>Kuvvetler Ayrılığı –Anayasa’nın başlangıç hükümlerinden…</vt:lpstr>
      <vt:lpstr>Çeşitli hukuki kavram, kurumlar ve ilkeler- Kanuna Karşı Hile</vt:lpstr>
      <vt:lpstr>PowerPoint Sunusu</vt:lpstr>
      <vt:lpstr>PowerPoint Sunusu</vt:lpstr>
    </vt:vector>
  </TitlesOfParts>
  <Company/>
  <LinksUpToDate>false</LinksUpToDate>
  <SharedDoc>false</SharedDoc>
  <HyperlinksChanged>false</HyperlinksChanged>
  <AppVersion>15.0041</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HUKUK BAŞLANGICI 1</dc:title>
  <dc:creator>Gülriz Uygur</dc:creator>
  <cp:lastModifiedBy>Gülriz Uygur</cp:lastModifiedBy>
  <cp:revision>15</cp:revision>
  <dcterms:created xsi:type="dcterms:W3CDTF">2017-11-26T15:05:28Z</dcterms:created>
  <dcterms:modified xsi:type="dcterms:W3CDTF">2018-02-19T18:35:47Z</dcterms:modified>
</cp:coreProperties>
</file>