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5"/>
  </p:notesMasterIdLst>
  <p:sldIdLst>
    <p:sldId id="256" r:id="rId2"/>
    <p:sldId id="292" r:id="rId3"/>
    <p:sldId id="363" r:id="rId4"/>
    <p:sldId id="293" r:id="rId5"/>
    <p:sldId id="294" r:id="rId6"/>
    <p:sldId id="295" r:id="rId7"/>
    <p:sldId id="296" r:id="rId8"/>
    <p:sldId id="297" r:id="rId9"/>
    <p:sldId id="298" r:id="rId10"/>
    <p:sldId id="316" r:id="rId11"/>
    <p:sldId id="300" r:id="rId12"/>
    <p:sldId id="299" r:id="rId13"/>
    <p:sldId id="40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85777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1098068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425274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3990899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2653617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9</a:t>
            </a:fld>
            <a:endParaRPr lang="tr-TR" dirty="0"/>
          </a:p>
        </p:txBody>
      </p:sp>
    </p:spTree>
    <p:extLst>
      <p:ext uri="{BB962C8B-B14F-4D97-AF65-F5344CB8AC3E}">
        <p14:creationId xmlns:p14="http://schemas.microsoft.com/office/powerpoint/2010/main" val="649504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457200" lvl="0" indent="-457200" algn="just">
              <a:buFont typeface="+mj-lt"/>
              <a:buAutoNum type="arabicPeriod"/>
            </a:pPr>
            <a:r>
              <a:rPr lang="tr-TR" sz="1200" dirty="0" err="1">
                <a:solidFill>
                  <a:schemeClr val="bg1"/>
                </a:solidFill>
                <a:latin typeface="Times New Roman" panose="02020603050405020304" pitchFamily="18" charset="0"/>
                <a:cs typeface="Times New Roman" panose="02020603050405020304" pitchFamily="18" charset="0"/>
              </a:rPr>
              <a:t>Hurriler’in</a:t>
            </a:r>
            <a:r>
              <a:rPr lang="tr-TR" sz="1200" dirty="0">
                <a:solidFill>
                  <a:schemeClr val="bg1"/>
                </a:solidFill>
                <a:latin typeface="Times New Roman" panose="02020603050405020304" pitchFamily="18" charset="0"/>
                <a:cs typeface="Times New Roman" panose="02020603050405020304" pitchFamily="18" charset="0"/>
              </a:rPr>
              <a:t> yıkılması ile </a:t>
            </a:r>
            <a:r>
              <a:rPr lang="tr-TR" sz="1200" b="1" dirty="0">
                <a:solidFill>
                  <a:schemeClr val="bg1"/>
                </a:solidFill>
                <a:latin typeface="Times New Roman" panose="02020603050405020304" pitchFamily="18" charset="0"/>
                <a:cs typeface="Times New Roman" panose="02020603050405020304" pitchFamily="18" charset="0"/>
              </a:rPr>
              <a:t>anne kraliçe</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a:solidFill>
                  <a:srgbClr val="FF0000"/>
                </a:solidFill>
                <a:latin typeface="Times New Roman" panose="02020603050405020304" pitchFamily="18" charset="0"/>
                <a:cs typeface="Times New Roman" panose="02020603050405020304" pitchFamily="18" charset="0"/>
              </a:rPr>
              <a:t>URARTU’NUN</a:t>
            </a:r>
            <a:r>
              <a:rPr lang="tr-TR" sz="1200" dirty="0">
                <a:solidFill>
                  <a:schemeClr val="bg1"/>
                </a:solidFill>
                <a:latin typeface="Times New Roman" panose="02020603050405020304" pitchFamily="18" charset="0"/>
                <a:cs typeface="Times New Roman" panose="02020603050405020304" pitchFamily="18" charset="0"/>
              </a:rPr>
              <a:t> adıyla </a:t>
            </a:r>
            <a:r>
              <a:rPr lang="tr-TR" sz="1200" b="1" dirty="0">
                <a:solidFill>
                  <a:schemeClr val="bg1"/>
                </a:solidFill>
                <a:latin typeface="Times New Roman" panose="02020603050405020304" pitchFamily="18" charset="0"/>
                <a:cs typeface="Times New Roman" panose="02020603050405020304" pitchFamily="18" charset="0"/>
              </a:rPr>
              <a:t>Van (TUŞBA)</a:t>
            </a:r>
            <a:r>
              <a:rPr lang="tr-TR" sz="1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1200" b="1" dirty="0">
                <a:solidFill>
                  <a:schemeClr val="bg1"/>
                </a:solidFill>
                <a:latin typeface="Times New Roman" panose="02020603050405020304" pitchFamily="18" charset="0"/>
                <a:cs typeface="Times New Roman" panose="02020603050405020304" pitchFamily="18" charset="0"/>
              </a:rPr>
              <a:t>harç kullanma</a:t>
            </a:r>
            <a:r>
              <a:rPr lang="tr-TR" sz="1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1200" b="1" dirty="0">
                <a:solidFill>
                  <a:srgbClr val="FF0000"/>
                </a:solidFill>
                <a:latin typeface="Times New Roman" panose="02020603050405020304" pitchFamily="18" charset="0"/>
                <a:cs typeface="Times New Roman" panose="02020603050405020304" pitchFamily="18" charset="0"/>
              </a:rPr>
              <a:t>35 ton</a:t>
            </a:r>
            <a:r>
              <a:rPr lang="tr-TR" sz="1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1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b="1" dirty="0">
                <a:solidFill>
                  <a:schemeClr val="bg1"/>
                </a:solidFill>
                <a:latin typeface="Times New Roman" panose="02020603050405020304" pitchFamily="18" charset="0"/>
                <a:cs typeface="Times New Roman" panose="02020603050405020304" pitchFamily="18" charset="0"/>
              </a:rPr>
              <a:t>El sanatlarında </a:t>
            </a:r>
            <a:r>
              <a:rPr lang="tr-TR" sz="1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Urartular </a:t>
            </a:r>
            <a:r>
              <a:rPr lang="tr-TR" sz="1200" b="1" dirty="0">
                <a:solidFill>
                  <a:schemeClr val="bg1"/>
                </a:solidFill>
                <a:latin typeface="Times New Roman" panose="02020603050405020304" pitchFamily="18" charset="0"/>
                <a:cs typeface="Times New Roman" panose="02020603050405020304" pitchFamily="18" charset="0"/>
              </a:rPr>
              <a:t>ölümden sonraki hayata </a:t>
            </a:r>
            <a:r>
              <a:rPr lang="tr-TR" sz="1200" dirty="0" err="1">
                <a:solidFill>
                  <a:schemeClr val="bg1"/>
                </a:solidFill>
                <a:latin typeface="Times New Roman" panose="02020603050405020304" pitchFamily="18" charset="0"/>
                <a:cs typeface="Times New Roman" panose="02020603050405020304" pitchFamily="18" charset="0"/>
              </a:rPr>
              <a:t>inanırlar.Bundan</a:t>
            </a:r>
            <a:r>
              <a:rPr lang="tr-TR" sz="1200" dirty="0">
                <a:solidFill>
                  <a:schemeClr val="bg1"/>
                </a:solidFill>
                <a:latin typeface="Times New Roman" panose="02020603050405020304" pitchFamily="18" charset="0"/>
                <a:cs typeface="Times New Roman" panose="02020603050405020304" pitchFamily="18" charset="0"/>
              </a:rPr>
              <a:t> dolayı mezarlarını </a:t>
            </a:r>
            <a:r>
              <a:rPr lang="tr-TR" sz="1200" b="1" dirty="0">
                <a:solidFill>
                  <a:srgbClr val="FF0000"/>
                </a:solidFill>
                <a:latin typeface="Times New Roman" panose="02020603050405020304" pitchFamily="18" charset="0"/>
                <a:cs typeface="Times New Roman" panose="02020603050405020304" pitchFamily="18" charset="0"/>
              </a:rPr>
              <a:t>ev ve odaya </a:t>
            </a:r>
            <a:r>
              <a:rPr lang="tr-TR" sz="1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1200" b="1" dirty="0">
                <a:solidFill>
                  <a:srgbClr val="FF0000"/>
                </a:solidFill>
                <a:latin typeface="Times New Roman" panose="02020603050405020304" pitchFamily="18" charset="0"/>
                <a:cs typeface="Times New Roman" panose="02020603050405020304" pitchFamily="18" charset="0"/>
              </a:rPr>
              <a:t>İlk kaya </a:t>
            </a:r>
            <a:r>
              <a:rPr lang="tr-TR" sz="1200" dirty="0">
                <a:solidFill>
                  <a:schemeClr val="bg1"/>
                </a:solidFill>
                <a:latin typeface="Times New Roman" panose="02020603050405020304" pitchFamily="18" charset="0"/>
                <a:cs typeface="Times New Roman" panose="02020603050405020304" pitchFamily="18" charset="0"/>
              </a:rPr>
              <a:t>mezarlarını </a:t>
            </a:r>
            <a:r>
              <a:rPr lang="tr-TR" sz="1200" dirty="0" err="1">
                <a:solidFill>
                  <a:schemeClr val="bg1"/>
                </a:solidFill>
                <a:latin typeface="Times New Roman" panose="02020603050405020304" pitchFamily="18" charset="0"/>
                <a:cs typeface="Times New Roman" panose="02020603050405020304" pitchFamily="18" charset="0"/>
              </a:rPr>
              <a:t>Urartular’da</a:t>
            </a:r>
            <a:r>
              <a:rPr lang="tr-TR" sz="1200" dirty="0">
                <a:solidFill>
                  <a:schemeClr val="bg1"/>
                </a:solidFill>
                <a:latin typeface="Times New Roman" panose="02020603050405020304" pitchFamily="18" charset="0"/>
                <a:cs typeface="Times New Roman" panose="02020603050405020304" pitchFamily="18" charset="0"/>
              </a:rPr>
              <a:t> </a:t>
            </a:r>
            <a:r>
              <a:rPr lang="tr-TR" sz="1200" dirty="0" err="1">
                <a:solidFill>
                  <a:schemeClr val="bg1"/>
                </a:solidFill>
                <a:latin typeface="Times New Roman" panose="02020603050405020304" pitchFamily="18" charset="0"/>
                <a:cs typeface="Times New Roman" panose="02020603050405020304" pitchFamily="18" charset="0"/>
              </a:rPr>
              <a:t>Tuşpa</a:t>
            </a:r>
            <a:r>
              <a:rPr lang="tr-TR" sz="1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1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1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1200" dirty="0" err="1">
                <a:solidFill>
                  <a:schemeClr val="bg1"/>
                </a:solidFill>
                <a:latin typeface="Times New Roman" panose="02020603050405020304" pitchFamily="18" charset="0"/>
                <a:cs typeface="Times New Roman" panose="02020603050405020304" pitchFamily="18" charset="0"/>
              </a:rPr>
              <a:t>Teşaba</a:t>
            </a:r>
            <a:r>
              <a:rPr lang="tr-TR" sz="1200" dirty="0">
                <a:solidFill>
                  <a:schemeClr val="bg1"/>
                </a:solidFill>
                <a:latin typeface="Times New Roman" panose="02020603050405020304" pitchFamily="18" charset="0"/>
                <a:cs typeface="Times New Roman" panose="02020603050405020304" pitchFamily="18" charset="0"/>
              </a:rPr>
              <a:t>, güneş tanrısı </a:t>
            </a:r>
            <a:r>
              <a:rPr lang="tr-TR" sz="1200" dirty="0" err="1">
                <a:solidFill>
                  <a:schemeClr val="bg1"/>
                </a:solidFill>
                <a:latin typeface="Times New Roman" panose="02020603050405020304" pitchFamily="18" charset="0"/>
                <a:cs typeface="Times New Roman" panose="02020603050405020304" pitchFamily="18" charset="0"/>
              </a:rPr>
              <a:t>Şivini’dir</a:t>
            </a:r>
            <a:r>
              <a:rPr lang="tr-TR" sz="1200" dirty="0">
                <a:solidFill>
                  <a:schemeClr val="bg1"/>
                </a:solidFill>
                <a:latin typeface="Times New Roman" panose="02020603050405020304" pitchFamily="18" charset="0"/>
                <a:cs typeface="Times New Roman" panose="02020603050405020304" pitchFamily="18" charset="0"/>
              </a:rPr>
              <a:t>.</a:t>
            </a:r>
          </a:p>
          <a:p>
            <a:r>
              <a:rPr lang="tr-TR" sz="1200" dirty="0">
                <a:solidFill>
                  <a:schemeClr val="bg1"/>
                </a:solidFill>
                <a:latin typeface="Times New Roman" panose="02020603050405020304" pitchFamily="18" charset="0"/>
                <a:cs typeface="Times New Roman" panose="02020603050405020304" pitchFamily="18" charset="0"/>
              </a:rPr>
              <a:t> </a:t>
            </a:r>
          </a:p>
          <a:p>
            <a:r>
              <a:rPr lang="tr-TR" sz="1200" dirty="0">
                <a:solidFill>
                  <a:schemeClr val="bg1"/>
                </a:solidFill>
                <a:latin typeface="Times New Roman" panose="02020603050405020304" pitchFamily="18" charset="0"/>
                <a:cs typeface="Times New Roman" panose="02020603050405020304" pitchFamily="18" charset="0"/>
              </a:rPr>
              <a:t> </a:t>
            </a: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11</a:t>
            </a:fld>
            <a:endParaRPr lang="tr-TR" dirty="0"/>
          </a:p>
        </p:txBody>
      </p:sp>
    </p:spTree>
    <p:extLst>
      <p:ext uri="{BB962C8B-B14F-4D97-AF65-F5344CB8AC3E}">
        <p14:creationId xmlns:p14="http://schemas.microsoft.com/office/powerpoint/2010/main" val="2886894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13</a:t>
            </a:fld>
            <a:endParaRPr lang="tr-TR" dirty="0"/>
          </a:p>
        </p:txBody>
      </p:sp>
    </p:spTree>
    <p:extLst>
      <p:ext uri="{BB962C8B-B14F-4D97-AF65-F5344CB8AC3E}">
        <p14:creationId xmlns:p14="http://schemas.microsoft.com/office/powerpoint/2010/main" val="109997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2"/>
          </p:nvPr>
        </p:nvSpPr>
        <p:spPr/>
        <p:txBody>
          <a:bodyPr/>
          <a:lstStyle/>
          <a:p>
            <a:r>
              <a:rPr lang="tr-TR" dirty="0"/>
              <a:t>KALE YAPIMINDA KULLANILAN TAŞ BLOKLAR</a:t>
            </a:r>
          </a:p>
        </p:txBody>
      </p:sp>
      <p:pic>
        <p:nvPicPr>
          <p:cNvPr id="16386" name="Picture 2"/>
          <p:cNvPicPr>
            <a:picLocks noGrp="1" noChangeAspect="1" noChangeArrowheads="1"/>
          </p:cNvPicPr>
          <p:nvPr>
            <p:ph sz="quarter" idx="1"/>
          </p:nvPr>
        </p:nvPicPr>
        <p:blipFill>
          <a:blip r:embed="rId2"/>
          <a:srcRect/>
          <a:stretch>
            <a:fillRect/>
          </a:stretch>
        </p:blipFill>
        <p:spPr bwMode="auto">
          <a:xfrm>
            <a:off x="928662" y="857232"/>
            <a:ext cx="5570057" cy="471490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3"/>
          <a:srcRect/>
          <a:stretch>
            <a:fillRect/>
          </a:stretch>
        </p:blipFill>
        <p:spPr bwMode="auto">
          <a:xfrm>
            <a:off x="500034" y="285728"/>
            <a:ext cx="4429156" cy="6072230"/>
          </a:xfrm>
          <a:prstGeom prst="rect">
            <a:avLst/>
          </a:prstGeom>
          <a:noFill/>
          <a:ln w="9525">
            <a:noFill/>
            <a:miter lim="800000"/>
            <a:headEnd/>
            <a:tailEnd/>
          </a:ln>
          <a:effectLst/>
        </p:spPr>
      </p:pic>
      <p:pic>
        <p:nvPicPr>
          <p:cNvPr id="60420" name="Picture 4"/>
          <p:cNvPicPr>
            <a:picLocks noChangeAspect="1" noChangeArrowheads="1"/>
          </p:cNvPicPr>
          <p:nvPr/>
        </p:nvPicPr>
        <p:blipFill>
          <a:blip r:embed="rId4"/>
          <a:srcRect/>
          <a:stretch>
            <a:fillRect/>
          </a:stretch>
        </p:blipFill>
        <p:spPr bwMode="auto">
          <a:xfrm>
            <a:off x="5200650" y="357166"/>
            <a:ext cx="3943350" cy="600079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idx="1"/>
          </p:nvPr>
        </p:nvSpPr>
        <p:spPr>
          <a:xfrm>
            <a:off x="457200" y="214291"/>
            <a:ext cx="3186106" cy="1285884"/>
          </a:xfrm>
        </p:spPr>
        <p:txBody>
          <a:bodyPr/>
          <a:lstStyle/>
          <a:p>
            <a:r>
              <a:rPr lang="tr-TR" dirty="0"/>
              <a:t>51 KM UZUNLUĞUNDAKİ ŞAMRAN KANALI</a:t>
            </a:r>
          </a:p>
        </p:txBody>
      </p:sp>
      <p:pic>
        <p:nvPicPr>
          <p:cNvPr id="59394" name="Picture 2"/>
          <p:cNvPicPr>
            <a:picLocks noGrp="1" noChangeAspect="1" noChangeArrowheads="1"/>
          </p:cNvPicPr>
          <p:nvPr>
            <p:ph sz="half" idx="2"/>
          </p:nvPr>
        </p:nvPicPr>
        <p:blipFill>
          <a:blip r:embed="rId2"/>
          <a:srcRect/>
          <a:stretch>
            <a:fillRect/>
          </a:stretch>
        </p:blipFill>
        <p:spPr bwMode="auto">
          <a:xfrm>
            <a:off x="500034" y="1428736"/>
            <a:ext cx="3214710" cy="2857500"/>
          </a:xfrm>
          <a:prstGeom prst="rect">
            <a:avLst/>
          </a:prstGeom>
          <a:noFill/>
          <a:ln w="9525">
            <a:noFill/>
            <a:miter lim="800000"/>
            <a:headEnd/>
            <a:tailEnd/>
          </a:ln>
          <a:effectLst/>
        </p:spPr>
      </p:pic>
      <p:pic>
        <p:nvPicPr>
          <p:cNvPr id="59395" name="Picture 3"/>
          <p:cNvPicPr>
            <a:picLocks noGrp="1" noChangeAspect="1" noChangeArrowheads="1"/>
          </p:cNvPicPr>
          <p:nvPr>
            <p:ph sz="quarter" idx="4"/>
          </p:nvPr>
        </p:nvPicPr>
        <p:blipFill>
          <a:blip r:embed="rId3"/>
          <a:srcRect/>
          <a:stretch>
            <a:fillRect/>
          </a:stretch>
        </p:blipFill>
        <p:spPr bwMode="auto">
          <a:xfrm>
            <a:off x="3714744" y="0"/>
            <a:ext cx="5000660" cy="2643182"/>
          </a:xfrm>
          <a:prstGeom prst="rect">
            <a:avLst/>
          </a:prstGeom>
          <a:noFill/>
          <a:ln w="9525">
            <a:noFill/>
            <a:miter lim="800000"/>
            <a:headEnd/>
            <a:tailEnd/>
          </a:ln>
          <a:effectLst/>
        </p:spPr>
      </p:pic>
      <p:pic>
        <p:nvPicPr>
          <p:cNvPr id="59396" name="Picture 4"/>
          <p:cNvPicPr>
            <a:picLocks noChangeAspect="1" noChangeArrowheads="1"/>
          </p:cNvPicPr>
          <p:nvPr/>
        </p:nvPicPr>
        <p:blipFill>
          <a:blip r:embed="rId4"/>
          <a:srcRect/>
          <a:stretch>
            <a:fillRect/>
          </a:stretch>
        </p:blipFill>
        <p:spPr bwMode="auto">
          <a:xfrm>
            <a:off x="3714744" y="2571744"/>
            <a:ext cx="4886353" cy="3773497"/>
          </a:xfrm>
          <a:prstGeom prst="rect">
            <a:avLst/>
          </a:prstGeom>
          <a:noFill/>
          <a:ln w="9525">
            <a:noFill/>
            <a:miter lim="800000"/>
            <a:headEnd/>
            <a:tailEnd/>
          </a:ln>
          <a:effectLst/>
        </p:spPr>
      </p:pic>
      <p:pic>
        <p:nvPicPr>
          <p:cNvPr id="59397" name="Picture 5"/>
          <p:cNvPicPr>
            <a:picLocks noChangeAspect="1" noChangeArrowheads="1"/>
          </p:cNvPicPr>
          <p:nvPr/>
        </p:nvPicPr>
        <p:blipFill>
          <a:blip r:embed="rId5"/>
          <a:srcRect/>
          <a:stretch>
            <a:fillRect/>
          </a:stretch>
        </p:blipFill>
        <p:spPr bwMode="auto">
          <a:xfrm>
            <a:off x="500034" y="4214818"/>
            <a:ext cx="3214710" cy="2346777"/>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919146"/>
          </a:xfrm>
        </p:spPr>
        <p:txBody>
          <a:bodyPr/>
          <a:lstStyle/>
          <a:p>
            <a:pPr algn="ctr"/>
            <a:r>
              <a:rPr lang="tr-TR" dirty="0"/>
              <a:t>URARTULAR</a:t>
            </a:r>
          </a:p>
        </p:txBody>
      </p:sp>
      <p:pic>
        <p:nvPicPr>
          <p:cNvPr id="50178" name="Picture 2"/>
          <p:cNvPicPr>
            <a:picLocks noChangeAspect="1" noChangeArrowheads="1"/>
          </p:cNvPicPr>
          <p:nvPr/>
        </p:nvPicPr>
        <p:blipFill>
          <a:blip r:embed="rId3"/>
          <a:srcRect t="4688"/>
          <a:stretch>
            <a:fillRect/>
          </a:stretch>
        </p:blipFill>
        <p:spPr bwMode="auto">
          <a:xfrm>
            <a:off x="693912" y="1071546"/>
            <a:ext cx="7992888" cy="497885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B22BAF-66A0-41CB-A5BC-1E86D6F0F6CC}"/>
              </a:ext>
            </a:extLst>
          </p:cNvPr>
          <p:cNvSpPr/>
          <p:nvPr/>
        </p:nvSpPr>
        <p:spPr>
          <a:xfrm>
            <a:off x="0" y="116632"/>
            <a:ext cx="9144000" cy="7540526"/>
          </a:xfrm>
          <a:prstGeom prst="rect">
            <a:avLst/>
          </a:prstGeom>
        </p:spPr>
        <p:txBody>
          <a:bodyPr wrap="square">
            <a:spAutoFit/>
          </a:bodyPr>
          <a:lstStyle/>
          <a:p>
            <a:pPr marL="457200" lvl="0" indent="-457200" algn="just">
              <a:buFont typeface="+mj-lt"/>
              <a:buAutoNum type="arabicPeriod"/>
            </a:pPr>
            <a:r>
              <a:rPr lang="tr-TR" sz="2200" dirty="0" err="1">
                <a:solidFill>
                  <a:schemeClr val="bg1"/>
                </a:solidFill>
                <a:latin typeface="Times New Roman" panose="02020603050405020304" pitchFamily="18" charset="0"/>
                <a:cs typeface="Times New Roman" panose="02020603050405020304" pitchFamily="18" charset="0"/>
              </a:rPr>
              <a:t>Hurriler’in</a:t>
            </a:r>
            <a:r>
              <a:rPr lang="tr-TR" sz="2200" dirty="0">
                <a:solidFill>
                  <a:schemeClr val="bg1"/>
                </a:solidFill>
                <a:latin typeface="Times New Roman" panose="02020603050405020304" pitchFamily="18" charset="0"/>
                <a:cs typeface="Times New Roman" panose="02020603050405020304" pitchFamily="18" charset="0"/>
              </a:rPr>
              <a:t> yıkılması ile </a:t>
            </a:r>
            <a:r>
              <a:rPr lang="tr-TR" sz="2200" b="1" dirty="0">
                <a:solidFill>
                  <a:schemeClr val="bg1"/>
                </a:solidFill>
                <a:latin typeface="Times New Roman" panose="02020603050405020304" pitchFamily="18" charset="0"/>
                <a:cs typeface="Times New Roman" panose="02020603050405020304" pitchFamily="18" charset="0"/>
              </a:rPr>
              <a:t>anne kraliçe</a:t>
            </a:r>
            <a:r>
              <a:rPr lang="tr-TR" sz="2200" dirty="0">
                <a:solidFill>
                  <a:schemeClr val="bg1"/>
                </a:solidFill>
                <a:latin typeface="Times New Roman" panose="02020603050405020304" pitchFamily="18" charset="0"/>
                <a:cs typeface="Times New Roman" panose="02020603050405020304" pitchFamily="18" charset="0"/>
              </a:rPr>
              <a:t> </a:t>
            </a:r>
            <a:r>
              <a:rPr lang="tr-TR" sz="2200" dirty="0">
                <a:solidFill>
                  <a:srgbClr val="FF0000"/>
                </a:solidFill>
                <a:latin typeface="Times New Roman" panose="02020603050405020304" pitchFamily="18" charset="0"/>
                <a:cs typeface="Times New Roman" panose="02020603050405020304" pitchFamily="18" charset="0"/>
              </a:rPr>
              <a:t>URARTU’NUN</a:t>
            </a:r>
            <a:r>
              <a:rPr lang="tr-TR" sz="2200" dirty="0">
                <a:solidFill>
                  <a:schemeClr val="bg1"/>
                </a:solidFill>
                <a:latin typeface="Times New Roman" panose="02020603050405020304" pitchFamily="18" charset="0"/>
                <a:cs typeface="Times New Roman" panose="02020603050405020304" pitchFamily="18" charset="0"/>
              </a:rPr>
              <a:t> adıyla </a:t>
            </a:r>
            <a:r>
              <a:rPr lang="tr-TR" sz="2200" b="1" dirty="0">
                <a:solidFill>
                  <a:schemeClr val="bg1"/>
                </a:solidFill>
                <a:latin typeface="Times New Roman" panose="02020603050405020304" pitchFamily="18" charset="0"/>
                <a:cs typeface="Times New Roman" panose="02020603050405020304" pitchFamily="18" charset="0"/>
              </a:rPr>
              <a:t>Van (TUŞBA)</a:t>
            </a:r>
            <a:r>
              <a:rPr lang="tr-TR" sz="2200" dirty="0">
                <a:solidFill>
                  <a:schemeClr val="bg1"/>
                </a:solidFill>
                <a:latin typeface="Times New Roman" panose="02020603050405020304" pitchFamily="18" charset="0"/>
                <a:cs typeface="Times New Roman" panose="02020603050405020304" pitchFamily="18" charset="0"/>
              </a:rPr>
              <a:t>başkent merkezde olan dönemin en güçlü devletlerinden birini kurmuşlardır.</a:t>
            </a:r>
          </a:p>
          <a:p>
            <a:pPr marL="457200" lvl="0" indent="-457200" algn="just">
              <a:buFont typeface="+mj-lt"/>
              <a:buAutoNum type="arabicPeriod"/>
            </a:pPr>
            <a:endParaRPr lang="tr-TR" sz="2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2200" dirty="0">
                <a:solidFill>
                  <a:schemeClr val="bg1"/>
                </a:solidFill>
                <a:latin typeface="Times New Roman" panose="02020603050405020304" pitchFamily="18" charset="0"/>
                <a:cs typeface="Times New Roman" panose="02020603050405020304" pitchFamily="18" charset="0"/>
              </a:rPr>
              <a:t>Bazı yerleşim merkezlerinde yapımında </a:t>
            </a:r>
            <a:r>
              <a:rPr lang="tr-TR" sz="2200" b="1" dirty="0">
                <a:solidFill>
                  <a:schemeClr val="bg1"/>
                </a:solidFill>
                <a:latin typeface="Times New Roman" panose="02020603050405020304" pitchFamily="18" charset="0"/>
                <a:cs typeface="Times New Roman" panose="02020603050405020304" pitchFamily="18" charset="0"/>
              </a:rPr>
              <a:t>harç kullanma</a:t>
            </a:r>
            <a:r>
              <a:rPr lang="tr-TR" sz="2200" dirty="0">
                <a:solidFill>
                  <a:schemeClr val="bg1"/>
                </a:solidFill>
                <a:latin typeface="Times New Roman" panose="02020603050405020304" pitchFamily="18" charset="0"/>
                <a:cs typeface="Times New Roman" panose="02020603050405020304" pitchFamily="18" charset="0"/>
              </a:rPr>
              <a:t>dıkları yapılar tespit edilmiştir. Bu Urartuların eriştiği üstün seviyeyi göstermektedir. </a:t>
            </a:r>
            <a:r>
              <a:rPr lang="tr-TR" sz="2200" b="1" dirty="0">
                <a:solidFill>
                  <a:srgbClr val="FF0000"/>
                </a:solidFill>
                <a:latin typeface="Times New Roman" panose="02020603050405020304" pitchFamily="18" charset="0"/>
                <a:cs typeface="Times New Roman" panose="02020603050405020304" pitchFamily="18" charset="0"/>
              </a:rPr>
              <a:t>35 ton</a:t>
            </a:r>
            <a:r>
              <a:rPr lang="tr-TR" sz="2200" dirty="0">
                <a:solidFill>
                  <a:schemeClr val="bg1"/>
                </a:solidFill>
                <a:latin typeface="Times New Roman" panose="02020603050405020304" pitchFamily="18" charset="0"/>
                <a:cs typeface="Times New Roman" panose="02020603050405020304" pitchFamily="18" charset="0"/>
              </a:rPr>
              <a:t> ağırlığındaki taş bloğunu kaleye burç olarak dikmişlerdir.</a:t>
            </a:r>
          </a:p>
          <a:p>
            <a:pPr marL="457200" lvl="0" indent="-457200" algn="just">
              <a:buFont typeface="+mj-lt"/>
              <a:buAutoNum type="arabicPeriod"/>
            </a:pPr>
            <a:endParaRPr lang="tr-TR" sz="2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2200" b="1" dirty="0">
                <a:solidFill>
                  <a:srgbClr val="FF0000"/>
                </a:solidFill>
                <a:latin typeface="Times New Roman" panose="02020603050405020304" pitchFamily="18" charset="0"/>
                <a:cs typeface="Times New Roman" panose="02020603050405020304" pitchFamily="18" charset="0"/>
              </a:rPr>
              <a:t>Yaptıkları barajlar ve su kanalları </a:t>
            </a:r>
            <a:r>
              <a:rPr lang="tr-TR" sz="2200" dirty="0">
                <a:solidFill>
                  <a:schemeClr val="bg1"/>
                </a:solidFill>
                <a:latin typeface="Times New Roman" panose="02020603050405020304" pitchFamily="18" charset="0"/>
                <a:cs typeface="Times New Roman" panose="02020603050405020304" pitchFamily="18" charset="0"/>
              </a:rPr>
              <a:t>ile bataklık kurutmada, tahıl ve hayvan yerleştirmede olduğu gibi maden işçiliğinde son derece ileri bir medeniyete sahiptirler.</a:t>
            </a:r>
          </a:p>
          <a:p>
            <a:pPr marL="457200" lvl="0" indent="-457200" algn="just">
              <a:buFont typeface="+mj-lt"/>
              <a:buAutoNum type="arabicPeriod"/>
            </a:pPr>
            <a:endParaRPr lang="tr-TR" sz="2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2200" b="1" dirty="0">
                <a:solidFill>
                  <a:schemeClr val="bg1"/>
                </a:solidFill>
                <a:latin typeface="Times New Roman" panose="02020603050405020304" pitchFamily="18" charset="0"/>
                <a:cs typeface="Times New Roman" panose="02020603050405020304" pitchFamily="18" charset="0"/>
              </a:rPr>
              <a:t>El sanatlarında </a:t>
            </a:r>
            <a:r>
              <a:rPr lang="tr-TR" sz="2200" dirty="0">
                <a:solidFill>
                  <a:schemeClr val="bg1"/>
                </a:solidFill>
                <a:latin typeface="Times New Roman" panose="02020603050405020304" pitchFamily="18" charset="0"/>
                <a:cs typeface="Times New Roman" panose="02020603050405020304" pitchFamily="18" charset="0"/>
              </a:rPr>
              <a:t>ileri gitmişlerdir ve bunların çoğunu ihraç etmişlerdir.</a:t>
            </a:r>
          </a:p>
          <a:p>
            <a:pPr marL="457200" lvl="0" indent="-457200" algn="just">
              <a:buFont typeface="+mj-lt"/>
              <a:buAutoNum type="arabicPeriod"/>
            </a:pPr>
            <a:endParaRPr lang="tr-TR" sz="2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2200" dirty="0">
                <a:solidFill>
                  <a:schemeClr val="bg1"/>
                </a:solidFill>
                <a:latin typeface="Times New Roman" panose="02020603050405020304" pitchFamily="18" charset="0"/>
                <a:cs typeface="Times New Roman" panose="02020603050405020304" pitchFamily="18" charset="0"/>
              </a:rPr>
              <a:t>Urartular </a:t>
            </a:r>
            <a:r>
              <a:rPr lang="tr-TR" sz="2200" b="1" dirty="0">
                <a:solidFill>
                  <a:schemeClr val="bg1"/>
                </a:solidFill>
                <a:latin typeface="Times New Roman" panose="02020603050405020304" pitchFamily="18" charset="0"/>
                <a:cs typeface="Times New Roman" panose="02020603050405020304" pitchFamily="18" charset="0"/>
              </a:rPr>
              <a:t>ölümden sonraki hayata </a:t>
            </a:r>
            <a:r>
              <a:rPr lang="tr-TR" sz="2200" dirty="0" err="1">
                <a:solidFill>
                  <a:schemeClr val="bg1"/>
                </a:solidFill>
                <a:latin typeface="Times New Roman" panose="02020603050405020304" pitchFamily="18" charset="0"/>
                <a:cs typeface="Times New Roman" panose="02020603050405020304" pitchFamily="18" charset="0"/>
              </a:rPr>
              <a:t>inanırlar.Bundan</a:t>
            </a:r>
            <a:r>
              <a:rPr lang="tr-TR" sz="2200" dirty="0">
                <a:solidFill>
                  <a:schemeClr val="bg1"/>
                </a:solidFill>
                <a:latin typeface="Times New Roman" panose="02020603050405020304" pitchFamily="18" charset="0"/>
                <a:cs typeface="Times New Roman" panose="02020603050405020304" pitchFamily="18" charset="0"/>
              </a:rPr>
              <a:t> dolayı mezarlarını </a:t>
            </a:r>
            <a:r>
              <a:rPr lang="tr-TR" sz="2200" b="1" dirty="0">
                <a:solidFill>
                  <a:srgbClr val="FF0000"/>
                </a:solidFill>
                <a:latin typeface="Times New Roman" panose="02020603050405020304" pitchFamily="18" charset="0"/>
                <a:cs typeface="Times New Roman" panose="02020603050405020304" pitchFamily="18" charset="0"/>
              </a:rPr>
              <a:t>ev ve odaya </a:t>
            </a:r>
            <a:r>
              <a:rPr lang="tr-TR" sz="2200" dirty="0">
                <a:solidFill>
                  <a:schemeClr val="bg1"/>
                </a:solidFill>
                <a:latin typeface="Times New Roman" panose="02020603050405020304" pitchFamily="18" charset="0"/>
                <a:cs typeface="Times New Roman" panose="02020603050405020304" pitchFamily="18" charset="0"/>
              </a:rPr>
              <a:t>benzer şekilde yapmış içerisine eşyalar koymuşlardır. </a:t>
            </a:r>
            <a:r>
              <a:rPr lang="tr-TR" sz="2200" b="1" dirty="0">
                <a:solidFill>
                  <a:srgbClr val="FF0000"/>
                </a:solidFill>
                <a:latin typeface="Times New Roman" panose="02020603050405020304" pitchFamily="18" charset="0"/>
                <a:cs typeface="Times New Roman" panose="02020603050405020304" pitchFamily="18" charset="0"/>
              </a:rPr>
              <a:t>İlk kaya </a:t>
            </a:r>
            <a:r>
              <a:rPr lang="tr-TR" sz="2200" dirty="0">
                <a:solidFill>
                  <a:schemeClr val="bg1"/>
                </a:solidFill>
                <a:latin typeface="Times New Roman" panose="02020603050405020304" pitchFamily="18" charset="0"/>
                <a:cs typeface="Times New Roman" panose="02020603050405020304" pitchFamily="18" charset="0"/>
              </a:rPr>
              <a:t>mezarlarını </a:t>
            </a:r>
            <a:r>
              <a:rPr lang="tr-TR" sz="2200" dirty="0" err="1">
                <a:solidFill>
                  <a:schemeClr val="bg1"/>
                </a:solidFill>
                <a:latin typeface="Times New Roman" panose="02020603050405020304" pitchFamily="18" charset="0"/>
                <a:cs typeface="Times New Roman" panose="02020603050405020304" pitchFamily="18" charset="0"/>
              </a:rPr>
              <a:t>Urartular’da</a:t>
            </a:r>
            <a:r>
              <a:rPr lang="tr-TR" sz="2200" dirty="0">
                <a:solidFill>
                  <a:schemeClr val="bg1"/>
                </a:solidFill>
                <a:latin typeface="Times New Roman" panose="02020603050405020304" pitchFamily="18" charset="0"/>
                <a:cs typeface="Times New Roman" panose="02020603050405020304" pitchFamily="18" charset="0"/>
              </a:rPr>
              <a:t> </a:t>
            </a:r>
            <a:r>
              <a:rPr lang="tr-TR" sz="2200" dirty="0" err="1">
                <a:solidFill>
                  <a:schemeClr val="bg1"/>
                </a:solidFill>
                <a:latin typeface="Times New Roman" panose="02020603050405020304" pitchFamily="18" charset="0"/>
                <a:cs typeface="Times New Roman" panose="02020603050405020304" pitchFamily="18" charset="0"/>
              </a:rPr>
              <a:t>Tuşpa</a:t>
            </a:r>
            <a:r>
              <a:rPr lang="tr-TR" sz="2200" dirty="0">
                <a:solidFill>
                  <a:schemeClr val="bg1"/>
                </a:solidFill>
                <a:latin typeface="Times New Roman" panose="02020603050405020304" pitchFamily="18" charset="0"/>
                <a:cs typeface="Times New Roman" panose="02020603050405020304" pitchFamily="18" charset="0"/>
              </a:rPr>
              <a:t> yakınlarındaki kral mezarlarında görmekteyiz.</a:t>
            </a:r>
          </a:p>
          <a:p>
            <a:pPr marL="457200" lvl="0" indent="-457200" algn="just">
              <a:buFont typeface="+mj-lt"/>
              <a:buAutoNum type="arabicPeriod"/>
            </a:pPr>
            <a:endParaRPr lang="tr-TR" sz="2200" dirty="0">
              <a:solidFill>
                <a:schemeClr val="bg1"/>
              </a:solidFill>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tr-TR" sz="2200" dirty="0">
                <a:solidFill>
                  <a:schemeClr val="bg1"/>
                </a:solidFill>
                <a:latin typeface="Times New Roman" panose="02020603050405020304" pitchFamily="18" charset="0"/>
                <a:cs typeface="Times New Roman" panose="02020603050405020304" pitchFamily="18" charset="0"/>
              </a:rPr>
              <a:t>Milli tanrıları Haldi, gök tanrısı </a:t>
            </a:r>
            <a:r>
              <a:rPr lang="tr-TR" sz="2200" dirty="0" err="1">
                <a:solidFill>
                  <a:schemeClr val="bg1"/>
                </a:solidFill>
                <a:latin typeface="Times New Roman" panose="02020603050405020304" pitchFamily="18" charset="0"/>
                <a:cs typeface="Times New Roman" panose="02020603050405020304" pitchFamily="18" charset="0"/>
              </a:rPr>
              <a:t>Teşaba</a:t>
            </a:r>
            <a:r>
              <a:rPr lang="tr-TR" sz="2200" dirty="0">
                <a:solidFill>
                  <a:schemeClr val="bg1"/>
                </a:solidFill>
                <a:latin typeface="Times New Roman" panose="02020603050405020304" pitchFamily="18" charset="0"/>
                <a:cs typeface="Times New Roman" panose="02020603050405020304" pitchFamily="18" charset="0"/>
              </a:rPr>
              <a:t>, güneş tanrısı </a:t>
            </a:r>
            <a:r>
              <a:rPr lang="tr-TR" sz="2200" dirty="0" err="1">
                <a:solidFill>
                  <a:schemeClr val="bg1"/>
                </a:solidFill>
                <a:latin typeface="Times New Roman" panose="02020603050405020304" pitchFamily="18" charset="0"/>
                <a:cs typeface="Times New Roman" panose="02020603050405020304" pitchFamily="18" charset="0"/>
              </a:rPr>
              <a:t>Şivini’dir</a:t>
            </a:r>
            <a:r>
              <a:rPr lang="tr-TR" sz="2200" dirty="0">
                <a:solidFill>
                  <a:schemeClr val="bg1"/>
                </a:solidFill>
                <a:latin typeface="Times New Roman" panose="02020603050405020304" pitchFamily="18" charset="0"/>
                <a:cs typeface="Times New Roman" panose="02020603050405020304" pitchFamily="18" charset="0"/>
              </a:rPr>
              <a:t>.</a:t>
            </a:r>
          </a:p>
          <a:p>
            <a:r>
              <a:rPr lang="tr-TR" sz="2200" dirty="0">
                <a:solidFill>
                  <a:schemeClr val="bg1"/>
                </a:solidFill>
                <a:latin typeface="Times New Roman" panose="02020603050405020304" pitchFamily="18" charset="0"/>
                <a:cs typeface="Times New Roman" panose="02020603050405020304" pitchFamily="18" charset="0"/>
              </a:rPr>
              <a:t> </a:t>
            </a:r>
          </a:p>
          <a:p>
            <a:r>
              <a:rPr lang="tr-TR" sz="22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19327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a:srcRect/>
          <a:stretch>
            <a:fillRect/>
          </a:stretch>
        </p:blipFill>
        <p:spPr bwMode="auto">
          <a:xfrm>
            <a:off x="0" y="-1"/>
            <a:ext cx="3357554" cy="4326513"/>
          </a:xfrm>
          <a:prstGeom prst="rect">
            <a:avLst/>
          </a:prstGeom>
          <a:noFill/>
          <a:ln w="9525">
            <a:noFill/>
            <a:miter lim="800000"/>
            <a:headEnd/>
            <a:tailEnd/>
          </a:ln>
          <a:effectLst/>
        </p:spPr>
      </p:pic>
      <p:pic>
        <p:nvPicPr>
          <p:cNvPr id="51203" name="Picture 3"/>
          <p:cNvPicPr>
            <a:picLocks noChangeAspect="1" noChangeArrowheads="1"/>
          </p:cNvPicPr>
          <p:nvPr/>
        </p:nvPicPr>
        <p:blipFill>
          <a:blip r:embed="rId4"/>
          <a:srcRect/>
          <a:stretch>
            <a:fillRect/>
          </a:stretch>
        </p:blipFill>
        <p:spPr bwMode="auto">
          <a:xfrm>
            <a:off x="3357554" y="0"/>
            <a:ext cx="2162175" cy="4357694"/>
          </a:xfrm>
          <a:prstGeom prst="rect">
            <a:avLst/>
          </a:prstGeom>
          <a:noFill/>
          <a:ln w="9525">
            <a:noFill/>
            <a:miter lim="800000"/>
            <a:headEnd/>
            <a:tailEnd/>
          </a:ln>
          <a:effectLst/>
        </p:spPr>
      </p:pic>
      <p:pic>
        <p:nvPicPr>
          <p:cNvPr id="51204" name="Picture 4"/>
          <p:cNvPicPr>
            <a:picLocks noChangeAspect="1" noChangeArrowheads="1"/>
          </p:cNvPicPr>
          <p:nvPr/>
        </p:nvPicPr>
        <p:blipFill>
          <a:blip r:embed="rId5"/>
          <a:srcRect/>
          <a:stretch>
            <a:fillRect/>
          </a:stretch>
        </p:blipFill>
        <p:spPr bwMode="auto">
          <a:xfrm>
            <a:off x="5500694" y="0"/>
            <a:ext cx="3643306" cy="1797841"/>
          </a:xfrm>
          <a:prstGeom prst="rect">
            <a:avLst/>
          </a:prstGeom>
          <a:noFill/>
          <a:ln w="9525">
            <a:noFill/>
            <a:miter lim="800000"/>
            <a:headEnd/>
            <a:tailEnd/>
          </a:ln>
          <a:effectLst/>
        </p:spPr>
      </p:pic>
      <p:pic>
        <p:nvPicPr>
          <p:cNvPr id="51205" name="Picture 5"/>
          <p:cNvPicPr>
            <a:picLocks noChangeAspect="1" noChangeArrowheads="1"/>
          </p:cNvPicPr>
          <p:nvPr/>
        </p:nvPicPr>
        <p:blipFill>
          <a:blip r:embed="rId6"/>
          <a:srcRect/>
          <a:stretch>
            <a:fillRect/>
          </a:stretch>
        </p:blipFill>
        <p:spPr bwMode="auto">
          <a:xfrm>
            <a:off x="5429256" y="1857364"/>
            <a:ext cx="3714744" cy="2624137"/>
          </a:xfrm>
          <a:prstGeom prst="rect">
            <a:avLst/>
          </a:prstGeom>
          <a:noFill/>
          <a:ln w="9525">
            <a:noFill/>
            <a:miter lim="800000"/>
            <a:headEnd/>
            <a:tailEnd/>
          </a:ln>
          <a:effectLst/>
        </p:spPr>
      </p:pic>
      <p:pic>
        <p:nvPicPr>
          <p:cNvPr id="51206" name="Picture 6"/>
          <p:cNvPicPr>
            <a:picLocks noChangeAspect="1" noChangeArrowheads="1"/>
          </p:cNvPicPr>
          <p:nvPr/>
        </p:nvPicPr>
        <p:blipFill>
          <a:blip r:embed="rId7"/>
          <a:srcRect/>
          <a:stretch>
            <a:fillRect/>
          </a:stretch>
        </p:blipFill>
        <p:spPr bwMode="auto">
          <a:xfrm>
            <a:off x="1" y="4357694"/>
            <a:ext cx="5429256" cy="2500306"/>
          </a:xfrm>
          <a:prstGeom prst="rect">
            <a:avLst/>
          </a:prstGeom>
          <a:noFill/>
          <a:ln w="9525">
            <a:noFill/>
            <a:miter lim="800000"/>
            <a:headEnd/>
            <a:tailEnd/>
          </a:ln>
          <a:effectLst/>
        </p:spPr>
      </p:pic>
      <p:pic>
        <p:nvPicPr>
          <p:cNvPr id="51207" name="Picture 7"/>
          <p:cNvPicPr>
            <a:picLocks noChangeAspect="1" noChangeArrowheads="1"/>
          </p:cNvPicPr>
          <p:nvPr/>
        </p:nvPicPr>
        <p:blipFill>
          <a:blip r:embed="rId8"/>
          <a:srcRect/>
          <a:stretch>
            <a:fillRect/>
          </a:stretch>
        </p:blipFill>
        <p:spPr bwMode="auto">
          <a:xfrm>
            <a:off x="5429255" y="4429131"/>
            <a:ext cx="3746275" cy="2428869"/>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a:srcRect/>
          <a:stretch>
            <a:fillRect/>
          </a:stretch>
        </p:blipFill>
        <p:spPr bwMode="auto">
          <a:xfrm>
            <a:off x="6643702" y="0"/>
            <a:ext cx="2500298" cy="3357562"/>
          </a:xfrm>
          <a:prstGeom prst="rect">
            <a:avLst/>
          </a:prstGeom>
          <a:noFill/>
          <a:ln w="9525">
            <a:noFill/>
            <a:miter lim="800000"/>
            <a:headEnd/>
            <a:tailEnd/>
          </a:ln>
          <a:effectLst/>
        </p:spPr>
      </p:pic>
      <p:pic>
        <p:nvPicPr>
          <p:cNvPr id="52227" name="Picture 3"/>
          <p:cNvPicPr>
            <a:picLocks noChangeAspect="1" noChangeArrowheads="1"/>
          </p:cNvPicPr>
          <p:nvPr/>
        </p:nvPicPr>
        <p:blipFill>
          <a:blip r:embed="rId4"/>
          <a:srcRect/>
          <a:stretch>
            <a:fillRect/>
          </a:stretch>
        </p:blipFill>
        <p:spPr bwMode="auto">
          <a:xfrm>
            <a:off x="1" y="3286124"/>
            <a:ext cx="6715140" cy="3571876"/>
          </a:xfrm>
          <a:prstGeom prst="rect">
            <a:avLst/>
          </a:prstGeom>
          <a:noFill/>
          <a:ln w="9525">
            <a:noFill/>
            <a:miter lim="800000"/>
            <a:headEnd/>
            <a:tailEnd/>
          </a:ln>
          <a:effectLst/>
        </p:spPr>
      </p:pic>
      <p:pic>
        <p:nvPicPr>
          <p:cNvPr id="52228" name="Picture 4"/>
          <p:cNvPicPr>
            <a:picLocks noChangeAspect="1" noChangeArrowheads="1"/>
          </p:cNvPicPr>
          <p:nvPr/>
        </p:nvPicPr>
        <p:blipFill>
          <a:blip r:embed="rId5"/>
          <a:srcRect/>
          <a:stretch>
            <a:fillRect/>
          </a:stretch>
        </p:blipFill>
        <p:spPr bwMode="auto">
          <a:xfrm>
            <a:off x="0" y="0"/>
            <a:ext cx="6762750" cy="3314700"/>
          </a:xfrm>
          <a:prstGeom prst="rect">
            <a:avLst/>
          </a:prstGeom>
          <a:noFill/>
          <a:ln w="9525">
            <a:noFill/>
            <a:miter lim="800000"/>
            <a:headEnd/>
            <a:tailEnd/>
          </a:ln>
          <a:effectLst/>
        </p:spPr>
      </p:pic>
      <p:pic>
        <p:nvPicPr>
          <p:cNvPr id="6" name="Picture 3"/>
          <p:cNvPicPr>
            <a:picLocks noChangeAspect="1" noChangeArrowheads="1"/>
          </p:cNvPicPr>
          <p:nvPr/>
        </p:nvPicPr>
        <p:blipFill>
          <a:blip r:embed="rId6"/>
          <a:srcRect/>
          <a:stretch>
            <a:fillRect/>
          </a:stretch>
        </p:blipFill>
        <p:spPr bwMode="auto">
          <a:xfrm>
            <a:off x="6715140" y="3357562"/>
            <a:ext cx="2428860" cy="3571876"/>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srcRect/>
          <a:stretch>
            <a:fillRect/>
          </a:stretch>
        </p:blipFill>
        <p:spPr bwMode="auto">
          <a:xfrm>
            <a:off x="29144" y="1"/>
            <a:ext cx="9093888" cy="4500569"/>
          </a:xfrm>
          <a:prstGeom prst="rect">
            <a:avLst/>
          </a:prstGeom>
          <a:noFill/>
          <a:ln w="9525">
            <a:noFill/>
            <a:miter lim="800000"/>
            <a:headEnd/>
            <a:tailEnd/>
          </a:ln>
          <a:effectLst/>
        </p:spPr>
      </p:pic>
      <p:pic>
        <p:nvPicPr>
          <p:cNvPr id="53252" name="Picture 4"/>
          <p:cNvPicPr>
            <a:picLocks noChangeAspect="1" noChangeArrowheads="1"/>
          </p:cNvPicPr>
          <p:nvPr/>
        </p:nvPicPr>
        <p:blipFill>
          <a:blip r:embed="rId3"/>
          <a:srcRect/>
          <a:stretch>
            <a:fillRect/>
          </a:stretch>
        </p:blipFill>
        <p:spPr bwMode="auto">
          <a:xfrm>
            <a:off x="0" y="4419600"/>
            <a:ext cx="3667125" cy="2438400"/>
          </a:xfrm>
          <a:prstGeom prst="rect">
            <a:avLst/>
          </a:prstGeom>
          <a:noFill/>
          <a:ln w="9525">
            <a:noFill/>
            <a:miter lim="800000"/>
            <a:headEnd/>
            <a:tailEnd/>
          </a:ln>
          <a:effectLst/>
        </p:spPr>
      </p:pic>
      <p:pic>
        <p:nvPicPr>
          <p:cNvPr id="53253" name="Picture 5"/>
          <p:cNvPicPr>
            <a:picLocks noChangeAspect="1" noChangeArrowheads="1"/>
          </p:cNvPicPr>
          <p:nvPr/>
        </p:nvPicPr>
        <p:blipFill>
          <a:blip r:embed="rId4"/>
          <a:srcRect/>
          <a:stretch>
            <a:fillRect/>
          </a:stretch>
        </p:blipFill>
        <p:spPr bwMode="auto">
          <a:xfrm>
            <a:off x="3643306" y="4500570"/>
            <a:ext cx="5500694" cy="235743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0" y="0"/>
            <a:ext cx="5000625" cy="4648200"/>
          </a:xfrm>
          <a:prstGeom prst="rect">
            <a:avLst/>
          </a:prstGeom>
          <a:noFill/>
          <a:ln w="9525">
            <a:noFill/>
            <a:miter lim="800000"/>
            <a:headEnd/>
            <a:tailEnd/>
          </a:ln>
          <a:effectLst/>
        </p:spPr>
      </p:pic>
      <p:pic>
        <p:nvPicPr>
          <p:cNvPr id="4" name="Picture 3"/>
          <p:cNvPicPr>
            <a:picLocks noChangeAspect="1" noChangeArrowheads="1"/>
          </p:cNvPicPr>
          <p:nvPr/>
        </p:nvPicPr>
        <p:blipFill>
          <a:blip r:embed="rId4"/>
          <a:srcRect/>
          <a:stretch>
            <a:fillRect/>
          </a:stretch>
        </p:blipFill>
        <p:spPr bwMode="auto">
          <a:xfrm>
            <a:off x="5000628" y="0"/>
            <a:ext cx="4143372" cy="4500570"/>
          </a:xfrm>
          <a:prstGeom prst="rect">
            <a:avLst/>
          </a:prstGeom>
          <a:noFill/>
          <a:ln w="9525">
            <a:noFill/>
            <a:miter lim="800000"/>
            <a:headEnd/>
            <a:tailEnd/>
          </a:ln>
          <a:effectLst/>
        </p:spPr>
      </p:pic>
      <p:pic>
        <p:nvPicPr>
          <p:cNvPr id="54276" name="Picture 4"/>
          <p:cNvPicPr>
            <a:picLocks noChangeAspect="1" noChangeArrowheads="1"/>
          </p:cNvPicPr>
          <p:nvPr/>
        </p:nvPicPr>
        <p:blipFill>
          <a:blip r:embed="rId5"/>
          <a:srcRect/>
          <a:stretch>
            <a:fillRect/>
          </a:stretch>
        </p:blipFill>
        <p:spPr bwMode="auto">
          <a:xfrm>
            <a:off x="0" y="4500570"/>
            <a:ext cx="9144000" cy="235743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6629400" y="285728"/>
            <a:ext cx="2057400" cy="5734072"/>
          </a:xfrm>
        </p:spPr>
        <p:txBody>
          <a:bodyPr>
            <a:normAutofit fontScale="92500" lnSpcReduction="10000"/>
          </a:bodyPr>
          <a:lstStyle/>
          <a:p>
            <a:r>
              <a:rPr lang="tr-TR" dirty="0"/>
              <a:t>URARTULARIN TEKERLEKLİ VE ATLARIN ÇEKTİĞİ SAVAŞ ARABASINI BÖLGEDE ÜRETEN İLK TOPLULUK OLDUĞU TAHMİN EDİLİYOR ÜRETİLEN BU ARABALAR KOMŞU ÜLKELERE, UZAK BÖLGELERE İHRAÇ EDİLİYORDU. BURADAN DA ANADOLU'NUN ARABA ÜRETİM MERKEZİNİN, OTOMOTİV SEKTÖRÜNÜN VAN GÖLÜ HAVZASI OLDUĞUNU ANLAŞILIYOR</a:t>
            </a:r>
          </a:p>
        </p:txBody>
      </p:sp>
      <p:pic>
        <p:nvPicPr>
          <p:cNvPr id="56322" name="Picture 2"/>
          <p:cNvPicPr>
            <a:picLocks noGrp="1" noChangeAspect="1" noChangeArrowheads="1"/>
          </p:cNvPicPr>
          <p:nvPr>
            <p:ph type="pic" idx="1"/>
          </p:nvPr>
        </p:nvPicPr>
        <p:blipFill>
          <a:blip r:embed="rId3"/>
          <a:srcRect l="13719" r="13719"/>
          <a:stretch>
            <a:fillRect/>
          </a:stretch>
        </p:blipFill>
        <p:spPr bwMode="auto">
          <a:xfrm>
            <a:off x="251520" y="285728"/>
            <a:ext cx="6072230" cy="607223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2"/>
          </p:nvPr>
        </p:nvSpPr>
        <p:spPr>
          <a:xfrm>
            <a:off x="2928926" y="214290"/>
            <a:ext cx="1984248" cy="3733800"/>
          </a:xfrm>
        </p:spPr>
        <p:txBody>
          <a:bodyPr/>
          <a:lstStyle/>
          <a:p>
            <a:r>
              <a:rPr lang="tr-TR" dirty="0"/>
              <a:t>VAN GEVAŞTA BULUNAN  2 KATLI 8 ODALI URARTU KAYA MEZARI</a:t>
            </a:r>
          </a:p>
          <a:p>
            <a:endParaRPr lang="tr-TR" dirty="0"/>
          </a:p>
          <a:p>
            <a:r>
              <a:rPr lang="tr-TR" dirty="0"/>
              <a:t>URARTULARDAN KALMA 2500 YILLIK ÇEŞME</a:t>
            </a:r>
          </a:p>
        </p:txBody>
      </p:sp>
      <p:pic>
        <p:nvPicPr>
          <p:cNvPr id="5" name="Picture 3"/>
          <p:cNvPicPr>
            <a:picLocks noGrp="1" noChangeAspect="1" noChangeArrowheads="1"/>
          </p:cNvPicPr>
          <p:nvPr>
            <p:ph sz="quarter" idx="1"/>
          </p:nvPr>
        </p:nvPicPr>
        <p:blipFill>
          <a:blip r:embed="rId3"/>
          <a:srcRect/>
          <a:stretch>
            <a:fillRect/>
          </a:stretch>
        </p:blipFill>
        <p:spPr bwMode="auto">
          <a:xfrm>
            <a:off x="4929190" y="1714488"/>
            <a:ext cx="3143272" cy="2186797"/>
          </a:xfrm>
          <a:prstGeom prst="rect">
            <a:avLst/>
          </a:prstGeom>
          <a:noFill/>
          <a:ln w="9525">
            <a:noFill/>
            <a:miter lim="800000"/>
            <a:headEnd/>
            <a:tailEnd/>
          </a:ln>
          <a:effectLst/>
        </p:spPr>
      </p:pic>
      <p:pic>
        <p:nvPicPr>
          <p:cNvPr id="57346" name="Picture 2"/>
          <p:cNvPicPr>
            <a:picLocks noChangeAspect="1" noChangeArrowheads="1"/>
          </p:cNvPicPr>
          <p:nvPr/>
        </p:nvPicPr>
        <p:blipFill>
          <a:blip r:embed="rId4"/>
          <a:srcRect/>
          <a:stretch>
            <a:fillRect/>
          </a:stretch>
        </p:blipFill>
        <p:spPr bwMode="auto">
          <a:xfrm>
            <a:off x="4929190" y="0"/>
            <a:ext cx="3071834" cy="1714488"/>
          </a:xfrm>
          <a:prstGeom prst="rect">
            <a:avLst/>
          </a:prstGeom>
          <a:noFill/>
          <a:ln w="9525">
            <a:noFill/>
            <a:miter lim="800000"/>
            <a:headEnd/>
            <a:tailEnd/>
          </a:ln>
          <a:effectLst/>
        </p:spPr>
      </p:pic>
      <p:pic>
        <p:nvPicPr>
          <p:cNvPr id="57348" name="Picture 4"/>
          <p:cNvPicPr>
            <a:picLocks noChangeAspect="1" noChangeArrowheads="1"/>
          </p:cNvPicPr>
          <p:nvPr/>
        </p:nvPicPr>
        <p:blipFill>
          <a:blip r:embed="rId5"/>
          <a:srcRect/>
          <a:stretch>
            <a:fillRect/>
          </a:stretch>
        </p:blipFill>
        <p:spPr bwMode="auto">
          <a:xfrm>
            <a:off x="0" y="3857628"/>
            <a:ext cx="9144000" cy="2857496"/>
          </a:xfrm>
          <a:prstGeom prst="rect">
            <a:avLst/>
          </a:prstGeom>
          <a:noFill/>
          <a:ln w="9525">
            <a:noFill/>
            <a:miter lim="800000"/>
            <a:headEnd/>
            <a:tailEnd/>
          </a:ln>
          <a:effectLst/>
        </p:spPr>
      </p:pic>
      <p:pic>
        <p:nvPicPr>
          <p:cNvPr id="57349" name="Picture 5"/>
          <p:cNvPicPr>
            <a:picLocks noChangeAspect="1" noChangeArrowheads="1"/>
          </p:cNvPicPr>
          <p:nvPr/>
        </p:nvPicPr>
        <p:blipFill>
          <a:blip r:embed="rId6"/>
          <a:srcRect/>
          <a:stretch>
            <a:fillRect/>
          </a:stretch>
        </p:blipFill>
        <p:spPr bwMode="auto">
          <a:xfrm>
            <a:off x="0" y="0"/>
            <a:ext cx="2643174" cy="3857628"/>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1072</TotalTime>
  <Words>1057</Words>
  <Application>Microsoft Office PowerPoint</Application>
  <PresentationFormat>Ekran Gösterisi (4:3)</PresentationFormat>
  <Paragraphs>127</Paragraphs>
  <Slides>13</Slides>
  <Notes>8</Notes>
  <HiddenSlides>1</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13</vt:i4>
      </vt:variant>
    </vt:vector>
  </HeadingPairs>
  <TitlesOfParts>
    <vt:vector size="21" baseType="lpstr">
      <vt:lpstr>Arial</vt:lpstr>
      <vt:lpstr>Calibri</vt:lpstr>
      <vt:lpstr>Constantia</vt:lpstr>
      <vt:lpstr>MS Mincho</vt:lpstr>
      <vt:lpstr>Times New Roman</vt:lpstr>
      <vt:lpstr>Verdana</vt:lpstr>
      <vt:lpstr>Wingdings 2</vt:lpstr>
      <vt:lpstr>Kağıt</vt:lpstr>
      <vt:lpstr>ANADOLU UYGARLIKLARI</vt:lpstr>
      <vt:lpstr>URARTULAR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146</cp:revision>
  <dcterms:created xsi:type="dcterms:W3CDTF">2013-09-16T15:17:53Z</dcterms:created>
  <dcterms:modified xsi:type="dcterms:W3CDTF">2019-05-02T12:53:37Z</dcterms:modified>
</cp:coreProperties>
</file>