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5"/>
  </p:notesMasterIdLst>
  <p:sldIdLst>
    <p:sldId id="256" r:id="rId2"/>
    <p:sldId id="292" r:id="rId3"/>
    <p:sldId id="363" r:id="rId4"/>
    <p:sldId id="293" r:id="rId5"/>
    <p:sldId id="294" r:id="rId6"/>
    <p:sldId id="295" r:id="rId7"/>
    <p:sldId id="296" r:id="rId8"/>
    <p:sldId id="297" r:id="rId9"/>
    <p:sldId id="298" r:id="rId10"/>
    <p:sldId id="316" r:id="rId11"/>
    <p:sldId id="300" r:id="rId12"/>
    <p:sldId id="299" r:id="rId13"/>
    <p:sldId id="401"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at Atasoy" initials="FA" lastIdx="1" clrIdx="0">
    <p:extLst>
      <p:ext uri="{19B8F6BF-5375-455C-9EA6-DF929625EA0E}">
        <p15:presenceInfo xmlns:p15="http://schemas.microsoft.com/office/powerpoint/2012/main" userId="393e570509190b1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2761" autoAdjust="0"/>
  </p:normalViewPr>
  <p:slideViewPr>
    <p:cSldViewPr>
      <p:cViewPr varScale="1">
        <p:scale>
          <a:sx n="64" d="100"/>
          <a:sy n="64" d="100"/>
        </p:scale>
        <p:origin x="200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0C2E3-B69C-4E4D-8D37-975F0EF23DCB}" type="datetimeFigureOut">
              <a:rPr lang="tr-TR" smtClean="0"/>
              <a:pPr/>
              <a:t>2.05.2019</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1BAB7-E97D-43CA-8AB8-A4354C8634FC}" type="slidenum">
              <a:rPr lang="tr-TR" smtClean="0"/>
              <a:pPr/>
              <a:t>‹#›</a:t>
            </a:fld>
            <a:endParaRPr lang="tr-TR" dirty="0"/>
          </a:p>
        </p:txBody>
      </p:sp>
    </p:spTree>
    <p:extLst>
      <p:ext uri="{BB962C8B-B14F-4D97-AF65-F5344CB8AC3E}">
        <p14:creationId xmlns:p14="http://schemas.microsoft.com/office/powerpoint/2010/main" val="213964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57200" lvl="0" indent="-457200" algn="just">
              <a:buFont typeface="+mj-lt"/>
              <a:buAutoNum type="arabicPeriod"/>
            </a:pPr>
            <a:r>
              <a:rPr lang="tr-TR" sz="1200" dirty="0" err="1">
                <a:solidFill>
                  <a:schemeClr val="bg1"/>
                </a:solidFill>
                <a:latin typeface="Times New Roman" panose="02020603050405020304" pitchFamily="18" charset="0"/>
                <a:cs typeface="Times New Roman" panose="02020603050405020304" pitchFamily="18" charset="0"/>
              </a:rPr>
              <a:t>Hurriler’in</a:t>
            </a:r>
            <a:r>
              <a:rPr lang="tr-TR" sz="1200" dirty="0">
                <a:solidFill>
                  <a:schemeClr val="bg1"/>
                </a:solidFill>
                <a:latin typeface="Times New Roman" panose="02020603050405020304" pitchFamily="18" charset="0"/>
                <a:cs typeface="Times New Roman" panose="02020603050405020304" pitchFamily="18" charset="0"/>
              </a:rPr>
              <a:t> yıkılması ile </a:t>
            </a:r>
            <a:r>
              <a:rPr lang="tr-TR" sz="1200" b="1" dirty="0">
                <a:solidFill>
                  <a:schemeClr val="bg1"/>
                </a:solidFill>
                <a:latin typeface="Times New Roman" panose="02020603050405020304" pitchFamily="18" charset="0"/>
                <a:cs typeface="Times New Roman" panose="02020603050405020304" pitchFamily="18" charset="0"/>
              </a:rPr>
              <a:t>anne kraliçe</a:t>
            </a:r>
            <a:r>
              <a:rPr lang="tr-TR" sz="1200" dirty="0">
                <a:solidFill>
                  <a:schemeClr val="bg1"/>
                </a:solidFill>
                <a:latin typeface="Times New Roman" panose="02020603050405020304" pitchFamily="18" charset="0"/>
                <a:cs typeface="Times New Roman" panose="02020603050405020304" pitchFamily="18" charset="0"/>
              </a:rPr>
              <a:t> </a:t>
            </a:r>
            <a:r>
              <a:rPr lang="tr-TR" sz="1200" dirty="0">
                <a:solidFill>
                  <a:srgbClr val="FF0000"/>
                </a:solidFill>
                <a:latin typeface="Times New Roman" panose="02020603050405020304" pitchFamily="18" charset="0"/>
                <a:cs typeface="Times New Roman" panose="02020603050405020304" pitchFamily="18" charset="0"/>
              </a:rPr>
              <a:t>URARTU’NUN</a:t>
            </a:r>
            <a:r>
              <a:rPr lang="tr-TR" sz="1200" dirty="0">
                <a:solidFill>
                  <a:schemeClr val="bg1"/>
                </a:solidFill>
                <a:latin typeface="Times New Roman" panose="02020603050405020304" pitchFamily="18" charset="0"/>
                <a:cs typeface="Times New Roman" panose="02020603050405020304" pitchFamily="18" charset="0"/>
              </a:rPr>
              <a:t> adıyla </a:t>
            </a:r>
            <a:r>
              <a:rPr lang="tr-TR" sz="1200" b="1" dirty="0">
                <a:solidFill>
                  <a:schemeClr val="bg1"/>
                </a:solidFill>
                <a:latin typeface="Times New Roman" panose="02020603050405020304" pitchFamily="18" charset="0"/>
                <a:cs typeface="Times New Roman" panose="02020603050405020304" pitchFamily="18" charset="0"/>
              </a:rPr>
              <a:t>Van (TUŞBA)</a:t>
            </a:r>
            <a:r>
              <a:rPr lang="tr-TR" sz="1200" dirty="0">
                <a:solidFill>
                  <a:schemeClr val="bg1"/>
                </a:solidFill>
                <a:latin typeface="Times New Roman" panose="02020603050405020304" pitchFamily="18" charset="0"/>
                <a:cs typeface="Times New Roman" panose="02020603050405020304" pitchFamily="18" charset="0"/>
              </a:rPr>
              <a:t>başkent merkezde olan dönemin en güçlü devletlerinden birini kurmuşlardır.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dirty="0">
                <a:solidFill>
                  <a:schemeClr val="bg1"/>
                </a:solidFill>
                <a:latin typeface="Times New Roman" panose="02020603050405020304" pitchFamily="18" charset="0"/>
                <a:cs typeface="Times New Roman" panose="02020603050405020304" pitchFamily="18" charset="0"/>
              </a:rPr>
              <a:t>Bazı yerleşim merkezlerinde yapımında </a:t>
            </a:r>
            <a:r>
              <a:rPr lang="tr-TR" sz="1200" b="1" dirty="0">
                <a:solidFill>
                  <a:schemeClr val="bg1"/>
                </a:solidFill>
                <a:latin typeface="Times New Roman" panose="02020603050405020304" pitchFamily="18" charset="0"/>
                <a:cs typeface="Times New Roman" panose="02020603050405020304" pitchFamily="18" charset="0"/>
              </a:rPr>
              <a:t>harç kullanma</a:t>
            </a:r>
            <a:r>
              <a:rPr lang="tr-TR" sz="1200" dirty="0">
                <a:solidFill>
                  <a:schemeClr val="bg1"/>
                </a:solidFill>
                <a:latin typeface="Times New Roman" panose="02020603050405020304" pitchFamily="18" charset="0"/>
                <a:cs typeface="Times New Roman" panose="02020603050405020304" pitchFamily="18" charset="0"/>
              </a:rPr>
              <a:t>dıkları yapılar tespit edilmiştir. Bu Urartuların eriştiği üstün seviyeyi göstermektedir. </a:t>
            </a:r>
            <a:r>
              <a:rPr lang="tr-TR" sz="1200" b="1" dirty="0">
                <a:solidFill>
                  <a:srgbClr val="FF0000"/>
                </a:solidFill>
                <a:latin typeface="Times New Roman" panose="02020603050405020304" pitchFamily="18" charset="0"/>
                <a:cs typeface="Times New Roman" panose="02020603050405020304" pitchFamily="18" charset="0"/>
              </a:rPr>
              <a:t>35 ton</a:t>
            </a:r>
            <a:r>
              <a:rPr lang="tr-TR" sz="1200" dirty="0">
                <a:solidFill>
                  <a:schemeClr val="bg1"/>
                </a:solidFill>
                <a:latin typeface="Times New Roman" panose="02020603050405020304" pitchFamily="18" charset="0"/>
                <a:cs typeface="Times New Roman" panose="02020603050405020304" pitchFamily="18" charset="0"/>
              </a:rPr>
              <a:t> ağırlığındaki taş bloğunu kaleye burç olarak dikmişlerdir.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b="1" dirty="0">
                <a:solidFill>
                  <a:srgbClr val="FF0000"/>
                </a:solidFill>
                <a:latin typeface="Times New Roman" panose="02020603050405020304" pitchFamily="18" charset="0"/>
                <a:cs typeface="Times New Roman" panose="02020603050405020304" pitchFamily="18" charset="0"/>
              </a:rPr>
              <a:t>Yaptıkları barajlar ve su kanalları </a:t>
            </a:r>
            <a:r>
              <a:rPr lang="tr-TR" sz="1200" dirty="0">
                <a:solidFill>
                  <a:schemeClr val="bg1"/>
                </a:solidFill>
                <a:latin typeface="Times New Roman" panose="02020603050405020304" pitchFamily="18" charset="0"/>
                <a:cs typeface="Times New Roman" panose="02020603050405020304" pitchFamily="18" charset="0"/>
              </a:rPr>
              <a:t>ile bataklık kurutmada, tahıl ve hayvan yerleştirmede olduğu gibi maden işçiliğinde son derece ileri bir medeniyete sahiptirler.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b="1" dirty="0">
                <a:solidFill>
                  <a:schemeClr val="bg1"/>
                </a:solidFill>
                <a:latin typeface="Times New Roman" panose="02020603050405020304" pitchFamily="18" charset="0"/>
                <a:cs typeface="Times New Roman" panose="02020603050405020304" pitchFamily="18" charset="0"/>
              </a:rPr>
              <a:t>El sanatlarında </a:t>
            </a:r>
            <a:r>
              <a:rPr lang="tr-TR" sz="1200" dirty="0">
                <a:solidFill>
                  <a:schemeClr val="bg1"/>
                </a:solidFill>
                <a:latin typeface="Times New Roman" panose="02020603050405020304" pitchFamily="18" charset="0"/>
                <a:cs typeface="Times New Roman" panose="02020603050405020304" pitchFamily="18" charset="0"/>
              </a:rPr>
              <a:t>ileri gitmişlerdir ve bunların çoğunu ihraç etmişlerdir.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dirty="0">
                <a:solidFill>
                  <a:schemeClr val="bg1"/>
                </a:solidFill>
                <a:latin typeface="Times New Roman" panose="02020603050405020304" pitchFamily="18" charset="0"/>
                <a:cs typeface="Times New Roman" panose="02020603050405020304" pitchFamily="18" charset="0"/>
              </a:rPr>
              <a:t>Urartular </a:t>
            </a:r>
            <a:r>
              <a:rPr lang="tr-TR" sz="1200" b="1" dirty="0">
                <a:solidFill>
                  <a:schemeClr val="bg1"/>
                </a:solidFill>
                <a:latin typeface="Times New Roman" panose="02020603050405020304" pitchFamily="18" charset="0"/>
                <a:cs typeface="Times New Roman" panose="02020603050405020304" pitchFamily="18" charset="0"/>
              </a:rPr>
              <a:t>ölümden sonraki hayata </a:t>
            </a:r>
            <a:r>
              <a:rPr lang="tr-TR" sz="1200" dirty="0" err="1">
                <a:solidFill>
                  <a:schemeClr val="bg1"/>
                </a:solidFill>
                <a:latin typeface="Times New Roman" panose="02020603050405020304" pitchFamily="18" charset="0"/>
                <a:cs typeface="Times New Roman" panose="02020603050405020304" pitchFamily="18" charset="0"/>
              </a:rPr>
              <a:t>inanırlar.Bundan</a:t>
            </a:r>
            <a:r>
              <a:rPr lang="tr-TR" sz="1200" dirty="0">
                <a:solidFill>
                  <a:schemeClr val="bg1"/>
                </a:solidFill>
                <a:latin typeface="Times New Roman" panose="02020603050405020304" pitchFamily="18" charset="0"/>
                <a:cs typeface="Times New Roman" panose="02020603050405020304" pitchFamily="18" charset="0"/>
              </a:rPr>
              <a:t> dolayı mezarlarını </a:t>
            </a:r>
            <a:r>
              <a:rPr lang="tr-TR" sz="1200" b="1" dirty="0">
                <a:solidFill>
                  <a:srgbClr val="FF0000"/>
                </a:solidFill>
                <a:latin typeface="Times New Roman" panose="02020603050405020304" pitchFamily="18" charset="0"/>
                <a:cs typeface="Times New Roman" panose="02020603050405020304" pitchFamily="18" charset="0"/>
              </a:rPr>
              <a:t>ev ve odaya </a:t>
            </a:r>
            <a:r>
              <a:rPr lang="tr-TR" sz="1200" dirty="0">
                <a:solidFill>
                  <a:schemeClr val="bg1"/>
                </a:solidFill>
                <a:latin typeface="Times New Roman" panose="02020603050405020304" pitchFamily="18" charset="0"/>
                <a:cs typeface="Times New Roman" panose="02020603050405020304" pitchFamily="18" charset="0"/>
              </a:rPr>
              <a:t>benzer şekilde yapmış içerisine eşyalar koymuşlardır. </a:t>
            </a:r>
            <a:r>
              <a:rPr lang="tr-TR" sz="1200" b="1" dirty="0">
                <a:solidFill>
                  <a:srgbClr val="FF0000"/>
                </a:solidFill>
                <a:latin typeface="Times New Roman" panose="02020603050405020304" pitchFamily="18" charset="0"/>
                <a:cs typeface="Times New Roman" panose="02020603050405020304" pitchFamily="18" charset="0"/>
              </a:rPr>
              <a:t>İlk kaya </a:t>
            </a:r>
            <a:r>
              <a:rPr lang="tr-TR" sz="1200" dirty="0">
                <a:solidFill>
                  <a:schemeClr val="bg1"/>
                </a:solidFill>
                <a:latin typeface="Times New Roman" panose="02020603050405020304" pitchFamily="18" charset="0"/>
                <a:cs typeface="Times New Roman" panose="02020603050405020304" pitchFamily="18" charset="0"/>
              </a:rPr>
              <a:t>mezarlarını </a:t>
            </a:r>
            <a:r>
              <a:rPr lang="tr-TR" sz="1200" dirty="0" err="1">
                <a:solidFill>
                  <a:schemeClr val="bg1"/>
                </a:solidFill>
                <a:latin typeface="Times New Roman" panose="02020603050405020304" pitchFamily="18" charset="0"/>
                <a:cs typeface="Times New Roman" panose="02020603050405020304" pitchFamily="18" charset="0"/>
              </a:rPr>
              <a:t>Urartular’da</a:t>
            </a:r>
            <a:r>
              <a:rPr lang="tr-TR" sz="1200" dirty="0">
                <a:solidFill>
                  <a:schemeClr val="bg1"/>
                </a:solidFill>
                <a:latin typeface="Times New Roman" panose="02020603050405020304" pitchFamily="18" charset="0"/>
                <a:cs typeface="Times New Roman" panose="02020603050405020304" pitchFamily="18" charset="0"/>
              </a:rPr>
              <a:t> </a:t>
            </a:r>
            <a:r>
              <a:rPr lang="tr-TR" sz="1200" dirty="0" err="1">
                <a:solidFill>
                  <a:schemeClr val="bg1"/>
                </a:solidFill>
                <a:latin typeface="Times New Roman" panose="02020603050405020304" pitchFamily="18" charset="0"/>
                <a:cs typeface="Times New Roman" panose="02020603050405020304" pitchFamily="18" charset="0"/>
              </a:rPr>
              <a:t>Tuşpa</a:t>
            </a:r>
            <a:r>
              <a:rPr lang="tr-TR" sz="1200" dirty="0">
                <a:solidFill>
                  <a:schemeClr val="bg1"/>
                </a:solidFill>
                <a:latin typeface="Times New Roman" panose="02020603050405020304" pitchFamily="18" charset="0"/>
                <a:cs typeface="Times New Roman" panose="02020603050405020304" pitchFamily="18" charset="0"/>
              </a:rPr>
              <a:t> yakınlarındaki kral mezarlarında görmekteyiz.</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dirty="0">
                <a:solidFill>
                  <a:schemeClr val="bg1"/>
                </a:solidFill>
                <a:latin typeface="Times New Roman" panose="02020603050405020304" pitchFamily="18" charset="0"/>
                <a:cs typeface="Times New Roman" panose="02020603050405020304" pitchFamily="18" charset="0"/>
              </a:rPr>
              <a:t>Milli tanrıları Haldi, gök tanrısı </a:t>
            </a:r>
            <a:r>
              <a:rPr lang="tr-TR" sz="1200" dirty="0" err="1">
                <a:solidFill>
                  <a:schemeClr val="bg1"/>
                </a:solidFill>
                <a:latin typeface="Times New Roman" panose="02020603050405020304" pitchFamily="18" charset="0"/>
                <a:cs typeface="Times New Roman" panose="02020603050405020304" pitchFamily="18" charset="0"/>
              </a:rPr>
              <a:t>Teşaba</a:t>
            </a:r>
            <a:r>
              <a:rPr lang="tr-TR" sz="1200" dirty="0">
                <a:solidFill>
                  <a:schemeClr val="bg1"/>
                </a:solidFill>
                <a:latin typeface="Times New Roman" panose="02020603050405020304" pitchFamily="18" charset="0"/>
                <a:cs typeface="Times New Roman" panose="02020603050405020304" pitchFamily="18" charset="0"/>
              </a:rPr>
              <a:t>, güneş tanrısı </a:t>
            </a:r>
            <a:r>
              <a:rPr lang="tr-TR" sz="1200" dirty="0" err="1">
                <a:solidFill>
                  <a:schemeClr val="bg1"/>
                </a:solidFill>
                <a:latin typeface="Times New Roman" panose="02020603050405020304" pitchFamily="18" charset="0"/>
                <a:cs typeface="Times New Roman" panose="02020603050405020304" pitchFamily="18" charset="0"/>
              </a:rPr>
              <a:t>Şivini’dir</a:t>
            </a:r>
            <a:r>
              <a:rPr lang="tr-TR" sz="1200" dirty="0">
                <a:solidFill>
                  <a:schemeClr val="bg1"/>
                </a:solidFill>
                <a:latin typeface="Times New Roman" panose="02020603050405020304" pitchFamily="18" charset="0"/>
                <a:cs typeface="Times New Roman" panose="02020603050405020304" pitchFamily="18" charset="0"/>
              </a:rPr>
              <a:t>.</a:t>
            </a:r>
          </a:p>
          <a:p>
            <a:r>
              <a:rPr lang="tr-TR" sz="1200" dirty="0">
                <a:solidFill>
                  <a:schemeClr val="bg1"/>
                </a:solidFill>
                <a:latin typeface="Times New Roman" panose="02020603050405020304" pitchFamily="18" charset="0"/>
                <a:cs typeface="Times New Roman" panose="02020603050405020304" pitchFamily="18" charset="0"/>
              </a:rPr>
              <a:t> </a:t>
            </a:r>
          </a:p>
          <a:p>
            <a:r>
              <a:rPr lang="tr-TR" sz="1200" dirty="0">
                <a:solidFill>
                  <a:schemeClr val="bg1"/>
                </a:solidFill>
                <a:latin typeface="Times New Roman" panose="02020603050405020304" pitchFamily="18" charset="0"/>
                <a:cs typeface="Times New Roman" panose="02020603050405020304" pitchFamily="18" charset="0"/>
              </a:rPr>
              <a:t> </a:t>
            </a:r>
          </a:p>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2</a:t>
            </a:fld>
            <a:endParaRPr lang="tr-TR" dirty="0"/>
          </a:p>
        </p:txBody>
      </p:sp>
    </p:spTree>
    <p:extLst>
      <p:ext uri="{BB962C8B-B14F-4D97-AF65-F5344CB8AC3E}">
        <p14:creationId xmlns:p14="http://schemas.microsoft.com/office/powerpoint/2010/main" val="85777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57200" lvl="0" indent="-457200" algn="just">
              <a:buFont typeface="+mj-lt"/>
              <a:buAutoNum type="arabicPeriod"/>
            </a:pPr>
            <a:r>
              <a:rPr lang="tr-TR" sz="1200" dirty="0" err="1">
                <a:solidFill>
                  <a:schemeClr val="bg1"/>
                </a:solidFill>
                <a:latin typeface="Times New Roman" panose="02020603050405020304" pitchFamily="18" charset="0"/>
                <a:cs typeface="Times New Roman" panose="02020603050405020304" pitchFamily="18" charset="0"/>
              </a:rPr>
              <a:t>Hurriler’in</a:t>
            </a:r>
            <a:r>
              <a:rPr lang="tr-TR" sz="1200" dirty="0">
                <a:solidFill>
                  <a:schemeClr val="bg1"/>
                </a:solidFill>
                <a:latin typeface="Times New Roman" panose="02020603050405020304" pitchFamily="18" charset="0"/>
                <a:cs typeface="Times New Roman" panose="02020603050405020304" pitchFamily="18" charset="0"/>
              </a:rPr>
              <a:t> yıkılması ile </a:t>
            </a:r>
            <a:r>
              <a:rPr lang="tr-TR" sz="1200" b="1" dirty="0">
                <a:solidFill>
                  <a:schemeClr val="bg1"/>
                </a:solidFill>
                <a:latin typeface="Times New Roman" panose="02020603050405020304" pitchFamily="18" charset="0"/>
                <a:cs typeface="Times New Roman" panose="02020603050405020304" pitchFamily="18" charset="0"/>
              </a:rPr>
              <a:t>anne kraliçe</a:t>
            </a:r>
            <a:r>
              <a:rPr lang="tr-TR" sz="1200" dirty="0">
                <a:solidFill>
                  <a:schemeClr val="bg1"/>
                </a:solidFill>
                <a:latin typeface="Times New Roman" panose="02020603050405020304" pitchFamily="18" charset="0"/>
                <a:cs typeface="Times New Roman" panose="02020603050405020304" pitchFamily="18" charset="0"/>
              </a:rPr>
              <a:t> </a:t>
            </a:r>
            <a:r>
              <a:rPr lang="tr-TR" sz="1200" dirty="0">
                <a:solidFill>
                  <a:srgbClr val="FF0000"/>
                </a:solidFill>
                <a:latin typeface="Times New Roman" panose="02020603050405020304" pitchFamily="18" charset="0"/>
                <a:cs typeface="Times New Roman" panose="02020603050405020304" pitchFamily="18" charset="0"/>
              </a:rPr>
              <a:t>URARTU’NUN</a:t>
            </a:r>
            <a:r>
              <a:rPr lang="tr-TR" sz="1200" dirty="0">
                <a:solidFill>
                  <a:schemeClr val="bg1"/>
                </a:solidFill>
                <a:latin typeface="Times New Roman" panose="02020603050405020304" pitchFamily="18" charset="0"/>
                <a:cs typeface="Times New Roman" panose="02020603050405020304" pitchFamily="18" charset="0"/>
              </a:rPr>
              <a:t> adıyla </a:t>
            </a:r>
            <a:r>
              <a:rPr lang="tr-TR" sz="1200" b="1" dirty="0">
                <a:solidFill>
                  <a:schemeClr val="bg1"/>
                </a:solidFill>
                <a:latin typeface="Times New Roman" panose="02020603050405020304" pitchFamily="18" charset="0"/>
                <a:cs typeface="Times New Roman" panose="02020603050405020304" pitchFamily="18" charset="0"/>
              </a:rPr>
              <a:t>Van (TUŞBA)</a:t>
            </a:r>
            <a:r>
              <a:rPr lang="tr-TR" sz="1200" dirty="0">
                <a:solidFill>
                  <a:schemeClr val="bg1"/>
                </a:solidFill>
                <a:latin typeface="Times New Roman" panose="02020603050405020304" pitchFamily="18" charset="0"/>
                <a:cs typeface="Times New Roman" panose="02020603050405020304" pitchFamily="18" charset="0"/>
              </a:rPr>
              <a:t>başkent merkezde olan dönemin en güçlü devletlerinden birini kurmuşlardır.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dirty="0">
                <a:solidFill>
                  <a:schemeClr val="bg1"/>
                </a:solidFill>
                <a:latin typeface="Times New Roman" panose="02020603050405020304" pitchFamily="18" charset="0"/>
                <a:cs typeface="Times New Roman" panose="02020603050405020304" pitchFamily="18" charset="0"/>
              </a:rPr>
              <a:t>Bazı yerleşim merkezlerinde yapımında </a:t>
            </a:r>
            <a:r>
              <a:rPr lang="tr-TR" sz="1200" b="1" dirty="0">
                <a:solidFill>
                  <a:schemeClr val="bg1"/>
                </a:solidFill>
                <a:latin typeface="Times New Roman" panose="02020603050405020304" pitchFamily="18" charset="0"/>
                <a:cs typeface="Times New Roman" panose="02020603050405020304" pitchFamily="18" charset="0"/>
              </a:rPr>
              <a:t>harç kullanma</a:t>
            </a:r>
            <a:r>
              <a:rPr lang="tr-TR" sz="1200" dirty="0">
                <a:solidFill>
                  <a:schemeClr val="bg1"/>
                </a:solidFill>
                <a:latin typeface="Times New Roman" panose="02020603050405020304" pitchFamily="18" charset="0"/>
                <a:cs typeface="Times New Roman" panose="02020603050405020304" pitchFamily="18" charset="0"/>
              </a:rPr>
              <a:t>dıkları yapılar tespit edilmiştir. Bu Urartuların eriştiği üstün seviyeyi göstermektedir. </a:t>
            </a:r>
            <a:r>
              <a:rPr lang="tr-TR" sz="1200" b="1" dirty="0">
                <a:solidFill>
                  <a:srgbClr val="FF0000"/>
                </a:solidFill>
                <a:latin typeface="Times New Roman" panose="02020603050405020304" pitchFamily="18" charset="0"/>
                <a:cs typeface="Times New Roman" panose="02020603050405020304" pitchFamily="18" charset="0"/>
              </a:rPr>
              <a:t>35 ton</a:t>
            </a:r>
            <a:r>
              <a:rPr lang="tr-TR" sz="1200" dirty="0">
                <a:solidFill>
                  <a:schemeClr val="bg1"/>
                </a:solidFill>
                <a:latin typeface="Times New Roman" panose="02020603050405020304" pitchFamily="18" charset="0"/>
                <a:cs typeface="Times New Roman" panose="02020603050405020304" pitchFamily="18" charset="0"/>
              </a:rPr>
              <a:t> ağırlığındaki taş bloğunu kaleye burç olarak dikmişlerdir.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b="1" dirty="0">
                <a:solidFill>
                  <a:srgbClr val="FF0000"/>
                </a:solidFill>
                <a:latin typeface="Times New Roman" panose="02020603050405020304" pitchFamily="18" charset="0"/>
                <a:cs typeface="Times New Roman" panose="02020603050405020304" pitchFamily="18" charset="0"/>
              </a:rPr>
              <a:t>Yaptıkları barajlar ve su kanalları </a:t>
            </a:r>
            <a:r>
              <a:rPr lang="tr-TR" sz="1200" dirty="0">
                <a:solidFill>
                  <a:schemeClr val="bg1"/>
                </a:solidFill>
                <a:latin typeface="Times New Roman" panose="02020603050405020304" pitchFamily="18" charset="0"/>
                <a:cs typeface="Times New Roman" panose="02020603050405020304" pitchFamily="18" charset="0"/>
              </a:rPr>
              <a:t>ile bataklık kurutmada, tahıl ve hayvan yerleştirmede olduğu gibi maden işçiliğinde son derece ileri bir medeniyete sahiptirler.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b="1" dirty="0">
                <a:solidFill>
                  <a:schemeClr val="bg1"/>
                </a:solidFill>
                <a:latin typeface="Times New Roman" panose="02020603050405020304" pitchFamily="18" charset="0"/>
                <a:cs typeface="Times New Roman" panose="02020603050405020304" pitchFamily="18" charset="0"/>
              </a:rPr>
              <a:t>El sanatlarında </a:t>
            </a:r>
            <a:r>
              <a:rPr lang="tr-TR" sz="1200" dirty="0">
                <a:solidFill>
                  <a:schemeClr val="bg1"/>
                </a:solidFill>
                <a:latin typeface="Times New Roman" panose="02020603050405020304" pitchFamily="18" charset="0"/>
                <a:cs typeface="Times New Roman" panose="02020603050405020304" pitchFamily="18" charset="0"/>
              </a:rPr>
              <a:t>ileri gitmişlerdir ve bunların çoğunu ihraç etmişlerdir.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dirty="0">
                <a:solidFill>
                  <a:schemeClr val="bg1"/>
                </a:solidFill>
                <a:latin typeface="Times New Roman" panose="02020603050405020304" pitchFamily="18" charset="0"/>
                <a:cs typeface="Times New Roman" panose="02020603050405020304" pitchFamily="18" charset="0"/>
              </a:rPr>
              <a:t>Urartular </a:t>
            </a:r>
            <a:r>
              <a:rPr lang="tr-TR" sz="1200" b="1" dirty="0">
                <a:solidFill>
                  <a:schemeClr val="bg1"/>
                </a:solidFill>
                <a:latin typeface="Times New Roman" panose="02020603050405020304" pitchFamily="18" charset="0"/>
                <a:cs typeface="Times New Roman" panose="02020603050405020304" pitchFamily="18" charset="0"/>
              </a:rPr>
              <a:t>ölümden sonraki hayata </a:t>
            </a:r>
            <a:r>
              <a:rPr lang="tr-TR" sz="1200" dirty="0" err="1">
                <a:solidFill>
                  <a:schemeClr val="bg1"/>
                </a:solidFill>
                <a:latin typeface="Times New Roman" panose="02020603050405020304" pitchFamily="18" charset="0"/>
                <a:cs typeface="Times New Roman" panose="02020603050405020304" pitchFamily="18" charset="0"/>
              </a:rPr>
              <a:t>inanırlar.Bundan</a:t>
            </a:r>
            <a:r>
              <a:rPr lang="tr-TR" sz="1200" dirty="0">
                <a:solidFill>
                  <a:schemeClr val="bg1"/>
                </a:solidFill>
                <a:latin typeface="Times New Roman" panose="02020603050405020304" pitchFamily="18" charset="0"/>
                <a:cs typeface="Times New Roman" panose="02020603050405020304" pitchFamily="18" charset="0"/>
              </a:rPr>
              <a:t> dolayı mezarlarını </a:t>
            </a:r>
            <a:r>
              <a:rPr lang="tr-TR" sz="1200" b="1" dirty="0">
                <a:solidFill>
                  <a:srgbClr val="FF0000"/>
                </a:solidFill>
                <a:latin typeface="Times New Roman" panose="02020603050405020304" pitchFamily="18" charset="0"/>
                <a:cs typeface="Times New Roman" panose="02020603050405020304" pitchFamily="18" charset="0"/>
              </a:rPr>
              <a:t>ev ve odaya </a:t>
            </a:r>
            <a:r>
              <a:rPr lang="tr-TR" sz="1200" dirty="0">
                <a:solidFill>
                  <a:schemeClr val="bg1"/>
                </a:solidFill>
                <a:latin typeface="Times New Roman" panose="02020603050405020304" pitchFamily="18" charset="0"/>
                <a:cs typeface="Times New Roman" panose="02020603050405020304" pitchFamily="18" charset="0"/>
              </a:rPr>
              <a:t>benzer şekilde yapmış içerisine eşyalar koymuşlardır. </a:t>
            </a:r>
            <a:r>
              <a:rPr lang="tr-TR" sz="1200" b="1" dirty="0">
                <a:solidFill>
                  <a:srgbClr val="FF0000"/>
                </a:solidFill>
                <a:latin typeface="Times New Roman" panose="02020603050405020304" pitchFamily="18" charset="0"/>
                <a:cs typeface="Times New Roman" panose="02020603050405020304" pitchFamily="18" charset="0"/>
              </a:rPr>
              <a:t>İlk kaya </a:t>
            </a:r>
            <a:r>
              <a:rPr lang="tr-TR" sz="1200" dirty="0">
                <a:solidFill>
                  <a:schemeClr val="bg1"/>
                </a:solidFill>
                <a:latin typeface="Times New Roman" panose="02020603050405020304" pitchFamily="18" charset="0"/>
                <a:cs typeface="Times New Roman" panose="02020603050405020304" pitchFamily="18" charset="0"/>
              </a:rPr>
              <a:t>mezarlarını </a:t>
            </a:r>
            <a:r>
              <a:rPr lang="tr-TR" sz="1200" dirty="0" err="1">
                <a:solidFill>
                  <a:schemeClr val="bg1"/>
                </a:solidFill>
                <a:latin typeface="Times New Roman" panose="02020603050405020304" pitchFamily="18" charset="0"/>
                <a:cs typeface="Times New Roman" panose="02020603050405020304" pitchFamily="18" charset="0"/>
              </a:rPr>
              <a:t>Urartular’da</a:t>
            </a:r>
            <a:r>
              <a:rPr lang="tr-TR" sz="1200" dirty="0">
                <a:solidFill>
                  <a:schemeClr val="bg1"/>
                </a:solidFill>
                <a:latin typeface="Times New Roman" panose="02020603050405020304" pitchFamily="18" charset="0"/>
                <a:cs typeface="Times New Roman" panose="02020603050405020304" pitchFamily="18" charset="0"/>
              </a:rPr>
              <a:t> </a:t>
            </a:r>
            <a:r>
              <a:rPr lang="tr-TR" sz="1200" dirty="0" err="1">
                <a:solidFill>
                  <a:schemeClr val="bg1"/>
                </a:solidFill>
                <a:latin typeface="Times New Roman" panose="02020603050405020304" pitchFamily="18" charset="0"/>
                <a:cs typeface="Times New Roman" panose="02020603050405020304" pitchFamily="18" charset="0"/>
              </a:rPr>
              <a:t>Tuşpa</a:t>
            </a:r>
            <a:r>
              <a:rPr lang="tr-TR" sz="1200" dirty="0">
                <a:solidFill>
                  <a:schemeClr val="bg1"/>
                </a:solidFill>
                <a:latin typeface="Times New Roman" panose="02020603050405020304" pitchFamily="18" charset="0"/>
                <a:cs typeface="Times New Roman" panose="02020603050405020304" pitchFamily="18" charset="0"/>
              </a:rPr>
              <a:t> yakınlarındaki kral mezarlarında görmekteyiz.</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dirty="0">
                <a:solidFill>
                  <a:schemeClr val="bg1"/>
                </a:solidFill>
                <a:latin typeface="Times New Roman" panose="02020603050405020304" pitchFamily="18" charset="0"/>
                <a:cs typeface="Times New Roman" panose="02020603050405020304" pitchFamily="18" charset="0"/>
              </a:rPr>
              <a:t>Milli tanrıları Haldi, gök tanrısı </a:t>
            </a:r>
            <a:r>
              <a:rPr lang="tr-TR" sz="1200" dirty="0" err="1">
                <a:solidFill>
                  <a:schemeClr val="bg1"/>
                </a:solidFill>
                <a:latin typeface="Times New Roman" panose="02020603050405020304" pitchFamily="18" charset="0"/>
                <a:cs typeface="Times New Roman" panose="02020603050405020304" pitchFamily="18" charset="0"/>
              </a:rPr>
              <a:t>Teşaba</a:t>
            </a:r>
            <a:r>
              <a:rPr lang="tr-TR" sz="1200" dirty="0">
                <a:solidFill>
                  <a:schemeClr val="bg1"/>
                </a:solidFill>
                <a:latin typeface="Times New Roman" panose="02020603050405020304" pitchFamily="18" charset="0"/>
                <a:cs typeface="Times New Roman" panose="02020603050405020304" pitchFamily="18" charset="0"/>
              </a:rPr>
              <a:t>, güneş tanrısı </a:t>
            </a:r>
            <a:r>
              <a:rPr lang="tr-TR" sz="1200" dirty="0" err="1">
                <a:solidFill>
                  <a:schemeClr val="bg1"/>
                </a:solidFill>
                <a:latin typeface="Times New Roman" panose="02020603050405020304" pitchFamily="18" charset="0"/>
                <a:cs typeface="Times New Roman" panose="02020603050405020304" pitchFamily="18" charset="0"/>
              </a:rPr>
              <a:t>Şivini’dir</a:t>
            </a:r>
            <a:r>
              <a:rPr lang="tr-TR" sz="1200" dirty="0">
                <a:solidFill>
                  <a:schemeClr val="bg1"/>
                </a:solidFill>
                <a:latin typeface="Times New Roman" panose="02020603050405020304" pitchFamily="18" charset="0"/>
                <a:cs typeface="Times New Roman" panose="02020603050405020304" pitchFamily="18" charset="0"/>
              </a:rPr>
              <a:t>.</a:t>
            </a:r>
          </a:p>
          <a:p>
            <a:r>
              <a:rPr lang="tr-TR" sz="1200" dirty="0">
                <a:solidFill>
                  <a:schemeClr val="bg1"/>
                </a:solidFill>
                <a:latin typeface="Times New Roman" panose="02020603050405020304" pitchFamily="18" charset="0"/>
                <a:cs typeface="Times New Roman" panose="02020603050405020304" pitchFamily="18" charset="0"/>
              </a:rPr>
              <a:t> </a:t>
            </a:r>
          </a:p>
          <a:p>
            <a:r>
              <a:rPr lang="tr-TR" sz="1200" dirty="0">
                <a:solidFill>
                  <a:schemeClr val="bg1"/>
                </a:solidFill>
                <a:latin typeface="Times New Roman" panose="02020603050405020304" pitchFamily="18" charset="0"/>
                <a:cs typeface="Times New Roman" panose="02020603050405020304" pitchFamily="18" charset="0"/>
              </a:rPr>
              <a:t> </a:t>
            </a:r>
          </a:p>
          <a:p>
            <a:endParaRPr lang="tr-TR" dirty="0"/>
          </a:p>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4</a:t>
            </a:fld>
            <a:endParaRPr lang="tr-TR" dirty="0"/>
          </a:p>
        </p:txBody>
      </p:sp>
    </p:spTree>
    <p:extLst>
      <p:ext uri="{BB962C8B-B14F-4D97-AF65-F5344CB8AC3E}">
        <p14:creationId xmlns:p14="http://schemas.microsoft.com/office/powerpoint/2010/main" val="109806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57200" lvl="0" indent="-457200" algn="just">
              <a:buFont typeface="+mj-lt"/>
              <a:buAutoNum type="arabicPeriod"/>
            </a:pPr>
            <a:r>
              <a:rPr lang="tr-TR" sz="1200" dirty="0" err="1">
                <a:solidFill>
                  <a:schemeClr val="bg1"/>
                </a:solidFill>
                <a:latin typeface="Times New Roman" panose="02020603050405020304" pitchFamily="18" charset="0"/>
                <a:cs typeface="Times New Roman" panose="02020603050405020304" pitchFamily="18" charset="0"/>
              </a:rPr>
              <a:t>Hurriler’in</a:t>
            </a:r>
            <a:r>
              <a:rPr lang="tr-TR" sz="1200" dirty="0">
                <a:solidFill>
                  <a:schemeClr val="bg1"/>
                </a:solidFill>
                <a:latin typeface="Times New Roman" panose="02020603050405020304" pitchFamily="18" charset="0"/>
                <a:cs typeface="Times New Roman" panose="02020603050405020304" pitchFamily="18" charset="0"/>
              </a:rPr>
              <a:t> yıkılması ile </a:t>
            </a:r>
            <a:r>
              <a:rPr lang="tr-TR" sz="1200" b="1" dirty="0">
                <a:solidFill>
                  <a:schemeClr val="bg1"/>
                </a:solidFill>
                <a:latin typeface="Times New Roman" panose="02020603050405020304" pitchFamily="18" charset="0"/>
                <a:cs typeface="Times New Roman" panose="02020603050405020304" pitchFamily="18" charset="0"/>
              </a:rPr>
              <a:t>anne kraliçe</a:t>
            </a:r>
            <a:r>
              <a:rPr lang="tr-TR" sz="1200" dirty="0">
                <a:solidFill>
                  <a:schemeClr val="bg1"/>
                </a:solidFill>
                <a:latin typeface="Times New Roman" panose="02020603050405020304" pitchFamily="18" charset="0"/>
                <a:cs typeface="Times New Roman" panose="02020603050405020304" pitchFamily="18" charset="0"/>
              </a:rPr>
              <a:t> </a:t>
            </a:r>
            <a:r>
              <a:rPr lang="tr-TR" sz="1200" dirty="0">
                <a:solidFill>
                  <a:srgbClr val="FF0000"/>
                </a:solidFill>
                <a:latin typeface="Times New Roman" panose="02020603050405020304" pitchFamily="18" charset="0"/>
                <a:cs typeface="Times New Roman" panose="02020603050405020304" pitchFamily="18" charset="0"/>
              </a:rPr>
              <a:t>URARTU’NUN</a:t>
            </a:r>
            <a:r>
              <a:rPr lang="tr-TR" sz="1200" dirty="0">
                <a:solidFill>
                  <a:schemeClr val="bg1"/>
                </a:solidFill>
                <a:latin typeface="Times New Roman" panose="02020603050405020304" pitchFamily="18" charset="0"/>
                <a:cs typeface="Times New Roman" panose="02020603050405020304" pitchFamily="18" charset="0"/>
              </a:rPr>
              <a:t> adıyla </a:t>
            </a:r>
            <a:r>
              <a:rPr lang="tr-TR" sz="1200" b="1" dirty="0">
                <a:solidFill>
                  <a:schemeClr val="bg1"/>
                </a:solidFill>
                <a:latin typeface="Times New Roman" panose="02020603050405020304" pitchFamily="18" charset="0"/>
                <a:cs typeface="Times New Roman" panose="02020603050405020304" pitchFamily="18" charset="0"/>
              </a:rPr>
              <a:t>Van (TUŞBA)</a:t>
            </a:r>
            <a:r>
              <a:rPr lang="tr-TR" sz="1200" dirty="0">
                <a:solidFill>
                  <a:schemeClr val="bg1"/>
                </a:solidFill>
                <a:latin typeface="Times New Roman" panose="02020603050405020304" pitchFamily="18" charset="0"/>
                <a:cs typeface="Times New Roman" panose="02020603050405020304" pitchFamily="18" charset="0"/>
              </a:rPr>
              <a:t>başkent merkezde olan dönemin en güçlü devletlerinden birini kurmuşlardır.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dirty="0">
                <a:solidFill>
                  <a:schemeClr val="bg1"/>
                </a:solidFill>
                <a:latin typeface="Times New Roman" panose="02020603050405020304" pitchFamily="18" charset="0"/>
                <a:cs typeface="Times New Roman" panose="02020603050405020304" pitchFamily="18" charset="0"/>
              </a:rPr>
              <a:t>Bazı yerleşim merkezlerinde yapımında </a:t>
            </a:r>
            <a:r>
              <a:rPr lang="tr-TR" sz="1200" b="1" dirty="0">
                <a:solidFill>
                  <a:schemeClr val="bg1"/>
                </a:solidFill>
                <a:latin typeface="Times New Roman" panose="02020603050405020304" pitchFamily="18" charset="0"/>
                <a:cs typeface="Times New Roman" panose="02020603050405020304" pitchFamily="18" charset="0"/>
              </a:rPr>
              <a:t>harç kullanma</a:t>
            </a:r>
            <a:r>
              <a:rPr lang="tr-TR" sz="1200" dirty="0">
                <a:solidFill>
                  <a:schemeClr val="bg1"/>
                </a:solidFill>
                <a:latin typeface="Times New Roman" panose="02020603050405020304" pitchFamily="18" charset="0"/>
                <a:cs typeface="Times New Roman" panose="02020603050405020304" pitchFamily="18" charset="0"/>
              </a:rPr>
              <a:t>dıkları yapılar tespit edilmiştir. Bu Urartuların eriştiği üstün seviyeyi göstermektedir. </a:t>
            </a:r>
            <a:r>
              <a:rPr lang="tr-TR" sz="1200" b="1" dirty="0">
                <a:solidFill>
                  <a:srgbClr val="FF0000"/>
                </a:solidFill>
                <a:latin typeface="Times New Roman" panose="02020603050405020304" pitchFamily="18" charset="0"/>
                <a:cs typeface="Times New Roman" panose="02020603050405020304" pitchFamily="18" charset="0"/>
              </a:rPr>
              <a:t>35 ton</a:t>
            </a:r>
            <a:r>
              <a:rPr lang="tr-TR" sz="1200" dirty="0">
                <a:solidFill>
                  <a:schemeClr val="bg1"/>
                </a:solidFill>
                <a:latin typeface="Times New Roman" panose="02020603050405020304" pitchFamily="18" charset="0"/>
                <a:cs typeface="Times New Roman" panose="02020603050405020304" pitchFamily="18" charset="0"/>
              </a:rPr>
              <a:t> ağırlığındaki taş bloğunu kaleye burç olarak dikmişlerdir.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b="1" dirty="0">
                <a:solidFill>
                  <a:srgbClr val="FF0000"/>
                </a:solidFill>
                <a:latin typeface="Times New Roman" panose="02020603050405020304" pitchFamily="18" charset="0"/>
                <a:cs typeface="Times New Roman" panose="02020603050405020304" pitchFamily="18" charset="0"/>
              </a:rPr>
              <a:t>Yaptıkları barajlar ve su kanalları </a:t>
            </a:r>
            <a:r>
              <a:rPr lang="tr-TR" sz="1200" dirty="0">
                <a:solidFill>
                  <a:schemeClr val="bg1"/>
                </a:solidFill>
                <a:latin typeface="Times New Roman" panose="02020603050405020304" pitchFamily="18" charset="0"/>
                <a:cs typeface="Times New Roman" panose="02020603050405020304" pitchFamily="18" charset="0"/>
              </a:rPr>
              <a:t>ile bataklık kurutmada, tahıl ve hayvan yerleştirmede olduğu gibi maden işçiliğinde son derece ileri bir medeniyete sahiptirler.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b="1" dirty="0">
                <a:solidFill>
                  <a:schemeClr val="bg1"/>
                </a:solidFill>
                <a:latin typeface="Times New Roman" panose="02020603050405020304" pitchFamily="18" charset="0"/>
                <a:cs typeface="Times New Roman" panose="02020603050405020304" pitchFamily="18" charset="0"/>
              </a:rPr>
              <a:t>El sanatlarında </a:t>
            </a:r>
            <a:r>
              <a:rPr lang="tr-TR" sz="1200" dirty="0">
                <a:solidFill>
                  <a:schemeClr val="bg1"/>
                </a:solidFill>
                <a:latin typeface="Times New Roman" panose="02020603050405020304" pitchFamily="18" charset="0"/>
                <a:cs typeface="Times New Roman" panose="02020603050405020304" pitchFamily="18" charset="0"/>
              </a:rPr>
              <a:t>ileri gitmişlerdir ve bunların çoğunu ihraç etmişlerdir.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dirty="0">
                <a:solidFill>
                  <a:schemeClr val="bg1"/>
                </a:solidFill>
                <a:latin typeface="Times New Roman" panose="02020603050405020304" pitchFamily="18" charset="0"/>
                <a:cs typeface="Times New Roman" panose="02020603050405020304" pitchFamily="18" charset="0"/>
              </a:rPr>
              <a:t>Urartular </a:t>
            </a:r>
            <a:r>
              <a:rPr lang="tr-TR" sz="1200" b="1" dirty="0">
                <a:solidFill>
                  <a:schemeClr val="bg1"/>
                </a:solidFill>
                <a:latin typeface="Times New Roman" panose="02020603050405020304" pitchFamily="18" charset="0"/>
                <a:cs typeface="Times New Roman" panose="02020603050405020304" pitchFamily="18" charset="0"/>
              </a:rPr>
              <a:t>ölümden sonraki hayata </a:t>
            </a:r>
            <a:r>
              <a:rPr lang="tr-TR" sz="1200" dirty="0" err="1">
                <a:solidFill>
                  <a:schemeClr val="bg1"/>
                </a:solidFill>
                <a:latin typeface="Times New Roman" panose="02020603050405020304" pitchFamily="18" charset="0"/>
                <a:cs typeface="Times New Roman" panose="02020603050405020304" pitchFamily="18" charset="0"/>
              </a:rPr>
              <a:t>inanırlar.Bundan</a:t>
            </a:r>
            <a:r>
              <a:rPr lang="tr-TR" sz="1200" dirty="0">
                <a:solidFill>
                  <a:schemeClr val="bg1"/>
                </a:solidFill>
                <a:latin typeface="Times New Roman" panose="02020603050405020304" pitchFamily="18" charset="0"/>
                <a:cs typeface="Times New Roman" panose="02020603050405020304" pitchFamily="18" charset="0"/>
              </a:rPr>
              <a:t> dolayı mezarlarını </a:t>
            </a:r>
            <a:r>
              <a:rPr lang="tr-TR" sz="1200" b="1" dirty="0">
                <a:solidFill>
                  <a:srgbClr val="FF0000"/>
                </a:solidFill>
                <a:latin typeface="Times New Roman" panose="02020603050405020304" pitchFamily="18" charset="0"/>
                <a:cs typeface="Times New Roman" panose="02020603050405020304" pitchFamily="18" charset="0"/>
              </a:rPr>
              <a:t>ev ve odaya </a:t>
            </a:r>
            <a:r>
              <a:rPr lang="tr-TR" sz="1200" dirty="0">
                <a:solidFill>
                  <a:schemeClr val="bg1"/>
                </a:solidFill>
                <a:latin typeface="Times New Roman" panose="02020603050405020304" pitchFamily="18" charset="0"/>
                <a:cs typeface="Times New Roman" panose="02020603050405020304" pitchFamily="18" charset="0"/>
              </a:rPr>
              <a:t>benzer şekilde yapmış içerisine eşyalar koymuşlardır. </a:t>
            </a:r>
            <a:r>
              <a:rPr lang="tr-TR" sz="1200" b="1" dirty="0">
                <a:solidFill>
                  <a:srgbClr val="FF0000"/>
                </a:solidFill>
                <a:latin typeface="Times New Roman" panose="02020603050405020304" pitchFamily="18" charset="0"/>
                <a:cs typeface="Times New Roman" panose="02020603050405020304" pitchFamily="18" charset="0"/>
              </a:rPr>
              <a:t>İlk kaya </a:t>
            </a:r>
            <a:r>
              <a:rPr lang="tr-TR" sz="1200" dirty="0">
                <a:solidFill>
                  <a:schemeClr val="bg1"/>
                </a:solidFill>
                <a:latin typeface="Times New Roman" panose="02020603050405020304" pitchFamily="18" charset="0"/>
                <a:cs typeface="Times New Roman" panose="02020603050405020304" pitchFamily="18" charset="0"/>
              </a:rPr>
              <a:t>mezarlarını </a:t>
            </a:r>
            <a:r>
              <a:rPr lang="tr-TR" sz="1200" dirty="0" err="1">
                <a:solidFill>
                  <a:schemeClr val="bg1"/>
                </a:solidFill>
                <a:latin typeface="Times New Roman" panose="02020603050405020304" pitchFamily="18" charset="0"/>
                <a:cs typeface="Times New Roman" panose="02020603050405020304" pitchFamily="18" charset="0"/>
              </a:rPr>
              <a:t>Urartular’da</a:t>
            </a:r>
            <a:r>
              <a:rPr lang="tr-TR" sz="1200" dirty="0">
                <a:solidFill>
                  <a:schemeClr val="bg1"/>
                </a:solidFill>
                <a:latin typeface="Times New Roman" panose="02020603050405020304" pitchFamily="18" charset="0"/>
                <a:cs typeface="Times New Roman" panose="02020603050405020304" pitchFamily="18" charset="0"/>
              </a:rPr>
              <a:t> </a:t>
            </a:r>
            <a:r>
              <a:rPr lang="tr-TR" sz="1200" dirty="0" err="1">
                <a:solidFill>
                  <a:schemeClr val="bg1"/>
                </a:solidFill>
                <a:latin typeface="Times New Roman" panose="02020603050405020304" pitchFamily="18" charset="0"/>
                <a:cs typeface="Times New Roman" panose="02020603050405020304" pitchFamily="18" charset="0"/>
              </a:rPr>
              <a:t>Tuşpa</a:t>
            </a:r>
            <a:r>
              <a:rPr lang="tr-TR" sz="1200" dirty="0">
                <a:solidFill>
                  <a:schemeClr val="bg1"/>
                </a:solidFill>
                <a:latin typeface="Times New Roman" panose="02020603050405020304" pitchFamily="18" charset="0"/>
                <a:cs typeface="Times New Roman" panose="02020603050405020304" pitchFamily="18" charset="0"/>
              </a:rPr>
              <a:t> yakınlarındaki kral mezarlarında görmekteyiz.</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dirty="0">
                <a:solidFill>
                  <a:schemeClr val="bg1"/>
                </a:solidFill>
                <a:latin typeface="Times New Roman" panose="02020603050405020304" pitchFamily="18" charset="0"/>
                <a:cs typeface="Times New Roman" panose="02020603050405020304" pitchFamily="18" charset="0"/>
              </a:rPr>
              <a:t>Milli tanrıları Haldi, gök tanrısı </a:t>
            </a:r>
            <a:r>
              <a:rPr lang="tr-TR" sz="1200" dirty="0" err="1">
                <a:solidFill>
                  <a:schemeClr val="bg1"/>
                </a:solidFill>
                <a:latin typeface="Times New Roman" panose="02020603050405020304" pitchFamily="18" charset="0"/>
                <a:cs typeface="Times New Roman" panose="02020603050405020304" pitchFamily="18" charset="0"/>
              </a:rPr>
              <a:t>Teşaba</a:t>
            </a:r>
            <a:r>
              <a:rPr lang="tr-TR" sz="1200" dirty="0">
                <a:solidFill>
                  <a:schemeClr val="bg1"/>
                </a:solidFill>
                <a:latin typeface="Times New Roman" panose="02020603050405020304" pitchFamily="18" charset="0"/>
                <a:cs typeface="Times New Roman" panose="02020603050405020304" pitchFamily="18" charset="0"/>
              </a:rPr>
              <a:t>, güneş tanrısı </a:t>
            </a:r>
            <a:r>
              <a:rPr lang="tr-TR" sz="1200" dirty="0" err="1">
                <a:solidFill>
                  <a:schemeClr val="bg1"/>
                </a:solidFill>
                <a:latin typeface="Times New Roman" panose="02020603050405020304" pitchFamily="18" charset="0"/>
                <a:cs typeface="Times New Roman" panose="02020603050405020304" pitchFamily="18" charset="0"/>
              </a:rPr>
              <a:t>Şivini’dir</a:t>
            </a:r>
            <a:r>
              <a:rPr lang="tr-TR" sz="1200" dirty="0">
                <a:solidFill>
                  <a:schemeClr val="bg1"/>
                </a:solidFill>
                <a:latin typeface="Times New Roman" panose="02020603050405020304" pitchFamily="18" charset="0"/>
                <a:cs typeface="Times New Roman" panose="02020603050405020304" pitchFamily="18" charset="0"/>
              </a:rPr>
              <a:t>.</a:t>
            </a:r>
          </a:p>
          <a:p>
            <a:r>
              <a:rPr lang="tr-TR" sz="1200" dirty="0">
                <a:solidFill>
                  <a:schemeClr val="bg1"/>
                </a:solidFill>
                <a:latin typeface="Times New Roman" panose="02020603050405020304" pitchFamily="18" charset="0"/>
                <a:cs typeface="Times New Roman" panose="02020603050405020304" pitchFamily="18" charset="0"/>
              </a:rPr>
              <a:t> </a:t>
            </a:r>
          </a:p>
          <a:p>
            <a:r>
              <a:rPr lang="tr-TR" sz="1200" dirty="0">
                <a:solidFill>
                  <a:schemeClr val="bg1"/>
                </a:solidFill>
                <a:latin typeface="Times New Roman" panose="02020603050405020304" pitchFamily="18" charset="0"/>
                <a:cs typeface="Times New Roman" panose="02020603050405020304" pitchFamily="18" charset="0"/>
              </a:rPr>
              <a:t> </a:t>
            </a:r>
          </a:p>
          <a:p>
            <a:endParaRPr lang="tr-TR" dirty="0"/>
          </a:p>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5</a:t>
            </a:fld>
            <a:endParaRPr lang="tr-TR" dirty="0"/>
          </a:p>
        </p:txBody>
      </p:sp>
    </p:spTree>
    <p:extLst>
      <p:ext uri="{BB962C8B-B14F-4D97-AF65-F5344CB8AC3E}">
        <p14:creationId xmlns:p14="http://schemas.microsoft.com/office/powerpoint/2010/main" val="4252742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57200" lvl="0" indent="-457200" algn="just">
              <a:buFont typeface="+mj-lt"/>
              <a:buAutoNum type="arabicPeriod"/>
            </a:pPr>
            <a:r>
              <a:rPr lang="tr-TR" sz="1200" dirty="0" err="1">
                <a:solidFill>
                  <a:schemeClr val="bg1"/>
                </a:solidFill>
                <a:latin typeface="Times New Roman" panose="02020603050405020304" pitchFamily="18" charset="0"/>
                <a:cs typeface="Times New Roman" panose="02020603050405020304" pitchFamily="18" charset="0"/>
              </a:rPr>
              <a:t>Hurriler’in</a:t>
            </a:r>
            <a:r>
              <a:rPr lang="tr-TR" sz="1200" dirty="0">
                <a:solidFill>
                  <a:schemeClr val="bg1"/>
                </a:solidFill>
                <a:latin typeface="Times New Roman" panose="02020603050405020304" pitchFamily="18" charset="0"/>
                <a:cs typeface="Times New Roman" panose="02020603050405020304" pitchFamily="18" charset="0"/>
              </a:rPr>
              <a:t> yıkılması ile </a:t>
            </a:r>
            <a:r>
              <a:rPr lang="tr-TR" sz="1200" b="1" dirty="0">
                <a:solidFill>
                  <a:schemeClr val="bg1"/>
                </a:solidFill>
                <a:latin typeface="Times New Roman" panose="02020603050405020304" pitchFamily="18" charset="0"/>
                <a:cs typeface="Times New Roman" panose="02020603050405020304" pitchFamily="18" charset="0"/>
              </a:rPr>
              <a:t>anne kraliçe</a:t>
            </a:r>
            <a:r>
              <a:rPr lang="tr-TR" sz="1200" dirty="0">
                <a:solidFill>
                  <a:schemeClr val="bg1"/>
                </a:solidFill>
                <a:latin typeface="Times New Roman" panose="02020603050405020304" pitchFamily="18" charset="0"/>
                <a:cs typeface="Times New Roman" panose="02020603050405020304" pitchFamily="18" charset="0"/>
              </a:rPr>
              <a:t> </a:t>
            </a:r>
            <a:r>
              <a:rPr lang="tr-TR" sz="1200" dirty="0">
                <a:solidFill>
                  <a:srgbClr val="FF0000"/>
                </a:solidFill>
                <a:latin typeface="Times New Roman" panose="02020603050405020304" pitchFamily="18" charset="0"/>
                <a:cs typeface="Times New Roman" panose="02020603050405020304" pitchFamily="18" charset="0"/>
              </a:rPr>
              <a:t>URARTU’NUN</a:t>
            </a:r>
            <a:r>
              <a:rPr lang="tr-TR" sz="1200" dirty="0">
                <a:solidFill>
                  <a:schemeClr val="bg1"/>
                </a:solidFill>
                <a:latin typeface="Times New Roman" panose="02020603050405020304" pitchFamily="18" charset="0"/>
                <a:cs typeface="Times New Roman" panose="02020603050405020304" pitchFamily="18" charset="0"/>
              </a:rPr>
              <a:t> adıyla </a:t>
            </a:r>
            <a:r>
              <a:rPr lang="tr-TR" sz="1200" b="1" dirty="0">
                <a:solidFill>
                  <a:schemeClr val="bg1"/>
                </a:solidFill>
                <a:latin typeface="Times New Roman" panose="02020603050405020304" pitchFamily="18" charset="0"/>
                <a:cs typeface="Times New Roman" panose="02020603050405020304" pitchFamily="18" charset="0"/>
              </a:rPr>
              <a:t>Van (TUŞBA)</a:t>
            </a:r>
            <a:r>
              <a:rPr lang="tr-TR" sz="1200" dirty="0">
                <a:solidFill>
                  <a:schemeClr val="bg1"/>
                </a:solidFill>
                <a:latin typeface="Times New Roman" panose="02020603050405020304" pitchFamily="18" charset="0"/>
                <a:cs typeface="Times New Roman" panose="02020603050405020304" pitchFamily="18" charset="0"/>
              </a:rPr>
              <a:t>başkent merkezde olan dönemin en güçlü devletlerinden birini kurmuşlardır.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dirty="0">
                <a:solidFill>
                  <a:schemeClr val="bg1"/>
                </a:solidFill>
                <a:latin typeface="Times New Roman" panose="02020603050405020304" pitchFamily="18" charset="0"/>
                <a:cs typeface="Times New Roman" panose="02020603050405020304" pitchFamily="18" charset="0"/>
              </a:rPr>
              <a:t>Bazı yerleşim merkezlerinde yapımında </a:t>
            </a:r>
            <a:r>
              <a:rPr lang="tr-TR" sz="1200" b="1" dirty="0">
                <a:solidFill>
                  <a:schemeClr val="bg1"/>
                </a:solidFill>
                <a:latin typeface="Times New Roman" panose="02020603050405020304" pitchFamily="18" charset="0"/>
                <a:cs typeface="Times New Roman" panose="02020603050405020304" pitchFamily="18" charset="0"/>
              </a:rPr>
              <a:t>harç kullanma</a:t>
            </a:r>
            <a:r>
              <a:rPr lang="tr-TR" sz="1200" dirty="0">
                <a:solidFill>
                  <a:schemeClr val="bg1"/>
                </a:solidFill>
                <a:latin typeface="Times New Roman" panose="02020603050405020304" pitchFamily="18" charset="0"/>
                <a:cs typeface="Times New Roman" panose="02020603050405020304" pitchFamily="18" charset="0"/>
              </a:rPr>
              <a:t>dıkları yapılar tespit edilmiştir. Bu Urartuların eriştiği üstün seviyeyi göstermektedir. </a:t>
            </a:r>
            <a:r>
              <a:rPr lang="tr-TR" sz="1200" b="1" dirty="0">
                <a:solidFill>
                  <a:srgbClr val="FF0000"/>
                </a:solidFill>
                <a:latin typeface="Times New Roman" panose="02020603050405020304" pitchFamily="18" charset="0"/>
                <a:cs typeface="Times New Roman" panose="02020603050405020304" pitchFamily="18" charset="0"/>
              </a:rPr>
              <a:t>35 ton</a:t>
            </a:r>
            <a:r>
              <a:rPr lang="tr-TR" sz="1200" dirty="0">
                <a:solidFill>
                  <a:schemeClr val="bg1"/>
                </a:solidFill>
                <a:latin typeface="Times New Roman" panose="02020603050405020304" pitchFamily="18" charset="0"/>
                <a:cs typeface="Times New Roman" panose="02020603050405020304" pitchFamily="18" charset="0"/>
              </a:rPr>
              <a:t> ağırlığındaki taş bloğunu kaleye burç olarak dikmişlerdir.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b="1" dirty="0">
                <a:solidFill>
                  <a:srgbClr val="FF0000"/>
                </a:solidFill>
                <a:latin typeface="Times New Roman" panose="02020603050405020304" pitchFamily="18" charset="0"/>
                <a:cs typeface="Times New Roman" panose="02020603050405020304" pitchFamily="18" charset="0"/>
              </a:rPr>
              <a:t>Yaptıkları barajlar ve su kanalları </a:t>
            </a:r>
            <a:r>
              <a:rPr lang="tr-TR" sz="1200" dirty="0">
                <a:solidFill>
                  <a:schemeClr val="bg1"/>
                </a:solidFill>
                <a:latin typeface="Times New Roman" panose="02020603050405020304" pitchFamily="18" charset="0"/>
                <a:cs typeface="Times New Roman" panose="02020603050405020304" pitchFamily="18" charset="0"/>
              </a:rPr>
              <a:t>ile bataklık kurutmada, tahıl ve hayvan yerleştirmede olduğu gibi maden işçiliğinde son derece ileri bir medeniyete sahiptirler.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b="1" dirty="0">
                <a:solidFill>
                  <a:schemeClr val="bg1"/>
                </a:solidFill>
                <a:latin typeface="Times New Roman" panose="02020603050405020304" pitchFamily="18" charset="0"/>
                <a:cs typeface="Times New Roman" panose="02020603050405020304" pitchFamily="18" charset="0"/>
              </a:rPr>
              <a:t>El sanatlarında </a:t>
            </a:r>
            <a:r>
              <a:rPr lang="tr-TR" sz="1200" dirty="0">
                <a:solidFill>
                  <a:schemeClr val="bg1"/>
                </a:solidFill>
                <a:latin typeface="Times New Roman" panose="02020603050405020304" pitchFamily="18" charset="0"/>
                <a:cs typeface="Times New Roman" panose="02020603050405020304" pitchFamily="18" charset="0"/>
              </a:rPr>
              <a:t>ileri gitmişlerdir ve bunların çoğunu ihraç etmişlerdir.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dirty="0">
                <a:solidFill>
                  <a:schemeClr val="bg1"/>
                </a:solidFill>
                <a:latin typeface="Times New Roman" panose="02020603050405020304" pitchFamily="18" charset="0"/>
                <a:cs typeface="Times New Roman" panose="02020603050405020304" pitchFamily="18" charset="0"/>
              </a:rPr>
              <a:t>Urartular </a:t>
            </a:r>
            <a:r>
              <a:rPr lang="tr-TR" sz="1200" b="1" dirty="0">
                <a:solidFill>
                  <a:schemeClr val="bg1"/>
                </a:solidFill>
                <a:latin typeface="Times New Roman" panose="02020603050405020304" pitchFamily="18" charset="0"/>
                <a:cs typeface="Times New Roman" panose="02020603050405020304" pitchFamily="18" charset="0"/>
              </a:rPr>
              <a:t>ölümden sonraki hayata </a:t>
            </a:r>
            <a:r>
              <a:rPr lang="tr-TR" sz="1200" dirty="0" err="1">
                <a:solidFill>
                  <a:schemeClr val="bg1"/>
                </a:solidFill>
                <a:latin typeface="Times New Roman" panose="02020603050405020304" pitchFamily="18" charset="0"/>
                <a:cs typeface="Times New Roman" panose="02020603050405020304" pitchFamily="18" charset="0"/>
              </a:rPr>
              <a:t>inanırlar.Bundan</a:t>
            </a:r>
            <a:r>
              <a:rPr lang="tr-TR" sz="1200" dirty="0">
                <a:solidFill>
                  <a:schemeClr val="bg1"/>
                </a:solidFill>
                <a:latin typeface="Times New Roman" panose="02020603050405020304" pitchFamily="18" charset="0"/>
                <a:cs typeface="Times New Roman" panose="02020603050405020304" pitchFamily="18" charset="0"/>
              </a:rPr>
              <a:t> dolayı mezarlarını </a:t>
            </a:r>
            <a:r>
              <a:rPr lang="tr-TR" sz="1200" b="1" dirty="0">
                <a:solidFill>
                  <a:srgbClr val="FF0000"/>
                </a:solidFill>
                <a:latin typeface="Times New Roman" panose="02020603050405020304" pitchFamily="18" charset="0"/>
                <a:cs typeface="Times New Roman" panose="02020603050405020304" pitchFamily="18" charset="0"/>
              </a:rPr>
              <a:t>ev ve odaya </a:t>
            </a:r>
            <a:r>
              <a:rPr lang="tr-TR" sz="1200" dirty="0">
                <a:solidFill>
                  <a:schemeClr val="bg1"/>
                </a:solidFill>
                <a:latin typeface="Times New Roman" panose="02020603050405020304" pitchFamily="18" charset="0"/>
                <a:cs typeface="Times New Roman" panose="02020603050405020304" pitchFamily="18" charset="0"/>
              </a:rPr>
              <a:t>benzer şekilde yapmış içerisine eşyalar koymuşlardır. </a:t>
            </a:r>
            <a:r>
              <a:rPr lang="tr-TR" sz="1200" b="1" dirty="0">
                <a:solidFill>
                  <a:srgbClr val="FF0000"/>
                </a:solidFill>
                <a:latin typeface="Times New Roman" panose="02020603050405020304" pitchFamily="18" charset="0"/>
                <a:cs typeface="Times New Roman" panose="02020603050405020304" pitchFamily="18" charset="0"/>
              </a:rPr>
              <a:t>İlk kaya </a:t>
            </a:r>
            <a:r>
              <a:rPr lang="tr-TR" sz="1200" dirty="0">
                <a:solidFill>
                  <a:schemeClr val="bg1"/>
                </a:solidFill>
                <a:latin typeface="Times New Roman" panose="02020603050405020304" pitchFamily="18" charset="0"/>
                <a:cs typeface="Times New Roman" panose="02020603050405020304" pitchFamily="18" charset="0"/>
              </a:rPr>
              <a:t>mezarlarını </a:t>
            </a:r>
            <a:r>
              <a:rPr lang="tr-TR" sz="1200" dirty="0" err="1">
                <a:solidFill>
                  <a:schemeClr val="bg1"/>
                </a:solidFill>
                <a:latin typeface="Times New Roman" panose="02020603050405020304" pitchFamily="18" charset="0"/>
                <a:cs typeface="Times New Roman" panose="02020603050405020304" pitchFamily="18" charset="0"/>
              </a:rPr>
              <a:t>Urartular’da</a:t>
            </a:r>
            <a:r>
              <a:rPr lang="tr-TR" sz="1200" dirty="0">
                <a:solidFill>
                  <a:schemeClr val="bg1"/>
                </a:solidFill>
                <a:latin typeface="Times New Roman" panose="02020603050405020304" pitchFamily="18" charset="0"/>
                <a:cs typeface="Times New Roman" panose="02020603050405020304" pitchFamily="18" charset="0"/>
              </a:rPr>
              <a:t> </a:t>
            </a:r>
            <a:r>
              <a:rPr lang="tr-TR" sz="1200" dirty="0" err="1">
                <a:solidFill>
                  <a:schemeClr val="bg1"/>
                </a:solidFill>
                <a:latin typeface="Times New Roman" panose="02020603050405020304" pitchFamily="18" charset="0"/>
                <a:cs typeface="Times New Roman" panose="02020603050405020304" pitchFamily="18" charset="0"/>
              </a:rPr>
              <a:t>Tuşpa</a:t>
            </a:r>
            <a:r>
              <a:rPr lang="tr-TR" sz="1200" dirty="0">
                <a:solidFill>
                  <a:schemeClr val="bg1"/>
                </a:solidFill>
                <a:latin typeface="Times New Roman" panose="02020603050405020304" pitchFamily="18" charset="0"/>
                <a:cs typeface="Times New Roman" panose="02020603050405020304" pitchFamily="18" charset="0"/>
              </a:rPr>
              <a:t> yakınlarındaki kral mezarlarında görmekteyiz.</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dirty="0">
                <a:solidFill>
                  <a:schemeClr val="bg1"/>
                </a:solidFill>
                <a:latin typeface="Times New Roman" panose="02020603050405020304" pitchFamily="18" charset="0"/>
                <a:cs typeface="Times New Roman" panose="02020603050405020304" pitchFamily="18" charset="0"/>
              </a:rPr>
              <a:t>Milli tanrıları Haldi, gök tanrısı </a:t>
            </a:r>
            <a:r>
              <a:rPr lang="tr-TR" sz="1200" dirty="0" err="1">
                <a:solidFill>
                  <a:schemeClr val="bg1"/>
                </a:solidFill>
                <a:latin typeface="Times New Roman" panose="02020603050405020304" pitchFamily="18" charset="0"/>
                <a:cs typeface="Times New Roman" panose="02020603050405020304" pitchFamily="18" charset="0"/>
              </a:rPr>
              <a:t>Teşaba</a:t>
            </a:r>
            <a:r>
              <a:rPr lang="tr-TR" sz="1200" dirty="0">
                <a:solidFill>
                  <a:schemeClr val="bg1"/>
                </a:solidFill>
                <a:latin typeface="Times New Roman" panose="02020603050405020304" pitchFamily="18" charset="0"/>
                <a:cs typeface="Times New Roman" panose="02020603050405020304" pitchFamily="18" charset="0"/>
              </a:rPr>
              <a:t>, güneş tanrısı </a:t>
            </a:r>
            <a:r>
              <a:rPr lang="tr-TR" sz="1200" dirty="0" err="1">
                <a:solidFill>
                  <a:schemeClr val="bg1"/>
                </a:solidFill>
                <a:latin typeface="Times New Roman" panose="02020603050405020304" pitchFamily="18" charset="0"/>
                <a:cs typeface="Times New Roman" panose="02020603050405020304" pitchFamily="18" charset="0"/>
              </a:rPr>
              <a:t>Şivini’dir</a:t>
            </a:r>
            <a:r>
              <a:rPr lang="tr-TR" sz="1200" dirty="0">
                <a:solidFill>
                  <a:schemeClr val="bg1"/>
                </a:solidFill>
                <a:latin typeface="Times New Roman" panose="02020603050405020304" pitchFamily="18" charset="0"/>
                <a:cs typeface="Times New Roman" panose="02020603050405020304" pitchFamily="18" charset="0"/>
              </a:rPr>
              <a:t>.</a:t>
            </a:r>
          </a:p>
          <a:p>
            <a:r>
              <a:rPr lang="tr-TR" sz="1200" dirty="0">
                <a:solidFill>
                  <a:schemeClr val="bg1"/>
                </a:solidFill>
                <a:latin typeface="Times New Roman" panose="02020603050405020304" pitchFamily="18" charset="0"/>
                <a:cs typeface="Times New Roman" panose="02020603050405020304" pitchFamily="18" charset="0"/>
              </a:rPr>
              <a:t> </a:t>
            </a:r>
          </a:p>
          <a:p>
            <a:r>
              <a:rPr lang="tr-TR" sz="1200" dirty="0">
                <a:solidFill>
                  <a:schemeClr val="bg1"/>
                </a:solidFill>
                <a:latin typeface="Times New Roman" panose="02020603050405020304" pitchFamily="18" charset="0"/>
                <a:cs typeface="Times New Roman" panose="02020603050405020304" pitchFamily="18" charset="0"/>
              </a:rPr>
              <a:t> </a:t>
            </a:r>
          </a:p>
          <a:p>
            <a:endParaRPr lang="tr-TR" dirty="0"/>
          </a:p>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7</a:t>
            </a:fld>
            <a:endParaRPr lang="tr-TR" dirty="0"/>
          </a:p>
        </p:txBody>
      </p:sp>
    </p:spTree>
    <p:extLst>
      <p:ext uri="{BB962C8B-B14F-4D97-AF65-F5344CB8AC3E}">
        <p14:creationId xmlns:p14="http://schemas.microsoft.com/office/powerpoint/2010/main" val="3990899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57200" lvl="0" indent="-457200" algn="just">
              <a:buFont typeface="+mj-lt"/>
              <a:buAutoNum type="arabicPeriod"/>
            </a:pPr>
            <a:r>
              <a:rPr lang="tr-TR" sz="1200" dirty="0" err="1">
                <a:solidFill>
                  <a:schemeClr val="bg1"/>
                </a:solidFill>
                <a:latin typeface="Times New Roman" panose="02020603050405020304" pitchFamily="18" charset="0"/>
                <a:cs typeface="Times New Roman" panose="02020603050405020304" pitchFamily="18" charset="0"/>
              </a:rPr>
              <a:t>Hurriler’in</a:t>
            </a:r>
            <a:r>
              <a:rPr lang="tr-TR" sz="1200" dirty="0">
                <a:solidFill>
                  <a:schemeClr val="bg1"/>
                </a:solidFill>
                <a:latin typeface="Times New Roman" panose="02020603050405020304" pitchFamily="18" charset="0"/>
                <a:cs typeface="Times New Roman" panose="02020603050405020304" pitchFamily="18" charset="0"/>
              </a:rPr>
              <a:t> yıkılması ile </a:t>
            </a:r>
            <a:r>
              <a:rPr lang="tr-TR" sz="1200" b="1" dirty="0">
                <a:solidFill>
                  <a:schemeClr val="bg1"/>
                </a:solidFill>
                <a:latin typeface="Times New Roman" panose="02020603050405020304" pitchFamily="18" charset="0"/>
                <a:cs typeface="Times New Roman" panose="02020603050405020304" pitchFamily="18" charset="0"/>
              </a:rPr>
              <a:t>anne kraliçe</a:t>
            </a:r>
            <a:r>
              <a:rPr lang="tr-TR" sz="1200" dirty="0">
                <a:solidFill>
                  <a:schemeClr val="bg1"/>
                </a:solidFill>
                <a:latin typeface="Times New Roman" panose="02020603050405020304" pitchFamily="18" charset="0"/>
                <a:cs typeface="Times New Roman" panose="02020603050405020304" pitchFamily="18" charset="0"/>
              </a:rPr>
              <a:t> </a:t>
            </a:r>
            <a:r>
              <a:rPr lang="tr-TR" sz="1200" dirty="0">
                <a:solidFill>
                  <a:srgbClr val="FF0000"/>
                </a:solidFill>
                <a:latin typeface="Times New Roman" panose="02020603050405020304" pitchFamily="18" charset="0"/>
                <a:cs typeface="Times New Roman" panose="02020603050405020304" pitchFamily="18" charset="0"/>
              </a:rPr>
              <a:t>URARTU’NUN</a:t>
            </a:r>
            <a:r>
              <a:rPr lang="tr-TR" sz="1200" dirty="0">
                <a:solidFill>
                  <a:schemeClr val="bg1"/>
                </a:solidFill>
                <a:latin typeface="Times New Roman" panose="02020603050405020304" pitchFamily="18" charset="0"/>
                <a:cs typeface="Times New Roman" panose="02020603050405020304" pitchFamily="18" charset="0"/>
              </a:rPr>
              <a:t> adıyla </a:t>
            </a:r>
            <a:r>
              <a:rPr lang="tr-TR" sz="1200" b="1" dirty="0">
                <a:solidFill>
                  <a:schemeClr val="bg1"/>
                </a:solidFill>
                <a:latin typeface="Times New Roman" panose="02020603050405020304" pitchFamily="18" charset="0"/>
                <a:cs typeface="Times New Roman" panose="02020603050405020304" pitchFamily="18" charset="0"/>
              </a:rPr>
              <a:t>Van (TUŞBA)</a:t>
            </a:r>
            <a:r>
              <a:rPr lang="tr-TR" sz="1200" dirty="0">
                <a:solidFill>
                  <a:schemeClr val="bg1"/>
                </a:solidFill>
                <a:latin typeface="Times New Roman" panose="02020603050405020304" pitchFamily="18" charset="0"/>
                <a:cs typeface="Times New Roman" panose="02020603050405020304" pitchFamily="18" charset="0"/>
              </a:rPr>
              <a:t>başkent merkezde olan dönemin en güçlü devletlerinden birini kurmuşlardır.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dirty="0">
                <a:solidFill>
                  <a:schemeClr val="bg1"/>
                </a:solidFill>
                <a:latin typeface="Times New Roman" panose="02020603050405020304" pitchFamily="18" charset="0"/>
                <a:cs typeface="Times New Roman" panose="02020603050405020304" pitchFamily="18" charset="0"/>
              </a:rPr>
              <a:t>Bazı yerleşim merkezlerinde yapımında </a:t>
            </a:r>
            <a:r>
              <a:rPr lang="tr-TR" sz="1200" b="1" dirty="0">
                <a:solidFill>
                  <a:schemeClr val="bg1"/>
                </a:solidFill>
                <a:latin typeface="Times New Roman" panose="02020603050405020304" pitchFamily="18" charset="0"/>
                <a:cs typeface="Times New Roman" panose="02020603050405020304" pitchFamily="18" charset="0"/>
              </a:rPr>
              <a:t>harç kullanma</a:t>
            </a:r>
            <a:r>
              <a:rPr lang="tr-TR" sz="1200" dirty="0">
                <a:solidFill>
                  <a:schemeClr val="bg1"/>
                </a:solidFill>
                <a:latin typeface="Times New Roman" panose="02020603050405020304" pitchFamily="18" charset="0"/>
                <a:cs typeface="Times New Roman" panose="02020603050405020304" pitchFamily="18" charset="0"/>
              </a:rPr>
              <a:t>dıkları yapılar tespit edilmiştir. Bu Urartuların eriştiği üstün seviyeyi göstermektedir. </a:t>
            </a:r>
            <a:r>
              <a:rPr lang="tr-TR" sz="1200" b="1" dirty="0">
                <a:solidFill>
                  <a:srgbClr val="FF0000"/>
                </a:solidFill>
                <a:latin typeface="Times New Roman" panose="02020603050405020304" pitchFamily="18" charset="0"/>
                <a:cs typeface="Times New Roman" panose="02020603050405020304" pitchFamily="18" charset="0"/>
              </a:rPr>
              <a:t>35 ton</a:t>
            </a:r>
            <a:r>
              <a:rPr lang="tr-TR" sz="1200" dirty="0">
                <a:solidFill>
                  <a:schemeClr val="bg1"/>
                </a:solidFill>
                <a:latin typeface="Times New Roman" panose="02020603050405020304" pitchFamily="18" charset="0"/>
                <a:cs typeface="Times New Roman" panose="02020603050405020304" pitchFamily="18" charset="0"/>
              </a:rPr>
              <a:t> ağırlığındaki taş bloğunu kaleye burç olarak dikmişlerdir.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b="1" dirty="0">
                <a:solidFill>
                  <a:srgbClr val="FF0000"/>
                </a:solidFill>
                <a:latin typeface="Times New Roman" panose="02020603050405020304" pitchFamily="18" charset="0"/>
                <a:cs typeface="Times New Roman" panose="02020603050405020304" pitchFamily="18" charset="0"/>
              </a:rPr>
              <a:t>Yaptıkları barajlar ve su kanalları </a:t>
            </a:r>
            <a:r>
              <a:rPr lang="tr-TR" sz="1200" dirty="0">
                <a:solidFill>
                  <a:schemeClr val="bg1"/>
                </a:solidFill>
                <a:latin typeface="Times New Roman" panose="02020603050405020304" pitchFamily="18" charset="0"/>
                <a:cs typeface="Times New Roman" panose="02020603050405020304" pitchFamily="18" charset="0"/>
              </a:rPr>
              <a:t>ile bataklık kurutmada, tahıl ve hayvan yerleştirmede olduğu gibi maden işçiliğinde son derece ileri bir medeniyete sahiptirler.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b="1" dirty="0">
                <a:solidFill>
                  <a:schemeClr val="bg1"/>
                </a:solidFill>
                <a:latin typeface="Times New Roman" panose="02020603050405020304" pitchFamily="18" charset="0"/>
                <a:cs typeface="Times New Roman" panose="02020603050405020304" pitchFamily="18" charset="0"/>
              </a:rPr>
              <a:t>El sanatlarında </a:t>
            </a:r>
            <a:r>
              <a:rPr lang="tr-TR" sz="1200" dirty="0">
                <a:solidFill>
                  <a:schemeClr val="bg1"/>
                </a:solidFill>
                <a:latin typeface="Times New Roman" panose="02020603050405020304" pitchFamily="18" charset="0"/>
                <a:cs typeface="Times New Roman" panose="02020603050405020304" pitchFamily="18" charset="0"/>
              </a:rPr>
              <a:t>ileri gitmişlerdir ve bunların çoğunu ihraç etmişlerdir.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dirty="0">
                <a:solidFill>
                  <a:schemeClr val="bg1"/>
                </a:solidFill>
                <a:latin typeface="Times New Roman" panose="02020603050405020304" pitchFamily="18" charset="0"/>
                <a:cs typeface="Times New Roman" panose="02020603050405020304" pitchFamily="18" charset="0"/>
              </a:rPr>
              <a:t>Urartular </a:t>
            </a:r>
            <a:r>
              <a:rPr lang="tr-TR" sz="1200" b="1" dirty="0">
                <a:solidFill>
                  <a:schemeClr val="bg1"/>
                </a:solidFill>
                <a:latin typeface="Times New Roman" panose="02020603050405020304" pitchFamily="18" charset="0"/>
                <a:cs typeface="Times New Roman" panose="02020603050405020304" pitchFamily="18" charset="0"/>
              </a:rPr>
              <a:t>ölümden sonraki hayata </a:t>
            </a:r>
            <a:r>
              <a:rPr lang="tr-TR" sz="1200" dirty="0" err="1">
                <a:solidFill>
                  <a:schemeClr val="bg1"/>
                </a:solidFill>
                <a:latin typeface="Times New Roman" panose="02020603050405020304" pitchFamily="18" charset="0"/>
                <a:cs typeface="Times New Roman" panose="02020603050405020304" pitchFamily="18" charset="0"/>
              </a:rPr>
              <a:t>inanırlar.Bundan</a:t>
            </a:r>
            <a:r>
              <a:rPr lang="tr-TR" sz="1200" dirty="0">
                <a:solidFill>
                  <a:schemeClr val="bg1"/>
                </a:solidFill>
                <a:latin typeface="Times New Roman" panose="02020603050405020304" pitchFamily="18" charset="0"/>
                <a:cs typeface="Times New Roman" panose="02020603050405020304" pitchFamily="18" charset="0"/>
              </a:rPr>
              <a:t> dolayı mezarlarını </a:t>
            </a:r>
            <a:r>
              <a:rPr lang="tr-TR" sz="1200" b="1" dirty="0">
                <a:solidFill>
                  <a:srgbClr val="FF0000"/>
                </a:solidFill>
                <a:latin typeface="Times New Roman" panose="02020603050405020304" pitchFamily="18" charset="0"/>
                <a:cs typeface="Times New Roman" panose="02020603050405020304" pitchFamily="18" charset="0"/>
              </a:rPr>
              <a:t>ev ve odaya </a:t>
            </a:r>
            <a:r>
              <a:rPr lang="tr-TR" sz="1200" dirty="0">
                <a:solidFill>
                  <a:schemeClr val="bg1"/>
                </a:solidFill>
                <a:latin typeface="Times New Roman" panose="02020603050405020304" pitchFamily="18" charset="0"/>
                <a:cs typeface="Times New Roman" panose="02020603050405020304" pitchFamily="18" charset="0"/>
              </a:rPr>
              <a:t>benzer şekilde yapmış içerisine eşyalar koymuşlardır. </a:t>
            </a:r>
            <a:r>
              <a:rPr lang="tr-TR" sz="1200" b="1" dirty="0">
                <a:solidFill>
                  <a:srgbClr val="FF0000"/>
                </a:solidFill>
                <a:latin typeface="Times New Roman" panose="02020603050405020304" pitchFamily="18" charset="0"/>
                <a:cs typeface="Times New Roman" panose="02020603050405020304" pitchFamily="18" charset="0"/>
              </a:rPr>
              <a:t>İlk kaya </a:t>
            </a:r>
            <a:r>
              <a:rPr lang="tr-TR" sz="1200" dirty="0">
                <a:solidFill>
                  <a:schemeClr val="bg1"/>
                </a:solidFill>
                <a:latin typeface="Times New Roman" panose="02020603050405020304" pitchFamily="18" charset="0"/>
                <a:cs typeface="Times New Roman" panose="02020603050405020304" pitchFamily="18" charset="0"/>
              </a:rPr>
              <a:t>mezarlarını </a:t>
            </a:r>
            <a:r>
              <a:rPr lang="tr-TR" sz="1200" dirty="0" err="1">
                <a:solidFill>
                  <a:schemeClr val="bg1"/>
                </a:solidFill>
                <a:latin typeface="Times New Roman" panose="02020603050405020304" pitchFamily="18" charset="0"/>
                <a:cs typeface="Times New Roman" panose="02020603050405020304" pitchFamily="18" charset="0"/>
              </a:rPr>
              <a:t>Urartular’da</a:t>
            </a:r>
            <a:r>
              <a:rPr lang="tr-TR" sz="1200" dirty="0">
                <a:solidFill>
                  <a:schemeClr val="bg1"/>
                </a:solidFill>
                <a:latin typeface="Times New Roman" panose="02020603050405020304" pitchFamily="18" charset="0"/>
                <a:cs typeface="Times New Roman" panose="02020603050405020304" pitchFamily="18" charset="0"/>
              </a:rPr>
              <a:t> </a:t>
            </a:r>
            <a:r>
              <a:rPr lang="tr-TR" sz="1200" dirty="0" err="1">
                <a:solidFill>
                  <a:schemeClr val="bg1"/>
                </a:solidFill>
                <a:latin typeface="Times New Roman" panose="02020603050405020304" pitchFamily="18" charset="0"/>
                <a:cs typeface="Times New Roman" panose="02020603050405020304" pitchFamily="18" charset="0"/>
              </a:rPr>
              <a:t>Tuşpa</a:t>
            </a:r>
            <a:r>
              <a:rPr lang="tr-TR" sz="1200" dirty="0">
                <a:solidFill>
                  <a:schemeClr val="bg1"/>
                </a:solidFill>
                <a:latin typeface="Times New Roman" panose="02020603050405020304" pitchFamily="18" charset="0"/>
                <a:cs typeface="Times New Roman" panose="02020603050405020304" pitchFamily="18" charset="0"/>
              </a:rPr>
              <a:t> yakınlarındaki kral mezarlarında görmekteyiz.</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dirty="0">
                <a:solidFill>
                  <a:schemeClr val="bg1"/>
                </a:solidFill>
                <a:latin typeface="Times New Roman" panose="02020603050405020304" pitchFamily="18" charset="0"/>
                <a:cs typeface="Times New Roman" panose="02020603050405020304" pitchFamily="18" charset="0"/>
              </a:rPr>
              <a:t>Milli tanrıları Haldi, gök tanrısı </a:t>
            </a:r>
            <a:r>
              <a:rPr lang="tr-TR" sz="1200" dirty="0" err="1">
                <a:solidFill>
                  <a:schemeClr val="bg1"/>
                </a:solidFill>
                <a:latin typeface="Times New Roman" panose="02020603050405020304" pitchFamily="18" charset="0"/>
                <a:cs typeface="Times New Roman" panose="02020603050405020304" pitchFamily="18" charset="0"/>
              </a:rPr>
              <a:t>Teşaba</a:t>
            </a:r>
            <a:r>
              <a:rPr lang="tr-TR" sz="1200" dirty="0">
                <a:solidFill>
                  <a:schemeClr val="bg1"/>
                </a:solidFill>
                <a:latin typeface="Times New Roman" panose="02020603050405020304" pitchFamily="18" charset="0"/>
                <a:cs typeface="Times New Roman" panose="02020603050405020304" pitchFamily="18" charset="0"/>
              </a:rPr>
              <a:t>, güneş tanrısı </a:t>
            </a:r>
            <a:r>
              <a:rPr lang="tr-TR" sz="1200" dirty="0" err="1">
                <a:solidFill>
                  <a:schemeClr val="bg1"/>
                </a:solidFill>
                <a:latin typeface="Times New Roman" panose="02020603050405020304" pitchFamily="18" charset="0"/>
                <a:cs typeface="Times New Roman" panose="02020603050405020304" pitchFamily="18" charset="0"/>
              </a:rPr>
              <a:t>Şivini’dir</a:t>
            </a:r>
            <a:r>
              <a:rPr lang="tr-TR" sz="1200" dirty="0">
                <a:solidFill>
                  <a:schemeClr val="bg1"/>
                </a:solidFill>
                <a:latin typeface="Times New Roman" panose="02020603050405020304" pitchFamily="18" charset="0"/>
                <a:cs typeface="Times New Roman" panose="02020603050405020304" pitchFamily="18" charset="0"/>
              </a:rPr>
              <a:t>.</a:t>
            </a:r>
          </a:p>
          <a:p>
            <a:r>
              <a:rPr lang="tr-TR" sz="1200" dirty="0">
                <a:solidFill>
                  <a:schemeClr val="bg1"/>
                </a:solidFill>
                <a:latin typeface="Times New Roman" panose="02020603050405020304" pitchFamily="18" charset="0"/>
                <a:cs typeface="Times New Roman" panose="02020603050405020304" pitchFamily="18" charset="0"/>
              </a:rPr>
              <a:t> </a:t>
            </a:r>
          </a:p>
          <a:p>
            <a:r>
              <a:rPr lang="tr-TR" sz="1200" dirty="0">
                <a:solidFill>
                  <a:schemeClr val="bg1"/>
                </a:solidFill>
                <a:latin typeface="Times New Roman" panose="02020603050405020304" pitchFamily="18" charset="0"/>
                <a:cs typeface="Times New Roman" panose="02020603050405020304" pitchFamily="18" charset="0"/>
              </a:rPr>
              <a:t> </a:t>
            </a:r>
          </a:p>
          <a:p>
            <a:endParaRPr lang="tr-TR" dirty="0"/>
          </a:p>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8</a:t>
            </a:fld>
            <a:endParaRPr lang="tr-TR" dirty="0"/>
          </a:p>
        </p:txBody>
      </p:sp>
    </p:spTree>
    <p:extLst>
      <p:ext uri="{BB962C8B-B14F-4D97-AF65-F5344CB8AC3E}">
        <p14:creationId xmlns:p14="http://schemas.microsoft.com/office/powerpoint/2010/main" val="2653617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57200" lvl="0" indent="-457200" algn="just">
              <a:buFont typeface="+mj-lt"/>
              <a:buAutoNum type="arabicPeriod"/>
            </a:pPr>
            <a:r>
              <a:rPr lang="tr-TR" sz="1200" dirty="0" err="1">
                <a:solidFill>
                  <a:schemeClr val="bg1"/>
                </a:solidFill>
                <a:latin typeface="Times New Roman" panose="02020603050405020304" pitchFamily="18" charset="0"/>
                <a:cs typeface="Times New Roman" panose="02020603050405020304" pitchFamily="18" charset="0"/>
              </a:rPr>
              <a:t>Hurriler’in</a:t>
            </a:r>
            <a:r>
              <a:rPr lang="tr-TR" sz="1200" dirty="0">
                <a:solidFill>
                  <a:schemeClr val="bg1"/>
                </a:solidFill>
                <a:latin typeface="Times New Roman" panose="02020603050405020304" pitchFamily="18" charset="0"/>
                <a:cs typeface="Times New Roman" panose="02020603050405020304" pitchFamily="18" charset="0"/>
              </a:rPr>
              <a:t> yıkılması ile </a:t>
            </a:r>
            <a:r>
              <a:rPr lang="tr-TR" sz="1200" b="1" dirty="0">
                <a:solidFill>
                  <a:schemeClr val="bg1"/>
                </a:solidFill>
                <a:latin typeface="Times New Roman" panose="02020603050405020304" pitchFamily="18" charset="0"/>
                <a:cs typeface="Times New Roman" panose="02020603050405020304" pitchFamily="18" charset="0"/>
              </a:rPr>
              <a:t>anne kraliçe</a:t>
            </a:r>
            <a:r>
              <a:rPr lang="tr-TR" sz="1200" dirty="0">
                <a:solidFill>
                  <a:schemeClr val="bg1"/>
                </a:solidFill>
                <a:latin typeface="Times New Roman" panose="02020603050405020304" pitchFamily="18" charset="0"/>
                <a:cs typeface="Times New Roman" panose="02020603050405020304" pitchFamily="18" charset="0"/>
              </a:rPr>
              <a:t> </a:t>
            </a:r>
            <a:r>
              <a:rPr lang="tr-TR" sz="1200" dirty="0">
                <a:solidFill>
                  <a:srgbClr val="FF0000"/>
                </a:solidFill>
                <a:latin typeface="Times New Roman" panose="02020603050405020304" pitchFamily="18" charset="0"/>
                <a:cs typeface="Times New Roman" panose="02020603050405020304" pitchFamily="18" charset="0"/>
              </a:rPr>
              <a:t>URARTU’NUN</a:t>
            </a:r>
            <a:r>
              <a:rPr lang="tr-TR" sz="1200" dirty="0">
                <a:solidFill>
                  <a:schemeClr val="bg1"/>
                </a:solidFill>
                <a:latin typeface="Times New Roman" panose="02020603050405020304" pitchFamily="18" charset="0"/>
                <a:cs typeface="Times New Roman" panose="02020603050405020304" pitchFamily="18" charset="0"/>
              </a:rPr>
              <a:t> adıyla </a:t>
            </a:r>
            <a:r>
              <a:rPr lang="tr-TR" sz="1200" b="1" dirty="0">
                <a:solidFill>
                  <a:schemeClr val="bg1"/>
                </a:solidFill>
                <a:latin typeface="Times New Roman" panose="02020603050405020304" pitchFamily="18" charset="0"/>
                <a:cs typeface="Times New Roman" panose="02020603050405020304" pitchFamily="18" charset="0"/>
              </a:rPr>
              <a:t>Van (TUŞBA)</a:t>
            </a:r>
            <a:r>
              <a:rPr lang="tr-TR" sz="1200" dirty="0">
                <a:solidFill>
                  <a:schemeClr val="bg1"/>
                </a:solidFill>
                <a:latin typeface="Times New Roman" panose="02020603050405020304" pitchFamily="18" charset="0"/>
                <a:cs typeface="Times New Roman" panose="02020603050405020304" pitchFamily="18" charset="0"/>
              </a:rPr>
              <a:t>başkent merkezde olan dönemin en güçlü devletlerinden birini kurmuşlardır.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dirty="0">
                <a:solidFill>
                  <a:schemeClr val="bg1"/>
                </a:solidFill>
                <a:latin typeface="Times New Roman" panose="02020603050405020304" pitchFamily="18" charset="0"/>
                <a:cs typeface="Times New Roman" panose="02020603050405020304" pitchFamily="18" charset="0"/>
              </a:rPr>
              <a:t>Bazı yerleşim merkezlerinde yapımında </a:t>
            </a:r>
            <a:r>
              <a:rPr lang="tr-TR" sz="1200" b="1" dirty="0">
                <a:solidFill>
                  <a:schemeClr val="bg1"/>
                </a:solidFill>
                <a:latin typeface="Times New Roman" panose="02020603050405020304" pitchFamily="18" charset="0"/>
                <a:cs typeface="Times New Roman" panose="02020603050405020304" pitchFamily="18" charset="0"/>
              </a:rPr>
              <a:t>harç kullanma</a:t>
            </a:r>
            <a:r>
              <a:rPr lang="tr-TR" sz="1200" dirty="0">
                <a:solidFill>
                  <a:schemeClr val="bg1"/>
                </a:solidFill>
                <a:latin typeface="Times New Roman" panose="02020603050405020304" pitchFamily="18" charset="0"/>
                <a:cs typeface="Times New Roman" panose="02020603050405020304" pitchFamily="18" charset="0"/>
              </a:rPr>
              <a:t>dıkları yapılar tespit edilmiştir. Bu Urartuların eriştiği üstün seviyeyi göstermektedir. </a:t>
            </a:r>
            <a:r>
              <a:rPr lang="tr-TR" sz="1200" b="1" dirty="0">
                <a:solidFill>
                  <a:srgbClr val="FF0000"/>
                </a:solidFill>
                <a:latin typeface="Times New Roman" panose="02020603050405020304" pitchFamily="18" charset="0"/>
                <a:cs typeface="Times New Roman" panose="02020603050405020304" pitchFamily="18" charset="0"/>
              </a:rPr>
              <a:t>35 ton</a:t>
            </a:r>
            <a:r>
              <a:rPr lang="tr-TR" sz="1200" dirty="0">
                <a:solidFill>
                  <a:schemeClr val="bg1"/>
                </a:solidFill>
                <a:latin typeface="Times New Roman" panose="02020603050405020304" pitchFamily="18" charset="0"/>
                <a:cs typeface="Times New Roman" panose="02020603050405020304" pitchFamily="18" charset="0"/>
              </a:rPr>
              <a:t> ağırlığındaki taş bloğunu kaleye burç olarak dikmişlerdir.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b="1" dirty="0">
                <a:solidFill>
                  <a:srgbClr val="FF0000"/>
                </a:solidFill>
                <a:latin typeface="Times New Roman" panose="02020603050405020304" pitchFamily="18" charset="0"/>
                <a:cs typeface="Times New Roman" panose="02020603050405020304" pitchFamily="18" charset="0"/>
              </a:rPr>
              <a:t>Yaptıkları barajlar ve su kanalları </a:t>
            </a:r>
            <a:r>
              <a:rPr lang="tr-TR" sz="1200" dirty="0">
                <a:solidFill>
                  <a:schemeClr val="bg1"/>
                </a:solidFill>
                <a:latin typeface="Times New Roman" panose="02020603050405020304" pitchFamily="18" charset="0"/>
                <a:cs typeface="Times New Roman" panose="02020603050405020304" pitchFamily="18" charset="0"/>
              </a:rPr>
              <a:t>ile bataklık kurutmada, tahıl ve hayvan yerleştirmede olduğu gibi maden işçiliğinde son derece ileri bir medeniyete sahiptirler.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b="1" dirty="0">
                <a:solidFill>
                  <a:schemeClr val="bg1"/>
                </a:solidFill>
                <a:latin typeface="Times New Roman" panose="02020603050405020304" pitchFamily="18" charset="0"/>
                <a:cs typeface="Times New Roman" panose="02020603050405020304" pitchFamily="18" charset="0"/>
              </a:rPr>
              <a:t>El sanatlarında </a:t>
            </a:r>
            <a:r>
              <a:rPr lang="tr-TR" sz="1200" dirty="0">
                <a:solidFill>
                  <a:schemeClr val="bg1"/>
                </a:solidFill>
                <a:latin typeface="Times New Roman" panose="02020603050405020304" pitchFamily="18" charset="0"/>
                <a:cs typeface="Times New Roman" panose="02020603050405020304" pitchFamily="18" charset="0"/>
              </a:rPr>
              <a:t>ileri gitmişlerdir ve bunların çoğunu ihraç etmişlerdir.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dirty="0">
                <a:solidFill>
                  <a:schemeClr val="bg1"/>
                </a:solidFill>
                <a:latin typeface="Times New Roman" panose="02020603050405020304" pitchFamily="18" charset="0"/>
                <a:cs typeface="Times New Roman" panose="02020603050405020304" pitchFamily="18" charset="0"/>
              </a:rPr>
              <a:t>Urartular </a:t>
            </a:r>
            <a:r>
              <a:rPr lang="tr-TR" sz="1200" b="1" dirty="0">
                <a:solidFill>
                  <a:schemeClr val="bg1"/>
                </a:solidFill>
                <a:latin typeface="Times New Roman" panose="02020603050405020304" pitchFamily="18" charset="0"/>
                <a:cs typeface="Times New Roman" panose="02020603050405020304" pitchFamily="18" charset="0"/>
              </a:rPr>
              <a:t>ölümden sonraki hayata </a:t>
            </a:r>
            <a:r>
              <a:rPr lang="tr-TR" sz="1200" dirty="0" err="1">
                <a:solidFill>
                  <a:schemeClr val="bg1"/>
                </a:solidFill>
                <a:latin typeface="Times New Roman" panose="02020603050405020304" pitchFamily="18" charset="0"/>
                <a:cs typeface="Times New Roman" panose="02020603050405020304" pitchFamily="18" charset="0"/>
              </a:rPr>
              <a:t>inanırlar.Bundan</a:t>
            </a:r>
            <a:r>
              <a:rPr lang="tr-TR" sz="1200" dirty="0">
                <a:solidFill>
                  <a:schemeClr val="bg1"/>
                </a:solidFill>
                <a:latin typeface="Times New Roman" panose="02020603050405020304" pitchFamily="18" charset="0"/>
                <a:cs typeface="Times New Roman" panose="02020603050405020304" pitchFamily="18" charset="0"/>
              </a:rPr>
              <a:t> dolayı mezarlarını </a:t>
            </a:r>
            <a:r>
              <a:rPr lang="tr-TR" sz="1200" b="1" dirty="0">
                <a:solidFill>
                  <a:srgbClr val="FF0000"/>
                </a:solidFill>
                <a:latin typeface="Times New Roman" panose="02020603050405020304" pitchFamily="18" charset="0"/>
                <a:cs typeface="Times New Roman" panose="02020603050405020304" pitchFamily="18" charset="0"/>
              </a:rPr>
              <a:t>ev ve odaya </a:t>
            </a:r>
            <a:r>
              <a:rPr lang="tr-TR" sz="1200" dirty="0">
                <a:solidFill>
                  <a:schemeClr val="bg1"/>
                </a:solidFill>
                <a:latin typeface="Times New Roman" panose="02020603050405020304" pitchFamily="18" charset="0"/>
                <a:cs typeface="Times New Roman" panose="02020603050405020304" pitchFamily="18" charset="0"/>
              </a:rPr>
              <a:t>benzer şekilde yapmış içerisine eşyalar koymuşlardır. </a:t>
            </a:r>
            <a:r>
              <a:rPr lang="tr-TR" sz="1200" b="1" dirty="0">
                <a:solidFill>
                  <a:srgbClr val="FF0000"/>
                </a:solidFill>
                <a:latin typeface="Times New Roman" panose="02020603050405020304" pitchFamily="18" charset="0"/>
                <a:cs typeface="Times New Roman" panose="02020603050405020304" pitchFamily="18" charset="0"/>
              </a:rPr>
              <a:t>İlk kaya </a:t>
            </a:r>
            <a:r>
              <a:rPr lang="tr-TR" sz="1200" dirty="0">
                <a:solidFill>
                  <a:schemeClr val="bg1"/>
                </a:solidFill>
                <a:latin typeface="Times New Roman" panose="02020603050405020304" pitchFamily="18" charset="0"/>
                <a:cs typeface="Times New Roman" panose="02020603050405020304" pitchFamily="18" charset="0"/>
              </a:rPr>
              <a:t>mezarlarını </a:t>
            </a:r>
            <a:r>
              <a:rPr lang="tr-TR" sz="1200" dirty="0" err="1">
                <a:solidFill>
                  <a:schemeClr val="bg1"/>
                </a:solidFill>
                <a:latin typeface="Times New Roman" panose="02020603050405020304" pitchFamily="18" charset="0"/>
                <a:cs typeface="Times New Roman" panose="02020603050405020304" pitchFamily="18" charset="0"/>
              </a:rPr>
              <a:t>Urartular’da</a:t>
            </a:r>
            <a:r>
              <a:rPr lang="tr-TR" sz="1200" dirty="0">
                <a:solidFill>
                  <a:schemeClr val="bg1"/>
                </a:solidFill>
                <a:latin typeface="Times New Roman" panose="02020603050405020304" pitchFamily="18" charset="0"/>
                <a:cs typeface="Times New Roman" panose="02020603050405020304" pitchFamily="18" charset="0"/>
              </a:rPr>
              <a:t> </a:t>
            </a:r>
            <a:r>
              <a:rPr lang="tr-TR" sz="1200" dirty="0" err="1">
                <a:solidFill>
                  <a:schemeClr val="bg1"/>
                </a:solidFill>
                <a:latin typeface="Times New Roman" panose="02020603050405020304" pitchFamily="18" charset="0"/>
                <a:cs typeface="Times New Roman" panose="02020603050405020304" pitchFamily="18" charset="0"/>
              </a:rPr>
              <a:t>Tuşpa</a:t>
            </a:r>
            <a:r>
              <a:rPr lang="tr-TR" sz="1200" dirty="0">
                <a:solidFill>
                  <a:schemeClr val="bg1"/>
                </a:solidFill>
                <a:latin typeface="Times New Roman" panose="02020603050405020304" pitchFamily="18" charset="0"/>
                <a:cs typeface="Times New Roman" panose="02020603050405020304" pitchFamily="18" charset="0"/>
              </a:rPr>
              <a:t> yakınlarındaki kral mezarlarında görmekteyiz.</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dirty="0">
                <a:solidFill>
                  <a:schemeClr val="bg1"/>
                </a:solidFill>
                <a:latin typeface="Times New Roman" panose="02020603050405020304" pitchFamily="18" charset="0"/>
                <a:cs typeface="Times New Roman" panose="02020603050405020304" pitchFamily="18" charset="0"/>
              </a:rPr>
              <a:t>Milli tanrıları Haldi, gök tanrısı </a:t>
            </a:r>
            <a:r>
              <a:rPr lang="tr-TR" sz="1200" dirty="0" err="1">
                <a:solidFill>
                  <a:schemeClr val="bg1"/>
                </a:solidFill>
                <a:latin typeface="Times New Roman" panose="02020603050405020304" pitchFamily="18" charset="0"/>
                <a:cs typeface="Times New Roman" panose="02020603050405020304" pitchFamily="18" charset="0"/>
              </a:rPr>
              <a:t>Teşaba</a:t>
            </a:r>
            <a:r>
              <a:rPr lang="tr-TR" sz="1200" dirty="0">
                <a:solidFill>
                  <a:schemeClr val="bg1"/>
                </a:solidFill>
                <a:latin typeface="Times New Roman" panose="02020603050405020304" pitchFamily="18" charset="0"/>
                <a:cs typeface="Times New Roman" panose="02020603050405020304" pitchFamily="18" charset="0"/>
              </a:rPr>
              <a:t>, güneş tanrısı </a:t>
            </a:r>
            <a:r>
              <a:rPr lang="tr-TR" sz="1200" dirty="0" err="1">
                <a:solidFill>
                  <a:schemeClr val="bg1"/>
                </a:solidFill>
                <a:latin typeface="Times New Roman" panose="02020603050405020304" pitchFamily="18" charset="0"/>
                <a:cs typeface="Times New Roman" panose="02020603050405020304" pitchFamily="18" charset="0"/>
              </a:rPr>
              <a:t>Şivini’dir</a:t>
            </a:r>
            <a:r>
              <a:rPr lang="tr-TR" sz="1200" dirty="0">
                <a:solidFill>
                  <a:schemeClr val="bg1"/>
                </a:solidFill>
                <a:latin typeface="Times New Roman" panose="02020603050405020304" pitchFamily="18" charset="0"/>
                <a:cs typeface="Times New Roman" panose="02020603050405020304" pitchFamily="18" charset="0"/>
              </a:rPr>
              <a:t>.</a:t>
            </a:r>
          </a:p>
          <a:p>
            <a:r>
              <a:rPr lang="tr-TR" sz="1200" dirty="0">
                <a:solidFill>
                  <a:schemeClr val="bg1"/>
                </a:solidFill>
                <a:latin typeface="Times New Roman" panose="02020603050405020304" pitchFamily="18" charset="0"/>
                <a:cs typeface="Times New Roman" panose="02020603050405020304" pitchFamily="18" charset="0"/>
              </a:rPr>
              <a:t> </a:t>
            </a:r>
          </a:p>
          <a:p>
            <a:r>
              <a:rPr lang="tr-TR" sz="1200" dirty="0">
                <a:solidFill>
                  <a:schemeClr val="bg1"/>
                </a:solidFill>
                <a:latin typeface="Times New Roman" panose="02020603050405020304" pitchFamily="18" charset="0"/>
                <a:cs typeface="Times New Roman" panose="02020603050405020304" pitchFamily="18" charset="0"/>
              </a:rPr>
              <a:t> </a:t>
            </a:r>
          </a:p>
          <a:p>
            <a:endParaRPr lang="tr-TR" dirty="0"/>
          </a:p>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9</a:t>
            </a:fld>
            <a:endParaRPr lang="tr-TR" dirty="0"/>
          </a:p>
        </p:txBody>
      </p:sp>
    </p:spTree>
    <p:extLst>
      <p:ext uri="{BB962C8B-B14F-4D97-AF65-F5344CB8AC3E}">
        <p14:creationId xmlns:p14="http://schemas.microsoft.com/office/powerpoint/2010/main" val="64950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57200" lvl="0" indent="-457200" algn="just">
              <a:buFont typeface="+mj-lt"/>
              <a:buAutoNum type="arabicPeriod"/>
            </a:pPr>
            <a:r>
              <a:rPr lang="tr-TR" sz="1200" dirty="0" err="1">
                <a:solidFill>
                  <a:schemeClr val="bg1"/>
                </a:solidFill>
                <a:latin typeface="Times New Roman" panose="02020603050405020304" pitchFamily="18" charset="0"/>
                <a:cs typeface="Times New Roman" panose="02020603050405020304" pitchFamily="18" charset="0"/>
              </a:rPr>
              <a:t>Hurriler’in</a:t>
            </a:r>
            <a:r>
              <a:rPr lang="tr-TR" sz="1200" dirty="0">
                <a:solidFill>
                  <a:schemeClr val="bg1"/>
                </a:solidFill>
                <a:latin typeface="Times New Roman" panose="02020603050405020304" pitchFamily="18" charset="0"/>
                <a:cs typeface="Times New Roman" panose="02020603050405020304" pitchFamily="18" charset="0"/>
              </a:rPr>
              <a:t> yıkılması ile </a:t>
            </a:r>
            <a:r>
              <a:rPr lang="tr-TR" sz="1200" b="1" dirty="0">
                <a:solidFill>
                  <a:schemeClr val="bg1"/>
                </a:solidFill>
                <a:latin typeface="Times New Roman" panose="02020603050405020304" pitchFamily="18" charset="0"/>
                <a:cs typeface="Times New Roman" panose="02020603050405020304" pitchFamily="18" charset="0"/>
              </a:rPr>
              <a:t>anne kraliçe</a:t>
            </a:r>
            <a:r>
              <a:rPr lang="tr-TR" sz="1200" dirty="0">
                <a:solidFill>
                  <a:schemeClr val="bg1"/>
                </a:solidFill>
                <a:latin typeface="Times New Roman" panose="02020603050405020304" pitchFamily="18" charset="0"/>
                <a:cs typeface="Times New Roman" panose="02020603050405020304" pitchFamily="18" charset="0"/>
              </a:rPr>
              <a:t> </a:t>
            </a:r>
            <a:r>
              <a:rPr lang="tr-TR" sz="1200" dirty="0">
                <a:solidFill>
                  <a:srgbClr val="FF0000"/>
                </a:solidFill>
                <a:latin typeface="Times New Roman" panose="02020603050405020304" pitchFamily="18" charset="0"/>
                <a:cs typeface="Times New Roman" panose="02020603050405020304" pitchFamily="18" charset="0"/>
              </a:rPr>
              <a:t>URARTU’NUN</a:t>
            </a:r>
            <a:r>
              <a:rPr lang="tr-TR" sz="1200" dirty="0">
                <a:solidFill>
                  <a:schemeClr val="bg1"/>
                </a:solidFill>
                <a:latin typeface="Times New Roman" panose="02020603050405020304" pitchFamily="18" charset="0"/>
                <a:cs typeface="Times New Roman" panose="02020603050405020304" pitchFamily="18" charset="0"/>
              </a:rPr>
              <a:t> adıyla </a:t>
            </a:r>
            <a:r>
              <a:rPr lang="tr-TR" sz="1200" b="1" dirty="0">
                <a:solidFill>
                  <a:schemeClr val="bg1"/>
                </a:solidFill>
                <a:latin typeface="Times New Roman" panose="02020603050405020304" pitchFamily="18" charset="0"/>
                <a:cs typeface="Times New Roman" panose="02020603050405020304" pitchFamily="18" charset="0"/>
              </a:rPr>
              <a:t>Van (TUŞBA)</a:t>
            </a:r>
            <a:r>
              <a:rPr lang="tr-TR" sz="1200" dirty="0">
                <a:solidFill>
                  <a:schemeClr val="bg1"/>
                </a:solidFill>
                <a:latin typeface="Times New Roman" panose="02020603050405020304" pitchFamily="18" charset="0"/>
                <a:cs typeface="Times New Roman" panose="02020603050405020304" pitchFamily="18" charset="0"/>
              </a:rPr>
              <a:t>başkent merkezde olan dönemin en güçlü devletlerinden birini kurmuşlardır.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dirty="0">
                <a:solidFill>
                  <a:schemeClr val="bg1"/>
                </a:solidFill>
                <a:latin typeface="Times New Roman" panose="02020603050405020304" pitchFamily="18" charset="0"/>
                <a:cs typeface="Times New Roman" panose="02020603050405020304" pitchFamily="18" charset="0"/>
              </a:rPr>
              <a:t>Bazı yerleşim merkezlerinde yapımında </a:t>
            </a:r>
            <a:r>
              <a:rPr lang="tr-TR" sz="1200" b="1" dirty="0">
                <a:solidFill>
                  <a:schemeClr val="bg1"/>
                </a:solidFill>
                <a:latin typeface="Times New Roman" panose="02020603050405020304" pitchFamily="18" charset="0"/>
                <a:cs typeface="Times New Roman" panose="02020603050405020304" pitchFamily="18" charset="0"/>
              </a:rPr>
              <a:t>harç kullanma</a:t>
            </a:r>
            <a:r>
              <a:rPr lang="tr-TR" sz="1200" dirty="0">
                <a:solidFill>
                  <a:schemeClr val="bg1"/>
                </a:solidFill>
                <a:latin typeface="Times New Roman" panose="02020603050405020304" pitchFamily="18" charset="0"/>
                <a:cs typeface="Times New Roman" panose="02020603050405020304" pitchFamily="18" charset="0"/>
              </a:rPr>
              <a:t>dıkları yapılar tespit edilmiştir. Bu Urartuların eriştiği üstün seviyeyi göstermektedir. </a:t>
            </a:r>
            <a:r>
              <a:rPr lang="tr-TR" sz="1200" b="1" dirty="0">
                <a:solidFill>
                  <a:srgbClr val="FF0000"/>
                </a:solidFill>
                <a:latin typeface="Times New Roman" panose="02020603050405020304" pitchFamily="18" charset="0"/>
                <a:cs typeface="Times New Roman" panose="02020603050405020304" pitchFamily="18" charset="0"/>
              </a:rPr>
              <a:t>35 ton</a:t>
            </a:r>
            <a:r>
              <a:rPr lang="tr-TR" sz="1200" dirty="0">
                <a:solidFill>
                  <a:schemeClr val="bg1"/>
                </a:solidFill>
                <a:latin typeface="Times New Roman" panose="02020603050405020304" pitchFamily="18" charset="0"/>
                <a:cs typeface="Times New Roman" panose="02020603050405020304" pitchFamily="18" charset="0"/>
              </a:rPr>
              <a:t> ağırlığındaki taş bloğunu kaleye burç olarak dikmişlerdir.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b="1" dirty="0">
                <a:solidFill>
                  <a:srgbClr val="FF0000"/>
                </a:solidFill>
                <a:latin typeface="Times New Roman" panose="02020603050405020304" pitchFamily="18" charset="0"/>
                <a:cs typeface="Times New Roman" panose="02020603050405020304" pitchFamily="18" charset="0"/>
              </a:rPr>
              <a:t>Yaptıkları barajlar ve su kanalları </a:t>
            </a:r>
            <a:r>
              <a:rPr lang="tr-TR" sz="1200" dirty="0">
                <a:solidFill>
                  <a:schemeClr val="bg1"/>
                </a:solidFill>
                <a:latin typeface="Times New Roman" panose="02020603050405020304" pitchFamily="18" charset="0"/>
                <a:cs typeface="Times New Roman" panose="02020603050405020304" pitchFamily="18" charset="0"/>
              </a:rPr>
              <a:t>ile bataklık kurutmada, tahıl ve hayvan yerleştirmede olduğu gibi maden işçiliğinde son derece ileri bir medeniyete sahiptirler.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b="1" dirty="0">
                <a:solidFill>
                  <a:schemeClr val="bg1"/>
                </a:solidFill>
                <a:latin typeface="Times New Roman" panose="02020603050405020304" pitchFamily="18" charset="0"/>
                <a:cs typeface="Times New Roman" panose="02020603050405020304" pitchFamily="18" charset="0"/>
              </a:rPr>
              <a:t>El sanatlarında </a:t>
            </a:r>
            <a:r>
              <a:rPr lang="tr-TR" sz="1200" dirty="0">
                <a:solidFill>
                  <a:schemeClr val="bg1"/>
                </a:solidFill>
                <a:latin typeface="Times New Roman" panose="02020603050405020304" pitchFamily="18" charset="0"/>
                <a:cs typeface="Times New Roman" panose="02020603050405020304" pitchFamily="18" charset="0"/>
              </a:rPr>
              <a:t>ileri gitmişlerdir ve bunların çoğunu ihraç etmişlerdir.</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dirty="0">
                <a:solidFill>
                  <a:schemeClr val="bg1"/>
                </a:solidFill>
                <a:latin typeface="Times New Roman" panose="02020603050405020304" pitchFamily="18" charset="0"/>
                <a:cs typeface="Times New Roman" panose="02020603050405020304" pitchFamily="18" charset="0"/>
              </a:rPr>
              <a:t>Urartular </a:t>
            </a:r>
            <a:r>
              <a:rPr lang="tr-TR" sz="1200" b="1" dirty="0">
                <a:solidFill>
                  <a:schemeClr val="bg1"/>
                </a:solidFill>
                <a:latin typeface="Times New Roman" panose="02020603050405020304" pitchFamily="18" charset="0"/>
                <a:cs typeface="Times New Roman" panose="02020603050405020304" pitchFamily="18" charset="0"/>
              </a:rPr>
              <a:t>ölümden sonraki hayata </a:t>
            </a:r>
            <a:r>
              <a:rPr lang="tr-TR" sz="1200" dirty="0" err="1">
                <a:solidFill>
                  <a:schemeClr val="bg1"/>
                </a:solidFill>
                <a:latin typeface="Times New Roman" panose="02020603050405020304" pitchFamily="18" charset="0"/>
                <a:cs typeface="Times New Roman" panose="02020603050405020304" pitchFamily="18" charset="0"/>
              </a:rPr>
              <a:t>inanırlar.Bundan</a:t>
            </a:r>
            <a:r>
              <a:rPr lang="tr-TR" sz="1200" dirty="0">
                <a:solidFill>
                  <a:schemeClr val="bg1"/>
                </a:solidFill>
                <a:latin typeface="Times New Roman" panose="02020603050405020304" pitchFamily="18" charset="0"/>
                <a:cs typeface="Times New Roman" panose="02020603050405020304" pitchFamily="18" charset="0"/>
              </a:rPr>
              <a:t> dolayı mezarlarını </a:t>
            </a:r>
            <a:r>
              <a:rPr lang="tr-TR" sz="1200" b="1" dirty="0">
                <a:solidFill>
                  <a:srgbClr val="FF0000"/>
                </a:solidFill>
                <a:latin typeface="Times New Roman" panose="02020603050405020304" pitchFamily="18" charset="0"/>
                <a:cs typeface="Times New Roman" panose="02020603050405020304" pitchFamily="18" charset="0"/>
              </a:rPr>
              <a:t>ev ve odaya </a:t>
            </a:r>
            <a:r>
              <a:rPr lang="tr-TR" sz="1200" dirty="0">
                <a:solidFill>
                  <a:schemeClr val="bg1"/>
                </a:solidFill>
                <a:latin typeface="Times New Roman" panose="02020603050405020304" pitchFamily="18" charset="0"/>
                <a:cs typeface="Times New Roman" panose="02020603050405020304" pitchFamily="18" charset="0"/>
              </a:rPr>
              <a:t>benzer şekilde yapmış içerisine eşyalar koymuşlardır. </a:t>
            </a:r>
            <a:r>
              <a:rPr lang="tr-TR" sz="1200" b="1" dirty="0">
                <a:solidFill>
                  <a:srgbClr val="FF0000"/>
                </a:solidFill>
                <a:latin typeface="Times New Roman" panose="02020603050405020304" pitchFamily="18" charset="0"/>
                <a:cs typeface="Times New Roman" panose="02020603050405020304" pitchFamily="18" charset="0"/>
              </a:rPr>
              <a:t>İlk kaya </a:t>
            </a:r>
            <a:r>
              <a:rPr lang="tr-TR" sz="1200" dirty="0">
                <a:solidFill>
                  <a:schemeClr val="bg1"/>
                </a:solidFill>
                <a:latin typeface="Times New Roman" panose="02020603050405020304" pitchFamily="18" charset="0"/>
                <a:cs typeface="Times New Roman" panose="02020603050405020304" pitchFamily="18" charset="0"/>
              </a:rPr>
              <a:t>mezarlarını </a:t>
            </a:r>
            <a:r>
              <a:rPr lang="tr-TR" sz="1200" dirty="0" err="1">
                <a:solidFill>
                  <a:schemeClr val="bg1"/>
                </a:solidFill>
                <a:latin typeface="Times New Roman" panose="02020603050405020304" pitchFamily="18" charset="0"/>
                <a:cs typeface="Times New Roman" panose="02020603050405020304" pitchFamily="18" charset="0"/>
              </a:rPr>
              <a:t>Urartular’da</a:t>
            </a:r>
            <a:r>
              <a:rPr lang="tr-TR" sz="1200" dirty="0">
                <a:solidFill>
                  <a:schemeClr val="bg1"/>
                </a:solidFill>
                <a:latin typeface="Times New Roman" panose="02020603050405020304" pitchFamily="18" charset="0"/>
                <a:cs typeface="Times New Roman" panose="02020603050405020304" pitchFamily="18" charset="0"/>
              </a:rPr>
              <a:t> </a:t>
            </a:r>
            <a:r>
              <a:rPr lang="tr-TR" sz="1200" dirty="0" err="1">
                <a:solidFill>
                  <a:schemeClr val="bg1"/>
                </a:solidFill>
                <a:latin typeface="Times New Roman" panose="02020603050405020304" pitchFamily="18" charset="0"/>
                <a:cs typeface="Times New Roman" panose="02020603050405020304" pitchFamily="18" charset="0"/>
              </a:rPr>
              <a:t>Tuşpa</a:t>
            </a:r>
            <a:r>
              <a:rPr lang="tr-TR" sz="1200" dirty="0">
                <a:solidFill>
                  <a:schemeClr val="bg1"/>
                </a:solidFill>
                <a:latin typeface="Times New Roman" panose="02020603050405020304" pitchFamily="18" charset="0"/>
                <a:cs typeface="Times New Roman" panose="02020603050405020304" pitchFamily="18" charset="0"/>
              </a:rPr>
              <a:t> yakınlarındaki kral mezarlarında görmekteyiz.</a:t>
            </a:r>
          </a:p>
          <a:p>
            <a:pPr marL="457200" lvl="0" indent="-457200" algn="just">
              <a:buFont typeface="+mj-lt"/>
              <a:buAutoNum type="arabicPeriod"/>
            </a:pPr>
            <a:endParaRPr lang="tr-TR" sz="1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1200" dirty="0">
                <a:solidFill>
                  <a:schemeClr val="bg1"/>
                </a:solidFill>
                <a:latin typeface="Times New Roman" panose="02020603050405020304" pitchFamily="18" charset="0"/>
                <a:cs typeface="Times New Roman" panose="02020603050405020304" pitchFamily="18" charset="0"/>
              </a:rPr>
              <a:t>Milli tanrıları Haldi, gök tanrısı </a:t>
            </a:r>
            <a:r>
              <a:rPr lang="tr-TR" sz="1200" dirty="0" err="1">
                <a:solidFill>
                  <a:schemeClr val="bg1"/>
                </a:solidFill>
                <a:latin typeface="Times New Roman" panose="02020603050405020304" pitchFamily="18" charset="0"/>
                <a:cs typeface="Times New Roman" panose="02020603050405020304" pitchFamily="18" charset="0"/>
              </a:rPr>
              <a:t>Teşaba</a:t>
            </a:r>
            <a:r>
              <a:rPr lang="tr-TR" sz="1200" dirty="0">
                <a:solidFill>
                  <a:schemeClr val="bg1"/>
                </a:solidFill>
                <a:latin typeface="Times New Roman" panose="02020603050405020304" pitchFamily="18" charset="0"/>
                <a:cs typeface="Times New Roman" panose="02020603050405020304" pitchFamily="18" charset="0"/>
              </a:rPr>
              <a:t>, güneş tanrısı </a:t>
            </a:r>
            <a:r>
              <a:rPr lang="tr-TR" sz="1200" dirty="0" err="1">
                <a:solidFill>
                  <a:schemeClr val="bg1"/>
                </a:solidFill>
                <a:latin typeface="Times New Roman" panose="02020603050405020304" pitchFamily="18" charset="0"/>
                <a:cs typeface="Times New Roman" panose="02020603050405020304" pitchFamily="18" charset="0"/>
              </a:rPr>
              <a:t>Şivini’dir</a:t>
            </a:r>
            <a:r>
              <a:rPr lang="tr-TR" sz="1200" dirty="0">
                <a:solidFill>
                  <a:schemeClr val="bg1"/>
                </a:solidFill>
                <a:latin typeface="Times New Roman" panose="02020603050405020304" pitchFamily="18" charset="0"/>
                <a:cs typeface="Times New Roman" panose="02020603050405020304" pitchFamily="18" charset="0"/>
              </a:rPr>
              <a:t>.</a:t>
            </a:r>
          </a:p>
          <a:p>
            <a:r>
              <a:rPr lang="tr-TR" sz="1200" dirty="0">
                <a:solidFill>
                  <a:schemeClr val="bg1"/>
                </a:solidFill>
                <a:latin typeface="Times New Roman" panose="02020603050405020304" pitchFamily="18" charset="0"/>
                <a:cs typeface="Times New Roman" panose="02020603050405020304" pitchFamily="18" charset="0"/>
              </a:rPr>
              <a:t> </a:t>
            </a:r>
          </a:p>
          <a:p>
            <a:r>
              <a:rPr lang="tr-TR" sz="1200" dirty="0">
                <a:solidFill>
                  <a:schemeClr val="bg1"/>
                </a:solidFill>
                <a:latin typeface="Times New Roman" panose="02020603050405020304" pitchFamily="18" charset="0"/>
                <a:cs typeface="Times New Roman" panose="02020603050405020304" pitchFamily="18" charset="0"/>
              </a:rPr>
              <a:t> </a:t>
            </a:r>
          </a:p>
          <a:p>
            <a:endParaRPr lang="tr-TR" dirty="0"/>
          </a:p>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11</a:t>
            </a:fld>
            <a:endParaRPr lang="tr-TR" dirty="0"/>
          </a:p>
        </p:txBody>
      </p:sp>
    </p:spTree>
    <p:extLst>
      <p:ext uri="{BB962C8B-B14F-4D97-AF65-F5344CB8AC3E}">
        <p14:creationId xmlns:p14="http://schemas.microsoft.com/office/powerpoint/2010/main" val="2886894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13</a:t>
            </a:fld>
            <a:endParaRPr lang="tr-TR" dirty="0"/>
          </a:p>
        </p:txBody>
      </p:sp>
    </p:spTree>
    <p:extLst>
      <p:ext uri="{BB962C8B-B14F-4D97-AF65-F5344CB8AC3E}">
        <p14:creationId xmlns:p14="http://schemas.microsoft.com/office/powerpoint/2010/main" val="1099972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14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16" name="15 Slayt Numarası Yer Tutucusu"/>
          <p:cNvSpPr>
            <a:spLocks noGrp="1"/>
          </p:cNvSpPr>
          <p:nvPr>
            <p:ph type="sldNum" sz="quarter" idx="11"/>
          </p:nvPr>
        </p:nvSpPr>
        <p:spPr/>
        <p:txBody>
          <a:bodyPr/>
          <a:lstStyle/>
          <a:p>
            <a:fld id="{8F4896D0-802A-473F-9C9D-92507910F588}" type="slidenum">
              <a:rPr lang="tr-TR" smtClean="0"/>
              <a:pPr/>
              <a:t>‹#›</a:t>
            </a:fld>
            <a:endParaRPr lang="tr-TR" dirty="0"/>
          </a:p>
        </p:txBody>
      </p:sp>
      <p:sp>
        <p:nvSpPr>
          <p:cNvPr id="17" name="16 Altbilgi Yer Tutucusu"/>
          <p:cNvSpPr>
            <a:spLocks noGrp="1"/>
          </p:cNvSpPr>
          <p:nvPr>
            <p:ph type="ftr" sz="quarter" idx="12"/>
          </p:nvPr>
        </p:nvSpPr>
        <p:spPr/>
        <p:txBody>
          <a:bodyPr/>
          <a:lstStyle/>
          <a:p>
            <a:endParaRPr lang="tr-TR" dirty="0"/>
          </a:p>
        </p:txBody>
      </p:sp>
      <p:sp>
        <p:nvSpPr>
          <p:cNvPr id="10" name="Unvan 1"/>
          <p:cNvSpPr txBox="1">
            <a:spLocks/>
          </p:cNvSpPr>
          <p:nvPr userDrawn="1"/>
        </p:nvSpPr>
        <p:spPr>
          <a:xfrm rot="19943020">
            <a:off x="-647523" y="2726433"/>
            <a:ext cx="10375743" cy="1376998"/>
          </a:xfrm>
          <a:prstGeom prst="rect">
            <a:avLst/>
          </a:prstGeom>
          <a:noFill/>
          <a:ln>
            <a:no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0" dirty="0" smtClean="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Öğr. Gör. Fuat ATASOY</a:t>
            </a:r>
            <a:endParaRPr lang="tr-TR" sz="8800" b="0" cap="none" spc="0" dirty="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4" name="13 Veri Yer Tutucusu"/>
          <p:cNvSpPr>
            <a:spLocks noGrp="1"/>
          </p:cNvSpPr>
          <p:nvPr>
            <p:ph type="dt" sz="half" idx="14"/>
          </p:nvPr>
        </p:nvSpPr>
        <p:spPr/>
        <p:txBody>
          <a:bodyPr/>
          <a:lstStyle/>
          <a:p>
            <a:fld id="{16CA050B-3E5C-411C-9074-519A824532DE}" type="datetimeFigureOut">
              <a:rPr lang="tr-TR" smtClean="0"/>
              <a:pPr/>
              <a:t>2.05.2019</a:t>
            </a:fld>
            <a:endParaRPr lang="tr-TR" dirty="0"/>
          </a:p>
        </p:txBody>
      </p:sp>
      <p:sp>
        <p:nvSpPr>
          <p:cNvPr id="15" name="14 Slayt Numarası Yer Tutucusu"/>
          <p:cNvSpPr>
            <a:spLocks noGrp="1"/>
          </p:cNvSpPr>
          <p:nvPr>
            <p:ph type="sldNum" sz="quarter" idx="15"/>
          </p:nvPr>
        </p:nvSpPr>
        <p:spPr/>
        <p:txBody>
          <a:bodyPr/>
          <a:lstStyle>
            <a:lvl1pPr algn="ctr">
              <a:defRPr/>
            </a:lvl1pPr>
          </a:lstStyle>
          <a:p>
            <a:fld id="{8F4896D0-802A-473F-9C9D-92507910F588}" type="slidenum">
              <a:rPr lang="tr-TR" smtClean="0"/>
              <a:pPr/>
              <a:t>‹#›</a:t>
            </a:fld>
            <a:endParaRPr lang="tr-TR" dirty="0"/>
          </a:p>
        </p:txBody>
      </p:sp>
      <p:sp>
        <p:nvSpPr>
          <p:cNvPr id="16" name="15 Altbilgi Yer Tutucusu"/>
          <p:cNvSpPr>
            <a:spLocks noGrp="1"/>
          </p:cNvSpPr>
          <p:nvPr>
            <p:ph type="ftr" sz="quarter" idx="16"/>
          </p:nvPr>
        </p:nvSpPr>
        <p:spPr/>
        <p:txBody>
          <a:bodyPr/>
          <a:lstStyle/>
          <a:p>
            <a:endParaRPr lang="tr-TR" dirty="0"/>
          </a:p>
        </p:txBody>
      </p:sp>
      <p:sp>
        <p:nvSpPr>
          <p:cNvPr id="17" name="16 Başlık"/>
          <p:cNvSpPr>
            <a:spLocks noGrp="1"/>
          </p:cNvSpPr>
          <p:nvPr>
            <p:ph type="title"/>
          </p:nvPr>
        </p:nvSpPr>
        <p:spPr/>
        <p:txBody>
          <a:bodyPr rtlCol="0" anchor="b" anchorCtr="0"/>
          <a:lstStyle/>
          <a:p>
            <a:r>
              <a:rPr kumimoji="0" lang="tr-TR"/>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7" name="6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6" name="Unvan 1"/>
          <p:cNvSpPr txBox="1">
            <a:spLocks/>
          </p:cNvSpPr>
          <p:nvPr userDrawn="1"/>
        </p:nvSpPr>
        <p:spPr>
          <a:xfrm rot="19943020">
            <a:off x="-647523" y="2726433"/>
            <a:ext cx="10375743" cy="1376998"/>
          </a:xfrm>
          <a:prstGeom prst="rect">
            <a:avLst/>
          </a:prstGeom>
          <a:noFill/>
          <a:ln>
            <a:no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0" dirty="0" smtClean="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Öğr. Gör. Fuat ATASOY</a:t>
            </a:r>
            <a:endParaRPr lang="tr-TR" sz="8800" b="0" cap="none" spc="0" dirty="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
        <p:nvSpPr>
          <p:cNvPr id="5" name="Unvan 1"/>
          <p:cNvSpPr txBox="1">
            <a:spLocks/>
          </p:cNvSpPr>
          <p:nvPr userDrawn="1"/>
        </p:nvSpPr>
        <p:spPr>
          <a:xfrm rot="19943020">
            <a:off x="-647523" y="2726433"/>
            <a:ext cx="10375743" cy="1376998"/>
          </a:xfrm>
          <a:prstGeom prst="rect">
            <a:avLst/>
          </a:prstGeom>
          <a:noFill/>
          <a:ln>
            <a:no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0" dirty="0" smtClean="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Öğr. Gör. Fuat ATASOY</a:t>
            </a:r>
            <a:endParaRPr lang="tr-TR" sz="8800" b="0" cap="none" spc="0" dirty="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a:t>Asıl başlık stili için tıklatın</a:t>
            </a:r>
            <a:endParaRPr kumimoji="0" lang="en-US"/>
          </a:p>
        </p:txBody>
      </p:sp>
      <p:sp>
        <p:nvSpPr>
          <p:cNvPr id="8" name="7 Veri Yer Tutucusu"/>
          <p:cNvSpPr>
            <a:spLocks noGrp="1"/>
          </p:cNvSpPr>
          <p:nvPr>
            <p:ph type="dt" sz="half" idx="14"/>
          </p:nvPr>
        </p:nvSpPr>
        <p:spPr/>
        <p:txBody>
          <a:bodyPr/>
          <a:lstStyle/>
          <a:p>
            <a:fld id="{16CA050B-3E5C-411C-9074-519A824532DE}" type="datetimeFigureOut">
              <a:rPr lang="tr-TR" smtClean="0"/>
              <a:pPr/>
              <a:t>2.05.2019</a:t>
            </a:fld>
            <a:endParaRPr lang="tr-TR" dirty="0"/>
          </a:p>
        </p:txBody>
      </p:sp>
      <p:sp>
        <p:nvSpPr>
          <p:cNvPr id="9" name="8 Slayt Numarası Yer Tutucusu"/>
          <p:cNvSpPr>
            <a:spLocks noGrp="1"/>
          </p:cNvSpPr>
          <p:nvPr>
            <p:ph type="sldNum" sz="quarter" idx="15"/>
          </p:nvPr>
        </p:nvSpPr>
        <p:spPr/>
        <p:txBody>
          <a:bodyPr/>
          <a:lstStyle/>
          <a:p>
            <a:fld id="{8F4896D0-802A-473F-9C9D-92507910F588}" type="slidenum">
              <a:rPr lang="tr-TR" smtClean="0"/>
              <a:pPr/>
              <a:t>‹#›</a:t>
            </a:fld>
            <a:endParaRPr lang="tr-TR" dirty="0"/>
          </a:p>
        </p:txBody>
      </p:sp>
      <p:sp>
        <p:nvSpPr>
          <p:cNvPr id="10" name="9 Altbilgi Yer Tutucusu"/>
          <p:cNvSpPr>
            <a:spLocks noGrp="1"/>
          </p:cNvSpPr>
          <p:nvPr>
            <p:ph type="ftr" sz="quarter" idx="16"/>
          </p:nvPr>
        </p:nvSpPr>
        <p:spPr/>
        <p:txBody>
          <a:bodyPr/>
          <a:lstStyle/>
          <a:p>
            <a:endParaRPr lang="tr-TR" dirty="0"/>
          </a:p>
        </p:txBody>
      </p:sp>
      <p:sp>
        <p:nvSpPr>
          <p:cNvPr id="11" name="Unvan 1"/>
          <p:cNvSpPr txBox="1">
            <a:spLocks/>
          </p:cNvSpPr>
          <p:nvPr userDrawn="1"/>
        </p:nvSpPr>
        <p:spPr>
          <a:xfrm rot="19943020">
            <a:off x="-647523" y="2726433"/>
            <a:ext cx="10375743" cy="1376998"/>
          </a:xfrm>
          <a:prstGeom prst="rect">
            <a:avLst/>
          </a:prstGeom>
          <a:noFill/>
          <a:ln>
            <a:no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0" dirty="0" smtClean="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Öğr. Gör. Fuat ATASOY</a:t>
            </a:r>
            <a:endParaRPr lang="tr-TR" sz="8800" b="0" cap="none" spc="0" dirty="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dirty="0"/>
              <a:t>Resim eklemek için simgeyi tıklatın</a:t>
            </a:r>
            <a:endParaRPr kumimoji="0" lang="en-US" dirty="0"/>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8" name="7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9" name="8 Slayt Numarası Yer Tutucusu"/>
          <p:cNvSpPr>
            <a:spLocks noGrp="1"/>
          </p:cNvSpPr>
          <p:nvPr>
            <p:ph type="sldNum" sz="quarter" idx="11"/>
          </p:nvPr>
        </p:nvSpPr>
        <p:spPr/>
        <p:txBody>
          <a:bodyPr/>
          <a:lstStyle/>
          <a:p>
            <a:fld id="{8F4896D0-802A-473F-9C9D-92507910F588}" type="slidenum">
              <a:rPr lang="tr-TR" smtClean="0"/>
              <a:pPr/>
              <a:t>‹#›</a:t>
            </a:fld>
            <a:endParaRPr lang="tr-TR" dirty="0"/>
          </a:p>
        </p:txBody>
      </p:sp>
      <p:sp>
        <p:nvSpPr>
          <p:cNvPr id="10" name="9 Altbilgi Yer Tutucusu"/>
          <p:cNvSpPr>
            <a:spLocks noGrp="1"/>
          </p:cNvSpPr>
          <p:nvPr>
            <p:ph type="ftr" sz="quarter" idx="12"/>
          </p:nvPr>
        </p:nvSpPr>
        <p:spPr/>
        <p:txBody>
          <a:bodyPr/>
          <a:lstStyle/>
          <a:p>
            <a:endParaRPr lang="tr-TR" dirty="0"/>
          </a:p>
        </p:txBody>
      </p:sp>
      <p:sp>
        <p:nvSpPr>
          <p:cNvPr id="11" name="Unvan 1"/>
          <p:cNvSpPr txBox="1">
            <a:spLocks/>
          </p:cNvSpPr>
          <p:nvPr userDrawn="1"/>
        </p:nvSpPr>
        <p:spPr>
          <a:xfrm rot="19943020">
            <a:off x="-647523" y="2726433"/>
            <a:ext cx="10375743" cy="1376998"/>
          </a:xfrm>
          <a:prstGeom prst="rect">
            <a:avLst/>
          </a:prstGeom>
          <a:noFill/>
          <a:ln>
            <a:no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0" dirty="0" smtClean="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Öğr. Gör. Fuat ATASOY</a:t>
            </a:r>
            <a:endParaRPr lang="tr-TR" sz="8800" b="0" cap="none" spc="0" dirty="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6CA050B-3E5C-411C-9074-519A824532DE}" type="datetimeFigureOut">
              <a:rPr lang="tr-TR" smtClean="0"/>
              <a:pPr/>
              <a:t>2.05.2019</a:t>
            </a:fld>
            <a:endParaRPr lang="tr-TR" dirty="0"/>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dirty="0"/>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F4896D0-802A-473F-9C9D-92507910F588}" type="slidenum">
              <a:rPr lang="tr-TR" smtClean="0"/>
              <a:pPr/>
              <a:t>‹#›</a:t>
            </a:fld>
            <a:endParaRPr lang="tr-TR" dirty="0"/>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457200" y="214290"/>
            <a:ext cx="8305800" cy="642942"/>
          </a:xfrm>
        </p:spPr>
        <p:txBody>
          <a:bodyPr/>
          <a:lstStyle/>
          <a:p>
            <a:r>
              <a:rPr lang="tr-TR" dirty="0"/>
              <a:t>ANADOLU UYGARLIKLARI</a:t>
            </a:r>
          </a:p>
        </p:txBody>
      </p:sp>
      <p:pic>
        <p:nvPicPr>
          <p:cNvPr id="14338" name="Picture 2"/>
          <p:cNvPicPr>
            <a:picLocks noChangeAspect="1" noChangeArrowheads="1"/>
          </p:cNvPicPr>
          <p:nvPr/>
        </p:nvPicPr>
        <p:blipFill>
          <a:blip r:embed="rId2"/>
          <a:srcRect/>
          <a:stretch>
            <a:fillRect/>
          </a:stretch>
        </p:blipFill>
        <p:spPr bwMode="auto">
          <a:xfrm rot="5400000">
            <a:off x="2378852" y="-447543"/>
            <a:ext cx="4857783" cy="803884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2"/>
          </p:nvPr>
        </p:nvSpPr>
        <p:spPr/>
        <p:txBody>
          <a:bodyPr/>
          <a:lstStyle/>
          <a:p>
            <a:r>
              <a:rPr lang="tr-TR" dirty="0"/>
              <a:t>KALE YAPIMINDA KULLANILAN TAŞ BLOKLAR</a:t>
            </a:r>
          </a:p>
        </p:txBody>
      </p:sp>
      <p:pic>
        <p:nvPicPr>
          <p:cNvPr id="16386" name="Picture 2"/>
          <p:cNvPicPr>
            <a:picLocks noGrp="1" noChangeAspect="1" noChangeArrowheads="1"/>
          </p:cNvPicPr>
          <p:nvPr>
            <p:ph sz="quarter" idx="1"/>
          </p:nvPr>
        </p:nvPicPr>
        <p:blipFill>
          <a:blip r:embed="rId2"/>
          <a:srcRect/>
          <a:stretch>
            <a:fillRect/>
          </a:stretch>
        </p:blipFill>
        <p:spPr bwMode="auto">
          <a:xfrm>
            <a:off x="928662" y="857232"/>
            <a:ext cx="5570057" cy="471490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srcRect/>
          <a:stretch>
            <a:fillRect/>
          </a:stretch>
        </p:blipFill>
        <p:spPr bwMode="auto">
          <a:xfrm>
            <a:off x="500034" y="285728"/>
            <a:ext cx="4429156" cy="6072230"/>
          </a:xfrm>
          <a:prstGeom prst="rect">
            <a:avLst/>
          </a:prstGeom>
          <a:noFill/>
          <a:ln w="9525">
            <a:noFill/>
            <a:miter lim="800000"/>
            <a:headEnd/>
            <a:tailEnd/>
          </a:ln>
          <a:effectLst/>
        </p:spPr>
      </p:pic>
      <p:pic>
        <p:nvPicPr>
          <p:cNvPr id="60420" name="Picture 4"/>
          <p:cNvPicPr>
            <a:picLocks noChangeAspect="1" noChangeArrowheads="1"/>
          </p:cNvPicPr>
          <p:nvPr/>
        </p:nvPicPr>
        <p:blipFill>
          <a:blip r:embed="rId4"/>
          <a:srcRect/>
          <a:stretch>
            <a:fillRect/>
          </a:stretch>
        </p:blipFill>
        <p:spPr bwMode="auto">
          <a:xfrm>
            <a:off x="5200650" y="357166"/>
            <a:ext cx="3943350" cy="600079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Yer Tutucusu"/>
          <p:cNvSpPr>
            <a:spLocks noGrp="1"/>
          </p:cNvSpPr>
          <p:nvPr>
            <p:ph type="body" idx="1"/>
          </p:nvPr>
        </p:nvSpPr>
        <p:spPr>
          <a:xfrm>
            <a:off x="457200" y="214291"/>
            <a:ext cx="3186106" cy="1285884"/>
          </a:xfrm>
        </p:spPr>
        <p:txBody>
          <a:bodyPr/>
          <a:lstStyle/>
          <a:p>
            <a:r>
              <a:rPr lang="tr-TR" dirty="0"/>
              <a:t>51 KM UZUNLUĞUNDAKİ ŞAMRAN KANALI</a:t>
            </a:r>
          </a:p>
        </p:txBody>
      </p:sp>
      <p:pic>
        <p:nvPicPr>
          <p:cNvPr id="59394" name="Picture 2"/>
          <p:cNvPicPr>
            <a:picLocks noGrp="1" noChangeAspect="1" noChangeArrowheads="1"/>
          </p:cNvPicPr>
          <p:nvPr>
            <p:ph sz="half" idx="2"/>
          </p:nvPr>
        </p:nvPicPr>
        <p:blipFill>
          <a:blip r:embed="rId2"/>
          <a:srcRect/>
          <a:stretch>
            <a:fillRect/>
          </a:stretch>
        </p:blipFill>
        <p:spPr bwMode="auto">
          <a:xfrm>
            <a:off x="500034" y="1428736"/>
            <a:ext cx="3214710" cy="2857500"/>
          </a:xfrm>
          <a:prstGeom prst="rect">
            <a:avLst/>
          </a:prstGeom>
          <a:noFill/>
          <a:ln w="9525">
            <a:noFill/>
            <a:miter lim="800000"/>
            <a:headEnd/>
            <a:tailEnd/>
          </a:ln>
          <a:effectLst/>
        </p:spPr>
      </p:pic>
      <p:pic>
        <p:nvPicPr>
          <p:cNvPr id="59395" name="Picture 3"/>
          <p:cNvPicPr>
            <a:picLocks noGrp="1" noChangeAspect="1" noChangeArrowheads="1"/>
          </p:cNvPicPr>
          <p:nvPr>
            <p:ph sz="quarter" idx="4"/>
          </p:nvPr>
        </p:nvPicPr>
        <p:blipFill>
          <a:blip r:embed="rId3"/>
          <a:srcRect/>
          <a:stretch>
            <a:fillRect/>
          </a:stretch>
        </p:blipFill>
        <p:spPr bwMode="auto">
          <a:xfrm>
            <a:off x="3714744" y="0"/>
            <a:ext cx="5000660" cy="2643182"/>
          </a:xfrm>
          <a:prstGeom prst="rect">
            <a:avLst/>
          </a:prstGeom>
          <a:noFill/>
          <a:ln w="9525">
            <a:noFill/>
            <a:miter lim="800000"/>
            <a:headEnd/>
            <a:tailEnd/>
          </a:ln>
          <a:effectLst/>
        </p:spPr>
      </p:pic>
      <p:pic>
        <p:nvPicPr>
          <p:cNvPr id="59396" name="Picture 4"/>
          <p:cNvPicPr>
            <a:picLocks noChangeAspect="1" noChangeArrowheads="1"/>
          </p:cNvPicPr>
          <p:nvPr/>
        </p:nvPicPr>
        <p:blipFill>
          <a:blip r:embed="rId4"/>
          <a:srcRect/>
          <a:stretch>
            <a:fillRect/>
          </a:stretch>
        </p:blipFill>
        <p:spPr bwMode="auto">
          <a:xfrm>
            <a:off x="3714744" y="2571744"/>
            <a:ext cx="4886353" cy="3773497"/>
          </a:xfrm>
          <a:prstGeom prst="rect">
            <a:avLst/>
          </a:prstGeom>
          <a:noFill/>
          <a:ln w="9525">
            <a:noFill/>
            <a:miter lim="800000"/>
            <a:headEnd/>
            <a:tailEnd/>
          </a:ln>
          <a:effectLst/>
        </p:spPr>
      </p:pic>
      <p:pic>
        <p:nvPicPr>
          <p:cNvPr id="59397" name="Picture 5"/>
          <p:cNvPicPr>
            <a:picLocks noChangeAspect="1" noChangeArrowheads="1"/>
          </p:cNvPicPr>
          <p:nvPr/>
        </p:nvPicPr>
        <p:blipFill>
          <a:blip r:embed="rId5"/>
          <a:srcRect/>
          <a:stretch>
            <a:fillRect/>
          </a:stretch>
        </p:blipFill>
        <p:spPr bwMode="auto">
          <a:xfrm>
            <a:off x="500034" y="4214818"/>
            <a:ext cx="3214710" cy="234677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620688"/>
            <a:ext cx="8640960" cy="4301177"/>
          </a:xfrm>
          <a:prstGeom prst="rect">
            <a:avLst/>
          </a:prstGeom>
        </p:spPr>
        <p:txBody>
          <a:bodyPr wrap="square">
            <a:spAutoFit/>
          </a:bodyPr>
          <a:lstStyle/>
          <a:p>
            <a:pPr marL="274320" indent="-182880" algn="just">
              <a:spcBef>
                <a:spcPts val="100"/>
              </a:spcBef>
              <a:spcAft>
                <a:spcPts val="100"/>
              </a:spcAft>
            </a:pPr>
            <a:r>
              <a:rPr lang="tr-TR" sz="2400" dirty="0" smtClean="0">
                <a:latin typeface="Times New Roman" panose="02020603050405020304" pitchFamily="18" charset="0"/>
                <a:ea typeface="Times New Roman" panose="02020603050405020304" pitchFamily="18" charset="0"/>
                <a:cs typeface="Times New Roman" panose="02020603050405020304" pitchFamily="18" charset="0"/>
              </a:rPr>
              <a:t>KAYNAKÇA:</a:t>
            </a:r>
          </a:p>
          <a:p>
            <a:pPr marL="274320" indent="-182880" algn="just">
              <a:spcBef>
                <a:spcPts val="100"/>
              </a:spcBef>
              <a:spcAft>
                <a:spcPts val="100"/>
              </a:spcAft>
            </a:pPr>
            <a:endParaRPr lang="tr-TR" dirty="0">
              <a:latin typeface="Verdana" panose="020B0604030504040204" pitchFamily="34" charset="0"/>
              <a:ea typeface="Times New Roman" panose="02020603050405020304" pitchFamily="18" charset="0"/>
              <a:cs typeface="Times New Roman" panose="02020603050405020304" pitchFamily="18" charset="0"/>
            </a:endParaRPr>
          </a:p>
          <a:p>
            <a:pPr marL="548640" indent="-457200" algn="just">
              <a:spcBef>
                <a:spcPts val="100"/>
              </a:spcBef>
              <a:spcAft>
                <a:spcPts val="100"/>
              </a:spcAft>
              <a:buFont typeface="Arial" panose="020B0604020202020204" pitchFamily="34" charset="0"/>
              <a:buChar char="•"/>
            </a:pPr>
            <a:r>
              <a:rPr lang="tr-TR" sz="2800" dirty="0" smtClean="0">
                <a:latin typeface="Times New Roman" panose="02020603050405020304" pitchFamily="18" charset="0"/>
                <a:ea typeface="Times New Roman" panose="02020603050405020304" pitchFamily="18" charset="0"/>
                <a:cs typeface="Times New Roman" panose="02020603050405020304" pitchFamily="18" charset="0"/>
              </a:rPr>
              <a:t>Fazıl </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Şenol, Türkiye Turizm Coğrafyası, Detay Yayıncılık</a:t>
            </a:r>
          </a:p>
          <a:p>
            <a:pPr marL="548640" indent="-457200" algn="just">
              <a:spcBef>
                <a:spcPts val="100"/>
              </a:spcBef>
              <a:spcAft>
                <a:spcPts val="100"/>
              </a:spcAft>
              <a:buFont typeface="Arial" panose="020B0604020202020204" pitchFamily="34" charset="0"/>
              <a:buChar char="•"/>
            </a:pPr>
            <a:endParaRPr lang="tr-TR"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548640" indent="-457200" algn="just">
              <a:spcBef>
                <a:spcPts val="100"/>
              </a:spcBef>
              <a:spcAft>
                <a:spcPts val="100"/>
              </a:spcAft>
              <a:buFont typeface="Arial" panose="020B0604020202020204" pitchFamily="34" charset="0"/>
              <a:buChar char="•"/>
            </a:pPr>
            <a:r>
              <a:rPr lang="tr-TR" sz="2800" dirty="0" smtClean="0">
                <a:latin typeface="Times New Roman" panose="02020603050405020304" pitchFamily="18" charset="0"/>
                <a:ea typeface="Times New Roman" panose="02020603050405020304" pitchFamily="18" charset="0"/>
                <a:cs typeface="Times New Roman" panose="02020603050405020304" pitchFamily="18" charset="0"/>
              </a:rPr>
              <a:t>Mehmet </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Gürdal, Türkiye Turizm Coğrafyası, </a:t>
            </a:r>
            <a:r>
              <a:rPr lang="tr-TR" sz="2800" dirty="0" smtClean="0">
                <a:latin typeface="Times New Roman" panose="02020603050405020304" pitchFamily="18" charset="0"/>
                <a:ea typeface="Times New Roman" panose="02020603050405020304" pitchFamily="18" charset="0"/>
                <a:cs typeface="Times New Roman" panose="02020603050405020304" pitchFamily="18" charset="0"/>
              </a:rPr>
              <a:t>Nobel Yayıncılık</a:t>
            </a:r>
            <a:endParaRPr lang="tr-TR"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tr-TR" sz="2800" dirty="0" smtClean="0">
              <a:latin typeface="Times New Roman" panose="02020603050405020304" pitchFamily="18" charset="0"/>
              <a:ea typeface="MS Mincho"/>
              <a:cs typeface="Times New Roman" panose="02020603050405020304" pitchFamily="18" charset="0"/>
            </a:endParaRPr>
          </a:p>
          <a:p>
            <a:pPr marL="457200" indent="-457200" algn="just">
              <a:buFont typeface="Arial" panose="020B0604020202020204" pitchFamily="34" charset="0"/>
              <a:buChar char="•"/>
            </a:pPr>
            <a:r>
              <a:rPr lang="tr-TR" sz="2800" dirty="0" smtClean="0">
                <a:latin typeface="Times New Roman" panose="02020603050405020304" pitchFamily="18" charset="0"/>
                <a:ea typeface="MS Mincho"/>
                <a:cs typeface="Times New Roman" panose="02020603050405020304" pitchFamily="18" charset="0"/>
              </a:rPr>
              <a:t> Gürhan </a:t>
            </a:r>
            <a:r>
              <a:rPr lang="tr-TR" sz="2800" dirty="0">
                <a:latin typeface="Times New Roman" panose="02020603050405020304" pitchFamily="18" charset="0"/>
                <a:ea typeface="MS Mincho"/>
                <a:cs typeface="Times New Roman" panose="02020603050405020304" pitchFamily="18" charset="0"/>
              </a:rPr>
              <a:t>Aktaş, Türkiye Turizm Coğrafyası, Detay </a:t>
            </a:r>
            <a:r>
              <a:rPr lang="tr-TR" sz="2800" dirty="0" smtClean="0">
                <a:latin typeface="Times New Roman" panose="02020603050405020304" pitchFamily="18" charset="0"/>
                <a:ea typeface="MS Mincho"/>
                <a:cs typeface="Times New Roman" panose="02020603050405020304" pitchFamily="18" charset="0"/>
              </a:rPr>
              <a:t>  Yayıncılık</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14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2400"/>
            <a:ext cx="8229600" cy="919146"/>
          </a:xfrm>
        </p:spPr>
        <p:txBody>
          <a:bodyPr/>
          <a:lstStyle/>
          <a:p>
            <a:pPr algn="ctr"/>
            <a:r>
              <a:rPr lang="tr-TR" dirty="0"/>
              <a:t>URARTULAR</a:t>
            </a:r>
          </a:p>
        </p:txBody>
      </p:sp>
      <p:pic>
        <p:nvPicPr>
          <p:cNvPr id="50178" name="Picture 2"/>
          <p:cNvPicPr>
            <a:picLocks noChangeAspect="1" noChangeArrowheads="1"/>
          </p:cNvPicPr>
          <p:nvPr/>
        </p:nvPicPr>
        <p:blipFill>
          <a:blip r:embed="rId3"/>
          <a:srcRect t="4688"/>
          <a:stretch>
            <a:fillRect/>
          </a:stretch>
        </p:blipFill>
        <p:spPr bwMode="auto">
          <a:xfrm>
            <a:off x="693912" y="1071546"/>
            <a:ext cx="7992888" cy="497885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BB22BAF-66A0-41CB-A5BC-1E86D6F0F6CC}"/>
              </a:ext>
            </a:extLst>
          </p:cNvPr>
          <p:cNvSpPr/>
          <p:nvPr/>
        </p:nvSpPr>
        <p:spPr>
          <a:xfrm>
            <a:off x="0" y="116632"/>
            <a:ext cx="9144000" cy="7540526"/>
          </a:xfrm>
          <a:prstGeom prst="rect">
            <a:avLst/>
          </a:prstGeom>
        </p:spPr>
        <p:txBody>
          <a:bodyPr wrap="square">
            <a:spAutoFit/>
          </a:bodyPr>
          <a:lstStyle/>
          <a:p>
            <a:pPr marL="457200" lvl="0" indent="-457200" algn="just">
              <a:buFont typeface="+mj-lt"/>
              <a:buAutoNum type="arabicPeriod"/>
            </a:pPr>
            <a:r>
              <a:rPr lang="tr-TR" sz="2200" dirty="0" err="1">
                <a:solidFill>
                  <a:schemeClr val="bg1"/>
                </a:solidFill>
                <a:latin typeface="Times New Roman" panose="02020603050405020304" pitchFamily="18" charset="0"/>
                <a:cs typeface="Times New Roman" panose="02020603050405020304" pitchFamily="18" charset="0"/>
              </a:rPr>
              <a:t>Hurriler’in</a:t>
            </a:r>
            <a:r>
              <a:rPr lang="tr-TR" sz="2200" dirty="0">
                <a:solidFill>
                  <a:schemeClr val="bg1"/>
                </a:solidFill>
                <a:latin typeface="Times New Roman" panose="02020603050405020304" pitchFamily="18" charset="0"/>
                <a:cs typeface="Times New Roman" panose="02020603050405020304" pitchFamily="18" charset="0"/>
              </a:rPr>
              <a:t> yıkılması ile </a:t>
            </a:r>
            <a:r>
              <a:rPr lang="tr-TR" sz="2200" b="1" dirty="0">
                <a:solidFill>
                  <a:schemeClr val="bg1"/>
                </a:solidFill>
                <a:latin typeface="Times New Roman" panose="02020603050405020304" pitchFamily="18" charset="0"/>
                <a:cs typeface="Times New Roman" panose="02020603050405020304" pitchFamily="18" charset="0"/>
              </a:rPr>
              <a:t>anne kraliçe</a:t>
            </a:r>
            <a:r>
              <a:rPr lang="tr-TR" sz="2200" dirty="0">
                <a:solidFill>
                  <a:schemeClr val="bg1"/>
                </a:solidFill>
                <a:latin typeface="Times New Roman" panose="02020603050405020304" pitchFamily="18" charset="0"/>
                <a:cs typeface="Times New Roman" panose="02020603050405020304" pitchFamily="18" charset="0"/>
              </a:rPr>
              <a:t> </a:t>
            </a:r>
            <a:r>
              <a:rPr lang="tr-TR" sz="2200" dirty="0">
                <a:solidFill>
                  <a:srgbClr val="FF0000"/>
                </a:solidFill>
                <a:latin typeface="Times New Roman" panose="02020603050405020304" pitchFamily="18" charset="0"/>
                <a:cs typeface="Times New Roman" panose="02020603050405020304" pitchFamily="18" charset="0"/>
              </a:rPr>
              <a:t>URARTU’NUN</a:t>
            </a:r>
            <a:r>
              <a:rPr lang="tr-TR" sz="2200" dirty="0">
                <a:solidFill>
                  <a:schemeClr val="bg1"/>
                </a:solidFill>
                <a:latin typeface="Times New Roman" panose="02020603050405020304" pitchFamily="18" charset="0"/>
                <a:cs typeface="Times New Roman" panose="02020603050405020304" pitchFamily="18" charset="0"/>
              </a:rPr>
              <a:t> adıyla </a:t>
            </a:r>
            <a:r>
              <a:rPr lang="tr-TR" sz="2200" b="1" dirty="0">
                <a:solidFill>
                  <a:schemeClr val="bg1"/>
                </a:solidFill>
                <a:latin typeface="Times New Roman" panose="02020603050405020304" pitchFamily="18" charset="0"/>
                <a:cs typeface="Times New Roman" panose="02020603050405020304" pitchFamily="18" charset="0"/>
              </a:rPr>
              <a:t>Van (TUŞBA)</a:t>
            </a:r>
            <a:r>
              <a:rPr lang="tr-TR" sz="2200" dirty="0">
                <a:solidFill>
                  <a:schemeClr val="bg1"/>
                </a:solidFill>
                <a:latin typeface="Times New Roman" panose="02020603050405020304" pitchFamily="18" charset="0"/>
                <a:cs typeface="Times New Roman" panose="02020603050405020304" pitchFamily="18" charset="0"/>
              </a:rPr>
              <a:t>başkent merkezde olan dönemin en güçlü devletlerinden birini kurmuşlardır.</a:t>
            </a:r>
          </a:p>
          <a:p>
            <a:pPr marL="457200" lvl="0" indent="-457200" algn="just">
              <a:buFont typeface="+mj-lt"/>
              <a:buAutoNum type="arabicPeriod"/>
            </a:pPr>
            <a:endParaRPr lang="tr-TR" sz="2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2200" dirty="0">
                <a:solidFill>
                  <a:schemeClr val="bg1"/>
                </a:solidFill>
                <a:latin typeface="Times New Roman" panose="02020603050405020304" pitchFamily="18" charset="0"/>
                <a:cs typeface="Times New Roman" panose="02020603050405020304" pitchFamily="18" charset="0"/>
              </a:rPr>
              <a:t>Bazı yerleşim merkezlerinde yapımında </a:t>
            </a:r>
            <a:r>
              <a:rPr lang="tr-TR" sz="2200" b="1" dirty="0">
                <a:solidFill>
                  <a:schemeClr val="bg1"/>
                </a:solidFill>
                <a:latin typeface="Times New Roman" panose="02020603050405020304" pitchFamily="18" charset="0"/>
                <a:cs typeface="Times New Roman" panose="02020603050405020304" pitchFamily="18" charset="0"/>
              </a:rPr>
              <a:t>harç kullanma</a:t>
            </a:r>
            <a:r>
              <a:rPr lang="tr-TR" sz="2200" dirty="0">
                <a:solidFill>
                  <a:schemeClr val="bg1"/>
                </a:solidFill>
                <a:latin typeface="Times New Roman" panose="02020603050405020304" pitchFamily="18" charset="0"/>
                <a:cs typeface="Times New Roman" panose="02020603050405020304" pitchFamily="18" charset="0"/>
              </a:rPr>
              <a:t>dıkları yapılar tespit edilmiştir. Bu Urartuların eriştiği üstün seviyeyi göstermektedir. </a:t>
            </a:r>
            <a:r>
              <a:rPr lang="tr-TR" sz="2200" b="1" dirty="0">
                <a:solidFill>
                  <a:srgbClr val="FF0000"/>
                </a:solidFill>
                <a:latin typeface="Times New Roman" panose="02020603050405020304" pitchFamily="18" charset="0"/>
                <a:cs typeface="Times New Roman" panose="02020603050405020304" pitchFamily="18" charset="0"/>
              </a:rPr>
              <a:t>35 ton</a:t>
            </a:r>
            <a:r>
              <a:rPr lang="tr-TR" sz="2200" dirty="0">
                <a:solidFill>
                  <a:schemeClr val="bg1"/>
                </a:solidFill>
                <a:latin typeface="Times New Roman" panose="02020603050405020304" pitchFamily="18" charset="0"/>
                <a:cs typeface="Times New Roman" panose="02020603050405020304" pitchFamily="18" charset="0"/>
              </a:rPr>
              <a:t> ağırlığındaki taş bloğunu kaleye burç olarak dikmişlerdir.</a:t>
            </a:r>
          </a:p>
          <a:p>
            <a:pPr marL="457200" lvl="0" indent="-457200" algn="just">
              <a:buFont typeface="+mj-lt"/>
              <a:buAutoNum type="arabicPeriod"/>
            </a:pPr>
            <a:endParaRPr lang="tr-TR" sz="2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2200" b="1" dirty="0">
                <a:solidFill>
                  <a:srgbClr val="FF0000"/>
                </a:solidFill>
                <a:latin typeface="Times New Roman" panose="02020603050405020304" pitchFamily="18" charset="0"/>
                <a:cs typeface="Times New Roman" panose="02020603050405020304" pitchFamily="18" charset="0"/>
              </a:rPr>
              <a:t>Yaptıkları barajlar ve su kanalları </a:t>
            </a:r>
            <a:r>
              <a:rPr lang="tr-TR" sz="2200" dirty="0">
                <a:solidFill>
                  <a:schemeClr val="bg1"/>
                </a:solidFill>
                <a:latin typeface="Times New Roman" panose="02020603050405020304" pitchFamily="18" charset="0"/>
                <a:cs typeface="Times New Roman" panose="02020603050405020304" pitchFamily="18" charset="0"/>
              </a:rPr>
              <a:t>ile bataklık kurutmada, tahıl ve hayvan yerleştirmede olduğu gibi maden işçiliğinde son derece ileri bir medeniyete sahiptirler.</a:t>
            </a:r>
          </a:p>
          <a:p>
            <a:pPr marL="457200" lvl="0" indent="-457200" algn="just">
              <a:buFont typeface="+mj-lt"/>
              <a:buAutoNum type="arabicPeriod"/>
            </a:pPr>
            <a:endParaRPr lang="tr-TR" sz="2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2200" b="1" dirty="0">
                <a:solidFill>
                  <a:schemeClr val="bg1"/>
                </a:solidFill>
                <a:latin typeface="Times New Roman" panose="02020603050405020304" pitchFamily="18" charset="0"/>
                <a:cs typeface="Times New Roman" panose="02020603050405020304" pitchFamily="18" charset="0"/>
              </a:rPr>
              <a:t>El sanatlarında </a:t>
            </a:r>
            <a:r>
              <a:rPr lang="tr-TR" sz="2200" dirty="0">
                <a:solidFill>
                  <a:schemeClr val="bg1"/>
                </a:solidFill>
                <a:latin typeface="Times New Roman" panose="02020603050405020304" pitchFamily="18" charset="0"/>
                <a:cs typeface="Times New Roman" panose="02020603050405020304" pitchFamily="18" charset="0"/>
              </a:rPr>
              <a:t>ileri gitmişlerdir ve bunların çoğunu ihraç etmişlerdir.</a:t>
            </a:r>
          </a:p>
          <a:p>
            <a:pPr marL="457200" lvl="0" indent="-457200" algn="just">
              <a:buFont typeface="+mj-lt"/>
              <a:buAutoNum type="arabicPeriod"/>
            </a:pPr>
            <a:endParaRPr lang="tr-TR" sz="2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2200" dirty="0">
                <a:solidFill>
                  <a:schemeClr val="bg1"/>
                </a:solidFill>
                <a:latin typeface="Times New Roman" panose="02020603050405020304" pitchFamily="18" charset="0"/>
                <a:cs typeface="Times New Roman" panose="02020603050405020304" pitchFamily="18" charset="0"/>
              </a:rPr>
              <a:t>Urartular </a:t>
            </a:r>
            <a:r>
              <a:rPr lang="tr-TR" sz="2200" b="1" dirty="0">
                <a:solidFill>
                  <a:schemeClr val="bg1"/>
                </a:solidFill>
                <a:latin typeface="Times New Roman" panose="02020603050405020304" pitchFamily="18" charset="0"/>
                <a:cs typeface="Times New Roman" panose="02020603050405020304" pitchFamily="18" charset="0"/>
              </a:rPr>
              <a:t>ölümden sonraki hayata </a:t>
            </a:r>
            <a:r>
              <a:rPr lang="tr-TR" sz="2200" dirty="0" err="1">
                <a:solidFill>
                  <a:schemeClr val="bg1"/>
                </a:solidFill>
                <a:latin typeface="Times New Roman" panose="02020603050405020304" pitchFamily="18" charset="0"/>
                <a:cs typeface="Times New Roman" panose="02020603050405020304" pitchFamily="18" charset="0"/>
              </a:rPr>
              <a:t>inanırlar.Bundan</a:t>
            </a:r>
            <a:r>
              <a:rPr lang="tr-TR" sz="2200" dirty="0">
                <a:solidFill>
                  <a:schemeClr val="bg1"/>
                </a:solidFill>
                <a:latin typeface="Times New Roman" panose="02020603050405020304" pitchFamily="18" charset="0"/>
                <a:cs typeface="Times New Roman" panose="02020603050405020304" pitchFamily="18" charset="0"/>
              </a:rPr>
              <a:t> dolayı mezarlarını </a:t>
            </a:r>
            <a:r>
              <a:rPr lang="tr-TR" sz="2200" b="1" dirty="0">
                <a:solidFill>
                  <a:srgbClr val="FF0000"/>
                </a:solidFill>
                <a:latin typeface="Times New Roman" panose="02020603050405020304" pitchFamily="18" charset="0"/>
                <a:cs typeface="Times New Roman" panose="02020603050405020304" pitchFamily="18" charset="0"/>
              </a:rPr>
              <a:t>ev ve odaya </a:t>
            </a:r>
            <a:r>
              <a:rPr lang="tr-TR" sz="2200" dirty="0">
                <a:solidFill>
                  <a:schemeClr val="bg1"/>
                </a:solidFill>
                <a:latin typeface="Times New Roman" panose="02020603050405020304" pitchFamily="18" charset="0"/>
                <a:cs typeface="Times New Roman" panose="02020603050405020304" pitchFamily="18" charset="0"/>
              </a:rPr>
              <a:t>benzer şekilde yapmış içerisine eşyalar koymuşlardır. </a:t>
            </a:r>
            <a:r>
              <a:rPr lang="tr-TR" sz="2200" b="1" dirty="0">
                <a:solidFill>
                  <a:srgbClr val="FF0000"/>
                </a:solidFill>
                <a:latin typeface="Times New Roman" panose="02020603050405020304" pitchFamily="18" charset="0"/>
                <a:cs typeface="Times New Roman" panose="02020603050405020304" pitchFamily="18" charset="0"/>
              </a:rPr>
              <a:t>İlk kaya </a:t>
            </a:r>
            <a:r>
              <a:rPr lang="tr-TR" sz="2200" dirty="0">
                <a:solidFill>
                  <a:schemeClr val="bg1"/>
                </a:solidFill>
                <a:latin typeface="Times New Roman" panose="02020603050405020304" pitchFamily="18" charset="0"/>
                <a:cs typeface="Times New Roman" panose="02020603050405020304" pitchFamily="18" charset="0"/>
              </a:rPr>
              <a:t>mezarlarını </a:t>
            </a:r>
            <a:r>
              <a:rPr lang="tr-TR" sz="2200" dirty="0" err="1">
                <a:solidFill>
                  <a:schemeClr val="bg1"/>
                </a:solidFill>
                <a:latin typeface="Times New Roman" panose="02020603050405020304" pitchFamily="18" charset="0"/>
                <a:cs typeface="Times New Roman" panose="02020603050405020304" pitchFamily="18" charset="0"/>
              </a:rPr>
              <a:t>Urartular’da</a:t>
            </a:r>
            <a:r>
              <a:rPr lang="tr-TR" sz="2200" dirty="0">
                <a:solidFill>
                  <a:schemeClr val="bg1"/>
                </a:solidFill>
                <a:latin typeface="Times New Roman" panose="02020603050405020304" pitchFamily="18" charset="0"/>
                <a:cs typeface="Times New Roman" panose="02020603050405020304" pitchFamily="18" charset="0"/>
              </a:rPr>
              <a:t> </a:t>
            </a:r>
            <a:r>
              <a:rPr lang="tr-TR" sz="2200" dirty="0" err="1">
                <a:solidFill>
                  <a:schemeClr val="bg1"/>
                </a:solidFill>
                <a:latin typeface="Times New Roman" panose="02020603050405020304" pitchFamily="18" charset="0"/>
                <a:cs typeface="Times New Roman" panose="02020603050405020304" pitchFamily="18" charset="0"/>
              </a:rPr>
              <a:t>Tuşpa</a:t>
            </a:r>
            <a:r>
              <a:rPr lang="tr-TR" sz="2200" dirty="0">
                <a:solidFill>
                  <a:schemeClr val="bg1"/>
                </a:solidFill>
                <a:latin typeface="Times New Roman" panose="02020603050405020304" pitchFamily="18" charset="0"/>
                <a:cs typeface="Times New Roman" panose="02020603050405020304" pitchFamily="18" charset="0"/>
              </a:rPr>
              <a:t> yakınlarındaki kral mezarlarında görmekteyiz.</a:t>
            </a:r>
          </a:p>
          <a:p>
            <a:pPr marL="457200" lvl="0" indent="-457200" algn="just">
              <a:buFont typeface="+mj-lt"/>
              <a:buAutoNum type="arabicPeriod"/>
            </a:pPr>
            <a:endParaRPr lang="tr-TR" sz="2200" dirty="0">
              <a:solidFill>
                <a:schemeClr val="bg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tr-TR" sz="2200" dirty="0">
                <a:solidFill>
                  <a:schemeClr val="bg1"/>
                </a:solidFill>
                <a:latin typeface="Times New Roman" panose="02020603050405020304" pitchFamily="18" charset="0"/>
                <a:cs typeface="Times New Roman" panose="02020603050405020304" pitchFamily="18" charset="0"/>
              </a:rPr>
              <a:t>Milli tanrıları Haldi, gök tanrısı </a:t>
            </a:r>
            <a:r>
              <a:rPr lang="tr-TR" sz="2200" dirty="0" err="1">
                <a:solidFill>
                  <a:schemeClr val="bg1"/>
                </a:solidFill>
                <a:latin typeface="Times New Roman" panose="02020603050405020304" pitchFamily="18" charset="0"/>
                <a:cs typeface="Times New Roman" panose="02020603050405020304" pitchFamily="18" charset="0"/>
              </a:rPr>
              <a:t>Teşaba</a:t>
            </a:r>
            <a:r>
              <a:rPr lang="tr-TR" sz="2200" dirty="0">
                <a:solidFill>
                  <a:schemeClr val="bg1"/>
                </a:solidFill>
                <a:latin typeface="Times New Roman" panose="02020603050405020304" pitchFamily="18" charset="0"/>
                <a:cs typeface="Times New Roman" panose="02020603050405020304" pitchFamily="18" charset="0"/>
              </a:rPr>
              <a:t>, güneş tanrısı </a:t>
            </a:r>
            <a:r>
              <a:rPr lang="tr-TR" sz="2200" dirty="0" err="1">
                <a:solidFill>
                  <a:schemeClr val="bg1"/>
                </a:solidFill>
                <a:latin typeface="Times New Roman" panose="02020603050405020304" pitchFamily="18" charset="0"/>
                <a:cs typeface="Times New Roman" panose="02020603050405020304" pitchFamily="18" charset="0"/>
              </a:rPr>
              <a:t>Şivini’dir</a:t>
            </a:r>
            <a:r>
              <a:rPr lang="tr-TR" sz="2200" dirty="0">
                <a:solidFill>
                  <a:schemeClr val="bg1"/>
                </a:solidFill>
                <a:latin typeface="Times New Roman" panose="02020603050405020304" pitchFamily="18" charset="0"/>
                <a:cs typeface="Times New Roman" panose="02020603050405020304" pitchFamily="18" charset="0"/>
              </a:rPr>
              <a:t>.</a:t>
            </a:r>
          </a:p>
          <a:p>
            <a:r>
              <a:rPr lang="tr-TR" sz="2200" dirty="0">
                <a:solidFill>
                  <a:schemeClr val="bg1"/>
                </a:solidFill>
                <a:latin typeface="Times New Roman" panose="02020603050405020304" pitchFamily="18" charset="0"/>
                <a:cs typeface="Times New Roman" panose="02020603050405020304" pitchFamily="18" charset="0"/>
              </a:rPr>
              <a:t> </a:t>
            </a:r>
          </a:p>
          <a:p>
            <a:r>
              <a:rPr lang="tr-TR" sz="22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19327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srcRect/>
          <a:stretch>
            <a:fillRect/>
          </a:stretch>
        </p:blipFill>
        <p:spPr bwMode="auto">
          <a:xfrm>
            <a:off x="0" y="-1"/>
            <a:ext cx="3357554" cy="4326513"/>
          </a:xfrm>
          <a:prstGeom prst="rect">
            <a:avLst/>
          </a:prstGeom>
          <a:noFill/>
          <a:ln w="9525">
            <a:noFill/>
            <a:miter lim="800000"/>
            <a:headEnd/>
            <a:tailEnd/>
          </a:ln>
          <a:effectLst/>
        </p:spPr>
      </p:pic>
      <p:pic>
        <p:nvPicPr>
          <p:cNvPr id="51203" name="Picture 3"/>
          <p:cNvPicPr>
            <a:picLocks noChangeAspect="1" noChangeArrowheads="1"/>
          </p:cNvPicPr>
          <p:nvPr/>
        </p:nvPicPr>
        <p:blipFill>
          <a:blip r:embed="rId4"/>
          <a:srcRect/>
          <a:stretch>
            <a:fillRect/>
          </a:stretch>
        </p:blipFill>
        <p:spPr bwMode="auto">
          <a:xfrm>
            <a:off x="3357554" y="0"/>
            <a:ext cx="2162175" cy="4357694"/>
          </a:xfrm>
          <a:prstGeom prst="rect">
            <a:avLst/>
          </a:prstGeom>
          <a:noFill/>
          <a:ln w="9525">
            <a:noFill/>
            <a:miter lim="800000"/>
            <a:headEnd/>
            <a:tailEnd/>
          </a:ln>
          <a:effectLst/>
        </p:spPr>
      </p:pic>
      <p:pic>
        <p:nvPicPr>
          <p:cNvPr id="51204" name="Picture 4"/>
          <p:cNvPicPr>
            <a:picLocks noChangeAspect="1" noChangeArrowheads="1"/>
          </p:cNvPicPr>
          <p:nvPr/>
        </p:nvPicPr>
        <p:blipFill>
          <a:blip r:embed="rId5"/>
          <a:srcRect/>
          <a:stretch>
            <a:fillRect/>
          </a:stretch>
        </p:blipFill>
        <p:spPr bwMode="auto">
          <a:xfrm>
            <a:off x="5500694" y="0"/>
            <a:ext cx="3643306" cy="1797841"/>
          </a:xfrm>
          <a:prstGeom prst="rect">
            <a:avLst/>
          </a:prstGeom>
          <a:noFill/>
          <a:ln w="9525">
            <a:noFill/>
            <a:miter lim="800000"/>
            <a:headEnd/>
            <a:tailEnd/>
          </a:ln>
          <a:effectLst/>
        </p:spPr>
      </p:pic>
      <p:pic>
        <p:nvPicPr>
          <p:cNvPr id="51205" name="Picture 5"/>
          <p:cNvPicPr>
            <a:picLocks noChangeAspect="1" noChangeArrowheads="1"/>
          </p:cNvPicPr>
          <p:nvPr/>
        </p:nvPicPr>
        <p:blipFill>
          <a:blip r:embed="rId6"/>
          <a:srcRect/>
          <a:stretch>
            <a:fillRect/>
          </a:stretch>
        </p:blipFill>
        <p:spPr bwMode="auto">
          <a:xfrm>
            <a:off x="5429256" y="1857364"/>
            <a:ext cx="3714744" cy="2624137"/>
          </a:xfrm>
          <a:prstGeom prst="rect">
            <a:avLst/>
          </a:prstGeom>
          <a:noFill/>
          <a:ln w="9525">
            <a:noFill/>
            <a:miter lim="800000"/>
            <a:headEnd/>
            <a:tailEnd/>
          </a:ln>
          <a:effectLst/>
        </p:spPr>
      </p:pic>
      <p:pic>
        <p:nvPicPr>
          <p:cNvPr id="51206" name="Picture 6"/>
          <p:cNvPicPr>
            <a:picLocks noChangeAspect="1" noChangeArrowheads="1"/>
          </p:cNvPicPr>
          <p:nvPr/>
        </p:nvPicPr>
        <p:blipFill>
          <a:blip r:embed="rId7"/>
          <a:srcRect/>
          <a:stretch>
            <a:fillRect/>
          </a:stretch>
        </p:blipFill>
        <p:spPr bwMode="auto">
          <a:xfrm>
            <a:off x="1" y="4357694"/>
            <a:ext cx="5429256" cy="2500306"/>
          </a:xfrm>
          <a:prstGeom prst="rect">
            <a:avLst/>
          </a:prstGeom>
          <a:noFill/>
          <a:ln w="9525">
            <a:noFill/>
            <a:miter lim="800000"/>
            <a:headEnd/>
            <a:tailEnd/>
          </a:ln>
          <a:effectLst/>
        </p:spPr>
      </p:pic>
      <p:pic>
        <p:nvPicPr>
          <p:cNvPr id="51207" name="Picture 7"/>
          <p:cNvPicPr>
            <a:picLocks noChangeAspect="1" noChangeArrowheads="1"/>
          </p:cNvPicPr>
          <p:nvPr/>
        </p:nvPicPr>
        <p:blipFill>
          <a:blip r:embed="rId8"/>
          <a:srcRect/>
          <a:stretch>
            <a:fillRect/>
          </a:stretch>
        </p:blipFill>
        <p:spPr bwMode="auto">
          <a:xfrm>
            <a:off x="5429255" y="4429131"/>
            <a:ext cx="3746275" cy="242886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srcRect/>
          <a:stretch>
            <a:fillRect/>
          </a:stretch>
        </p:blipFill>
        <p:spPr bwMode="auto">
          <a:xfrm>
            <a:off x="6643702" y="0"/>
            <a:ext cx="2500298" cy="3357562"/>
          </a:xfrm>
          <a:prstGeom prst="rect">
            <a:avLst/>
          </a:prstGeom>
          <a:noFill/>
          <a:ln w="9525">
            <a:noFill/>
            <a:miter lim="800000"/>
            <a:headEnd/>
            <a:tailEnd/>
          </a:ln>
          <a:effectLst/>
        </p:spPr>
      </p:pic>
      <p:pic>
        <p:nvPicPr>
          <p:cNvPr id="52227" name="Picture 3"/>
          <p:cNvPicPr>
            <a:picLocks noChangeAspect="1" noChangeArrowheads="1"/>
          </p:cNvPicPr>
          <p:nvPr/>
        </p:nvPicPr>
        <p:blipFill>
          <a:blip r:embed="rId4"/>
          <a:srcRect/>
          <a:stretch>
            <a:fillRect/>
          </a:stretch>
        </p:blipFill>
        <p:spPr bwMode="auto">
          <a:xfrm>
            <a:off x="1" y="3286124"/>
            <a:ext cx="6715140" cy="3571876"/>
          </a:xfrm>
          <a:prstGeom prst="rect">
            <a:avLst/>
          </a:prstGeom>
          <a:noFill/>
          <a:ln w="9525">
            <a:noFill/>
            <a:miter lim="800000"/>
            <a:headEnd/>
            <a:tailEnd/>
          </a:ln>
          <a:effectLst/>
        </p:spPr>
      </p:pic>
      <p:pic>
        <p:nvPicPr>
          <p:cNvPr id="52228" name="Picture 4"/>
          <p:cNvPicPr>
            <a:picLocks noChangeAspect="1" noChangeArrowheads="1"/>
          </p:cNvPicPr>
          <p:nvPr/>
        </p:nvPicPr>
        <p:blipFill>
          <a:blip r:embed="rId5"/>
          <a:srcRect/>
          <a:stretch>
            <a:fillRect/>
          </a:stretch>
        </p:blipFill>
        <p:spPr bwMode="auto">
          <a:xfrm>
            <a:off x="0" y="0"/>
            <a:ext cx="6762750" cy="3314700"/>
          </a:xfrm>
          <a:prstGeom prst="rect">
            <a:avLst/>
          </a:prstGeom>
          <a:noFill/>
          <a:ln w="9525">
            <a:noFill/>
            <a:miter lim="800000"/>
            <a:headEnd/>
            <a:tailEnd/>
          </a:ln>
          <a:effectLst/>
        </p:spPr>
      </p:pic>
      <p:pic>
        <p:nvPicPr>
          <p:cNvPr id="6" name="Picture 3"/>
          <p:cNvPicPr>
            <a:picLocks noChangeAspect="1" noChangeArrowheads="1"/>
          </p:cNvPicPr>
          <p:nvPr/>
        </p:nvPicPr>
        <p:blipFill>
          <a:blip r:embed="rId6"/>
          <a:srcRect/>
          <a:stretch>
            <a:fillRect/>
          </a:stretch>
        </p:blipFill>
        <p:spPr bwMode="auto">
          <a:xfrm>
            <a:off x="6715140" y="3357562"/>
            <a:ext cx="2428860" cy="357187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29144" y="1"/>
            <a:ext cx="9093888" cy="4500569"/>
          </a:xfrm>
          <a:prstGeom prst="rect">
            <a:avLst/>
          </a:prstGeom>
          <a:noFill/>
          <a:ln w="9525">
            <a:noFill/>
            <a:miter lim="800000"/>
            <a:headEnd/>
            <a:tailEnd/>
          </a:ln>
          <a:effectLst/>
        </p:spPr>
      </p:pic>
      <p:pic>
        <p:nvPicPr>
          <p:cNvPr id="53252" name="Picture 4"/>
          <p:cNvPicPr>
            <a:picLocks noChangeAspect="1" noChangeArrowheads="1"/>
          </p:cNvPicPr>
          <p:nvPr/>
        </p:nvPicPr>
        <p:blipFill>
          <a:blip r:embed="rId3"/>
          <a:srcRect/>
          <a:stretch>
            <a:fillRect/>
          </a:stretch>
        </p:blipFill>
        <p:spPr bwMode="auto">
          <a:xfrm>
            <a:off x="0" y="4419600"/>
            <a:ext cx="3667125" cy="2438400"/>
          </a:xfrm>
          <a:prstGeom prst="rect">
            <a:avLst/>
          </a:prstGeom>
          <a:noFill/>
          <a:ln w="9525">
            <a:noFill/>
            <a:miter lim="800000"/>
            <a:headEnd/>
            <a:tailEnd/>
          </a:ln>
          <a:effectLst/>
        </p:spPr>
      </p:pic>
      <p:pic>
        <p:nvPicPr>
          <p:cNvPr id="53253" name="Picture 5"/>
          <p:cNvPicPr>
            <a:picLocks noChangeAspect="1" noChangeArrowheads="1"/>
          </p:cNvPicPr>
          <p:nvPr/>
        </p:nvPicPr>
        <p:blipFill>
          <a:blip r:embed="rId4"/>
          <a:srcRect/>
          <a:stretch>
            <a:fillRect/>
          </a:stretch>
        </p:blipFill>
        <p:spPr bwMode="auto">
          <a:xfrm>
            <a:off x="3643306" y="4500570"/>
            <a:ext cx="5500694" cy="235743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srcRect/>
          <a:stretch>
            <a:fillRect/>
          </a:stretch>
        </p:blipFill>
        <p:spPr bwMode="auto">
          <a:xfrm>
            <a:off x="0" y="0"/>
            <a:ext cx="5000625" cy="4648200"/>
          </a:xfrm>
          <a:prstGeom prst="rect">
            <a:avLst/>
          </a:prstGeom>
          <a:noFill/>
          <a:ln w="9525">
            <a:noFill/>
            <a:miter lim="800000"/>
            <a:headEnd/>
            <a:tailEnd/>
          </a:ln>
          <a:effectLst/>
        </p:spPr>
      </p:pic>
      <p:pic>
        <p:nvPicPr>
          <p:cNvPr id="4" name="Picture 3"/>
          <p:cNvPicPr>
            <a:picLocks noChangeAspect="1" noChangeArrowheads="1"/>
          </p:cNvPicPr>
          <p:nvPr/>
        </p:nvPicPr>
        <p:blipFill>
          <a:blip r:embed="rId4"/>
          <a:srcRect/>
          <a:stretch>
            <a:fillRect/>
          </a:stretch>
        </p:blipFill>
        <p:spPr bwMode="auto">
          <a:xfrm>
            <a:off x="5000628" y="0"/>
            <a:ext cx="4143372" cy="4500570"/>
          </a:xfrm>
          <a:prstGeom prst="rect">
            <a:avLst/>
          </a:prstGeom>
          <a:noFill/>
          <a:ln w="9525">
            <a:noFill/>
            <a:miter lim="800000"/>
            <a:headEnd/>
            <a:tailEnd/>
          </a:ln>
          <a:effectLst/>
        </p:spPr>
      </p:pic>
      <p:pic>
        <p:nvPicPr>
          <p:cNvPr id="54276" name="Picture 4"/>
          <p:cNvPicPr>
            <a:picLocks noChangeAspect="1" noChangeArrowheads="1"/>
          </p:cNvPicPr>
          <p:nvPr/>
        </p:nvPicPr>
        <p:blipFill>
          <a:blip r:embed="rId5"/>
          <a:srcRect/>
          <a:stretch>
            <a:fillRect/>
          </a:stretch>
        </p:blipFill>
        <p:spPr bwMode="auto">
          <a:xfrm>
            <a:off x="0" y="4500570"/>
            <a:ext cx="9144000" cy="235743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6629400" y="285728"/>
            <a:ext cx="2057400" cy="5734072"/>
          </a:xfrm>
        </p:spPr>
        <p:txBody>
          <a:bodyPr>
            <a:normAutofit fontScale="92500" lnSpcReduction="10000"/>
          </a:bodyPr>
          <a:lstStyle/>
          <a:p>
            <a:r>
              <a:rPr lang="tr-TR" dirty="0"/>
              <a:t>URARTULARIN TEKERLEKLİ VE ATLARIN ÇEKTİĞİ SAVAŞ ARABASINI BÖLGEDE ÜRETEN İLK TOPLULUK OLDUĞU TAHMİN EDİLİYOR ÜRETİLEN BU ARABALAR KOMŞU ÜLKELERE, UZAK BÖLGELERE İHRAÇ EDİLİYORDU. BURADAN DA ANADOLU'NUN ARABA ÜRETİM MERKEZİNİN, OTOMOTİV SEKTÖRÜNÜN VAN GÖLÜ HAVZASI OLDUĞUNU ANLAŞILIYOR</a:t>
            </a:r>
          </a:p>
        </p:txBody>
      </p:sp>
      <p:pic>
        <p:nvPicPr>
          <p:cNvPr id="56322" name="Picture 2"/>
          <p:cNvPicPr>
            <a:picLocks noGrp="1" noChangeAspect="1" noChangeArrowheads="1"/>
          </p:cNvPicPr>
          <p:nvPr>
            <p:ph type="pic" idx="1"/>
          </p:nvPr>
        </p:nvPicPr>
        <p:blipFill>
          <a:blip r:embed="rId3"/>
          <a:srcRect l="13719" r="13719"/>
          <a:stretch>
            <a:fillRect/>
          </a:stretch>
        </p:blipFill>
        <p:spPr bwMode="auto">
          <a:xfrm>
            <a:off x="251520" y="285728"/>
            <a:ext cx="6072230" cy="607223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2"/>
          </p:nvPr>
        </p:nvSpPr>
        <p:spPr>
          <a:xfrm>
            <a:off x="2928926" y="214290"/>
            <a:ext cx="1984248" cy="3733800"/>
          </a:xfrm>
        </p:spPr>
        <p:txBody>
          <a:bodyPr/>
          <a:lstStyle/>
          <a:p>
            <a:r>
              <a:rPr lang="tr-TR" dirty="0"/>
              <a:t>VAN GEVAŞTA BULUNAN  2 KATLI 8 ODALI URARTU KAYA MEZARI</a:t>
            </a:r>
          </a:p>
          <a:p>
            <a:endParaRPr lang="tr-TR" dirty="0"/>
          </a:p>
          <a:p>
            <a:r>
              <a:rPr lang="tr-TR" dirty="0"/>
              <a:t>URARTULARDAN KALMA 2500 YILLIK ÇEŞME</a:t>
            </a:r>
          </a:p>
        </p:txBody>
      </p:sp>
      <p:pic>
        <p:nvPicPr>
          <p:cNvPr id="5" name="Picture 3"/>
          <p:cNvPicPr>
            <a:picLocks noGrp="1" noChangeAspect="1" noChangeArrowheads="1"/>
          </p:cNvPicPr>
          <p:nvPr>
            <p:ph sz="quarter" idx="1"/>
          </p:nvPr>
        </p:nvPicPr>
        <p:blipFill>
          <a:blip r:embed="rId3"/>
          <a:srcRect/>
          <a:stretch>
            <a:fillRect/>
          </a:stretch>
        </p:blipFill>
        <p:spPr bwMode="auto">
          <a:xfrm>
            <a:off x="4929190" y="1714488"/>
            <a:ext cx="3143272" cy="2186797"/>
          </a:xfrm>
          <a:prstGeom prst="rect">
            <a:avLst/>
          </a:prstGeom>
          <a:noFill/>
          <a:ln w="9525">
            <a:noFill/>
            <a:miter lim="800000"/>
            <a:headEnd/>
            <a:tailEnd/>
          </a:ln>
          <a:effectLst/>
        </p:spPr>
      </p:pic>
      <p:pic>
        <p:nvPicPr>
          <p:cNvPr id="57346" name="Picture 2"/>
          <p:cNvPicPr>
            <a:picLocks noChangeAspect="1" noChangeArrowheads="1"/>
          </p:cNvPicPr>
          <p:nvPr/>
        </p:nvPicPr>
        <p:blipFill>
          <a:blip r:embed="rId4"/>
          <a:srcRect/>
          <a:stretch>
            <a:fillRect/>
          </a:stretch>
        </p:blipFill>
        <p:spPr bwMode="auto">
          <a:xfrm>
            <a:off x="4929190" y="0"/>
            <a:ext cx="3071834" cy="1714488"/>
          </a:xfrm>
          <a:prstGeom prst="rect">
            <a:avLst/>
          </a:prstGeom>
          <a:noFill/>
          <a:ln w="9525">
            <a:noFill/>
            <a:miter lim="800000"/>
            <a:headEnd/>
            <a:tailEnd/>
          </a:ln>
          <a:effectLst/>
        </p:spPr>
      </p:pic>
      <p:pic>
        <p:nvPicPr>
          <p:cNvPr id="57348" name="Picture 4"/>
          <p:cNvPicPr>
            <a:picLocks noChangeAspect="1" noChangeArrowheads="1"/>
          </p:cNvPicPr>
          <p:nvPr/>
        </p:nvPicPr>
        <p:blipFill>
          <a:blip r:embed="rId5"/>
          <a:srcRect/>
          <a:stretch>
            <a:fillRect/>
          </a:stretch>
        </p:blipFill>
        <p:spPr bwMode="auto">
          <a:xfrm>
            <a:off x="0" y="3857628"/>
            <a:ext cx="9144000" cy="2857496"/>
          </a:xfrm>
          <a:prstGeom prst="rect">
            <a:avLst/>
          </a:prstGeom>
          <a:noFill/>
          <a:ln w="9525">
            <a:noFill/>
            <a:miter lim="800000"/>
            <a:headEnd/>
            <a:tailEnd/>
          </a:ln>
          <a:effectLst/>
        </p:spPr>
      </p:pic>
      <p:pic>
        <p:nvPicPr>
          <p:cNvPr id="57349" name="Picture 5"/>
          <p:cNvPicPr>
            <a:picLocks noChangeAspect="1" noChangeArrowheads="1"/>
          </p:cNvPicPr>
          <p:nvPr/>
        </p:nvPicPr>
        <p:blipFill>
          <a:blip r:embed="rId6"/>
          <a:srcRect/>
          <a:stretch>
            <a:fillRect/>
          </a:stretch>
        </p:blipFill>
        <p:spPr bwMode="auto">
          <a:xfrm>
            <a:off x="0" y="0"/>
            <a:ext cx="2643174" cy="3857628"/>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1072</TotalTime>
  <Words>1057</Words>
  <Application>Microsoft Office PowerPoint</Application>
  <PresentationFormat>Ekran Gösterisi (4:3)</PresentationFormat>
  <Paragraphs>127</Paragraphs>
  <Slides>13</Slides>
  <Notes>8</Notes>
  <HiddenSlides>1</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13</vt:i4>
      </vt:variant>
    </vt:vector>
  </HeadingPairs>
  <TitlesOfParts>
    <vt:vector size="21" baseType="lpstr">
      <vt:lpstr>Arial</vt:lpstr>
      <vt:lpstr>Calibri</vt:lpstr>
      <vt:lpstr>Constantia</vt:lpstr>
      <vt:lpstr>MS Mincho</vt:lpstr>
      <vt:lpstr>Times New Roman</vt:lpstr>
      <vt:lpstr>Verdana</vt:lpstr>
      <vt:lpstr>Wingdings 2</vt:lpstr>
      <vt:lpstr>Kağıt</vt:lpstr>
      <vt:lpstr>ANADOLU UYGARLIKLARI</vt:lpstr>
      <vt:lpstr>URARTULAR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HİTİLER(ETİLER)</dc:title>
  <dc:creator>Microsoft-PC</dc:creator>
  <cp:lastModifiedBy>Fuat Atasoy</cp:lastModifiedBy>
  <cp:revision>146</cp:revision>
  <dcterms:created xsi:type="dcterms:W3CDTF">2013-09-16T15:17:53Z</dcterms:created>
  <dcterms:modified xsi:type="dcterms:W3CDTF">2019-05-02T12:53:37Z</dcterms:modified>
</cp:coreProperties>
</file>