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7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6CCADA-8284-48AF-96B7-E179B5229E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0E3F39C-7334-46B1-A9D3-5CD0B6C2588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E44001-046B-4B64-A59E-C21B8969D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8C2A3CA-CB00-4F13-B80D-EC584F34A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BDDD83B-E5EC-422E-AF81-D11133688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941625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ED46D8-E080-43DB-ACB0-6BB11623D9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60A73107-A977-45DD-85D3-877F319ADD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808D6B6-8024-4FD7-B0B2-BC0BB501A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AE70C07-E9BB-4859-AE30-FDA31A18D5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5770DA5-7952-4EA9-99DD-B040D136E8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123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0169E026-B4A8-460D-AB31-77D472F27CE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9BF08E57-FFA3-4A5C-B062-C8B68CD731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2F6BA04-C923-49F6-8AFF-C995706342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EFBC787-76B0-4F2F-BC2A-C2F4DFB18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ACA65AC-ECA1-4DAA-85A2-B0CBC7C18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63247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81925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25159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21116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1490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9076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15686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2509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7312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D866733-057A-48E7-9263-57BD24BDD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C1E3AEC-A317-49CE-AF6E-4D1AAB580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A77508-4090-434D-A38E-8F43FB7F2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0918CA9-7495-4123-AF59-8D162E479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C20D838-99B0-46AD-AEB0-A762FCA1C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261804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95621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402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1635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65B373-1738-4F04-AD9A-926577DBD2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C4040C5B-6728-4A54-88FB-D32DF1CC6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810AEA-F6F1-4D5F-806C-55A385A02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A5D2FBE-D120-46A2-BA06-3EAC069B1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F2BC016-63F9-49F6-9803-F7E6ECD860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3245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6C10D5-C9AE-4092-A974-A2E0724A2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758C440-5A41-4507-ABCF-CC4A8E258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A78E416-E473-4A39-A497-96D1676656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BB9E175-FCBC-4E3D-8EEF-0C35D8C4D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72C1E2D-5ACC-4CD1-8391-554AB2F09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F9854C0-D2E7-4AB3-8C01-3A903AA677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3842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9BE7CC0-9F59-4659-82FF-07B9053EDE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6162427-F414-4FAD-8FB6-761A3D787A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3BB060A-B252-483E-8D34-BE29E6204D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EC46AA90-2BF3-4345-A42E-27BEAD2E3E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FE1919BE-0A9B-4661-9826-38C6E28338E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4DDC24F7-FBC5-4CB3-AB45-670654E790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9FACED2-CF68-4541-8677-812201C5C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A22BF92-7F8D-45EA-B43D-BDBABB6F73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824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7B1E38D-509C-4911-940D-945F26870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B071F4D4-98EC-4993-AFEA-30CEECDBB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184F65E-08FF-447B-A6FE-5C9E12EF5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0B61B21-9FC6-41FB-97AB-ADF82B7CE9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6256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4704AA31-5409-4615-BDC2-F8A663F66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7DB7080-6123-455C-9FEA-68FC387E6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D942C023-6B96-404B-96A4-BE0205CFC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689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413AAE-A79C-4997-960D-CF022F965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93CA21-3415-478C-B3D8-FADFCD97C7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169643C2-CBE4-4CE3-9ECE-66730FAFF6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F90A87A-27E3-49A6-8A36-81B8854C1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C6B1FB4-4BBE-426F-95F5-DF294A295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DEB861D-A213-4CFF-81C0-5FB64CAF3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1844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64D78C-2987-4EE4-B7CD-870E5A88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B3F9768E-E68A-4807-9495-CAB47FB684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342C2DA-4E0E-4E0B-A674-592B375596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7772EF9-8552-43BE-80F7-2ECD91D1F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A072BD9-D2A1-4095-BB18-E77EDC884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62234D-668A-4BD9-BB67-B9C07E4EF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0165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DD1378F3-67BB-41BB-A327-7C945D302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8DEB860-5013-4E6B-ACE1-43AD83733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BB40B96-B735-4636-A487-65C0DC4C68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FEBB7-CB09-40E9-B4A5-A25A6CA239EC}" type="datetimeFigureOut">
              <a:rPr lang="tr-TR" smtClean="0"/>
              <a:t>10.07.2025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E978FAA-7851-4A55-BFE7-BF724040D4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FDB040-C851-46EB-858C-61877BDDE5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1CA1F8-1CEB-4791-A319-1C543158666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1284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10.07.2025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0549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91544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KARACİĞER FONKSİYON TESTLERİ</a:t>
            </a:r>
            <a:br>
              <a:rPr lang="tr-TR" b="1" dirty="0"/>
            </a:br>
            <a:r>
              <a:rPr lang="tr-TR" b="1" dirty="0" err="1"/>
              <a:t>Fizyopatoloji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775520" y="2060849"/>
            <a:ext cx="8229600" cy="37052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tr-TR" sz="4800" dirty="0" err="1"/>
              <a:t>Fizyopatoloji</a:t>
            </a:r>
            <a:r>
              <a:rPr lang="tr-TR" sz="4800" dirty="0"/>
              <a:t> Dersi</a:t>
            </a:r>
          </a:p>
          <a:p>
            <a:pPr marL="914400" indent="-914400" algn="ctr">
              <a:buAutoNum type="arabicPeriod"/>
            </a:pPr>
            <a:r>
              <a:rPr lang="tr-TR" sz="4800" dirty="0"/>
              <a:t>Hafta </a:t>
            </a:r>
          </a:p>
          <a:p>
            <a:pPr marL="0" indent="0" algn="ctr">
              <a:buNone/>
            </a:pPr>
            <a:r>
              <a:rPr lang="tr-TR" sz="4800" dirty="0"/>
              <a:t>Doç. Dr. Efe KURTDEDE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EA0118F-F8E9-4F84-A27F-E2427D7D9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2CEC75-44EE-46CD-837E-16F3970147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Metaller – bakır (Wilson hastalığı), demir (</a:t>
            </a:r>
            <a:r>
              <a:rPr lang="tr-TR" dirty="0" err="1"/>
              <a:t>hemokromatoz</a:t>
            </a:r>
            <a:r>
              <a:rPr lang="tr-TR" dirty="0"/>
              <a:t>)</a:t>
            </a:r>
          </a:p>
          <a:p>
            <a:r>
              <a:rPr lang="tr-TR" dirty="0"/>
              <a:t>Zehirler – mantarımsı vb..</a:t>
            </a:r>
          </a:p>
          <a:p>
            <a:r>
              <a:rPr lang="tr-TR" dirty="0"/>
              <a:t>Post-</a:t>
            </a:r>
            <a:r>
              <a:rPr lang="tr-TR" dirty="0" err="1"/>
              <a:t>transplant</a:t>
            </a:r>
            <a:r>
              <a:rPr lang="tr-TR"/>
              <a:t> reddetme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9677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86BAFB7-DB54-4022-AF3A-9B8FF9A8D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 err="1"/>
              <a:t>Glikogenozis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0CEAF62-DFAC-492D-81AF-27ACADCC9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3200" dirty="0"/>
              <a:t>Glikoz früktoz ve </a:t>
            </a:r>
            <a:r>
              <a:rPr lang="tr-TR" altLang="tr-TR" sz="3200" dirty="0" err="1"/>
              <a:t>galaktoz</a:t>
            </a:r>
            <a:r>
              <a:rPr lang="tr-TR" altLang="tr-TR" sz="3200" dirty="0"/>
              <a:t> </a:t>
            </a:r>
            <a:r>
              <a:rPr lang="tr-TR" altLang="tr-TR" sz="3200" dirty="0" err="1"/>
              <a:t>hepatik</a:t>
            </a:r>
            <a:r>
              <a:rPr lang="tr-TR" altLang="tr-TR" sz="3200" dirty="0"/>
              <a:t> portal vena yoluyla bağırsaklardan karaciğere ulaşır.</a:t>
            </a:r>
          </a:p>
          <a:p>
            <a:r>
              <a:rPr lang="tr-TR" altLang="tr-TR" sz="3200" dirty="0"/>
              <a:t>Karaciğer kan glikozunu yaklaşık 90 mg/dl düzeyinde stabilize eder.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871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22CC720-F831-4B8C-8AE6-272788AEB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tr-TR" sz="4400" b="1" dirty="0"/>
              <a:t>Metaboli</a:t>
            </a:r>
            <a:r>
              <a:rPr lang="tr-TR" altLang="tr-TR" sz="4400" b="1" dirty="0"/>
              <a:t>k</a:t>
            </a:r>
            <a:r>
              <a:rPr lang="cs-CZ" altLang="tr-TR" sz="4400" b="1" dirty="0"/>
              <a:t> </a:t>
            </a:r>
            <a:r>
              <a:rPr lang="tr-TR" altLang="tr-TR" sz="4400" b="1" dirty="0"/>
              <a:t>bozukluklar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6E532C4-A7B0-4DE9-9712-7D6656ECB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lnSpc>
                <a:spcPct val="80000"/>
              </a:lnSpc>
              <a:buFontTx/>
              <a:buAutoNum type="arabicPeriod"/>
            </a:pPr>
            <a:r>
              <a:rPr lang="tr-TR" altLang="tr-TR" sz="2800" u="sng" dirty="0"/>
              <a:t>K</a:t>
            </a:r>
            <a:r>
              <a:rPr lang="cs-CZ" altLang="tr-TR" sz="2800" u="sng" dirty="0"/>
              <a:t>arbo</a:t>
            </a:r>
            <a:r>
              <a:rPr lang="tr-TR" altLang="tr-TR" sz="2800" u="sng" dirty="0"/>
              <a:t>n</a:t>
            </a:r>
            <a:r>
              <a:rPr lang="cs-CZ" altLang="tr-TR" sz="2800" u="sng" dirty="0"/>
              <a:t>h</a:t>
            </a:r>
            <a:r>
              <a:rPr lang="tr-TR" altLang="tr-TR" sz="2800" u="sng" dirty="0"/>
              <a:t>i</a:t>
            </a:r>
            <a:r>
              <a:rPr lang="cs-CZ" altLang="tr-TR" sz="2800" u="sng" dirty="0"/>
              <a:t>drat metaboli</a:t>
            </a:r>
            <a:r>
              <a:rPr lang="tr-TR" altLang="tr-TR" sz="2800" u="sng" dirty="0"/>
              <a:t>z</a:t>
            </a:r>
            <a:r>
              <a:rPr lang="cs-CZ" altLang="tr-TR" sz="2800" u="sng" dirty="0"/>
              <a:t>m</a:t>
            </a:r>
            <a:r>
              <a:rPr lang="tr-TR" altLang="tr-TR" sz="2800" u="sng" dirty="0"/>
              <a:t>ası</a:t>
            </a:r>
            <a:r>
              <a:rPr lang="cs-CZ" altLang="tr-TR" sz="2800" dirty="0"/>
              <a:t> </a:t>
            </a:r>
          </a:p>
          <a:p>
            <a:pPr marL="838200" lvl="1" indent="-381000">
              <a:lnSpc>
                <a:spcPct val="80000"/>
              </a:lnSpc>
            </a:pPr>
            <a:r>
              <a:rPr lang="tr-TR" altLang="tr-TR" sz="2400" dirty="0"/>
              <a:t>Karaciğer kan glikoz düzeyinin düzenlenmesinde önemlidir</a:t>
            </a:r>
            <a:r>
              <a:rPr lang="cs-CZ" altLang="tr-TR" sz="2400" dirty="0"/>
              <a:t> (gl</a:t>
            </a:r>
            <a:r>
              <a:rPr lang="tr-TR" altLang="tr-TR" sz="2400" dirty="0"/>
              <a:t>i</a:t>
            </a:r>
            <a:r>
              <a:rPr lang="cs-CZ" altLang="tr-TR" sz="2400" dirty="0"/>
              <a:t>ko</a:t>
            </a:r>
            <a:r>
              <a:rPr lang="tr-TR" altLang="tr-TR" sz="2400" dirty="0"/>
              <a:t>j</a:t>
            </a:r>
            <a:r>
              <a:rPr lang="cs-CZ" altLang="tr-TR" sz="2400" dirty="0"/>
              <a:t>en </a:t>
            </a:r>
            <a:r>
              <a:rPr lang="tr-TR" altLang="tr-TR" sz="2400" dirty="0"/>
              <a:t>depolama</a:t>
            </a:r>
            <a:r>
              <a:rPr lang="cs-CZ" altLang="tr-TR" sz="2400" dirty="0"/>
              <a:t>, gl</a:t>
            </a:r>
            <a:r>
              <a:rPr lang="tr-TR" altLang="tr-TR" sz="2400" dirty="0"/>
              <a:t>i</a:t>
            </a:r>
            <a:r>
              <a:rPr lang="cs-CZ" altLang="tr-TR" sz="2400" dirty="0"/>
              <a:t>koneogene</a:t>
            </a:r>
            <a:r>
              <a:rPr lang="tr-TR" altLang="tr-TR" sz="2400" dirty="0"/>
              <a:t>z</a:t>
            </a:r>
            <a:r>
              <a:rPr lang="cs-CZ" altLang="tr-TR" sz="2400" dirty="0"/>
              <a:t>is, </a:t>
            </a:r>
            <a:r>
              <a:rPr lang="tr-TR" altLang="tr-TR" sz="2400" dirty="0"/>
              <a:t>hormonların hedef</a:t>
            </a:r>
            <a:r>
              <a:rPr lang="cs-CZ" altLang="tr-TR" sz="2400" dirty="0"/>
              <a:t> organ</a:t>
            </a:r>
            <a:r>
              <a:rPr lang="tr-TR" altLang="tr-TR" sz="2400" dirty="0" err="1"/>
              <a:t>lar</a:t>
            </a:r>
            <a:r>
              <a:rPr lang="cs-CZ" altLang="tr-TR" sz="2400" dirty="0"/>
              <a:t> </a:t>
            </a:r>
            <a:r>
              <a:rPr lang="tr-TR" altLang="tr-TR" sz="2400" dirty="0"/>
              <a:t>üzerindeki etkisi ve </a:t>
            </a:r>
            <a:r>
              <a:rPr lang="tr-TR" altLang="tr-TR" sz="2400" dirty="0" err="1"/>
              <a:t>inaktivasyonu</a:t>
            </a:r>
            <a:r>
              <a:rPr lang="cs-CZ" altLang="tr-TR" sz="2400" dirty="0"/>
              <a:t>)</a:t>
            </a:r>
          </a:p>
          <a:p>
            <a:pPr marL="838200" lvl="1" indent="-381000">
              <a:lnSpc>
                <a:spcPct val="80000"/>
              </a:lnSpc>
            </a:pPr>
            <a:r>
              <a:rPr lang="tr-TR" altLang="tr-TR" sz="2400" dirty="0"/>
              <a:t>K</a:t>
            </a:r>
            <a:r>
              <a:rPr lang="cs-CZ" altLang="tr-TR" sz="2400" dirty="0"/>
              <a:t>roni</a:t>
            </a:r>
            <a:r>
              <a:rPr lang="tr-TR" altLang="tr-TR" sz="2400" dirty="0"/>
              <a:t>k hastalık</a:t>
            </a:r>
            <a:r>
              <a:rPr lang="cs-CZ" altLang="tr-TR" sz="2400" dirty="0"/>
              <a:t> – </a:t>
            </a:r>
            <a:r>
              <a:rPr lang="tr-TR" altLang="tr-TR" sz="2400" dirty="0"/>
              <a:t>s</a:t>
            </a:r>
            <a:r>
              <a:rPr lang="cs-CZ" altLang="tr-TR" sz="2400" dirty="0"/>
              <a:t>iro</a:t>
            </a:r>
            <a:r>
              <a:rPr lang="tr-TR" altLang="tr-TR" sz="2400" dirty="0"/>
              <a:t>z</a:t>
            </a:r>
            <a:r>
              <a:rPr lang="cs-CZ" altLang="tr-TR" sz="2400" dirty="0"/>
              <a:t>: </a:t>
            </a:r>
            <a:r>
              <a:rPr lang="tr-TR" altLang="tr-TR" sz="2400" dirty="0"/>
              <a:t>sonuç </a:t>
            </a:r>
            <a:r>
              <a:rPr lang="cs-CZ" altLang="tr-TR" sz="2400" dirty="0"/>
              <a:t>insulin </a:t>
            </a:r>
            <a:r>
              <a:rPr lang="tr-TR" altLang="tr-TR" sz="2400" dirty="0"/>
              <a:t>direnci</a:t>
            </a:r>
            <a:r>
              <a:rPr lang="cs-CZ" altLang="tr-TR" sz="2400" dirty="0"/>
              <a:t> </a:t>
            </a:r>
            <a:r>
              <a:rPr lang="tr-TR" altLang="tr-TR" sz="2400" dirty="0"/>
              <a:t>yada</a:t>
            </a:r>
            <a:r>
              <a:rPr lang="cs-CZ" altLang="tr-TR" sz="2400" dirty="0"/>
              <a:t> diabet</a:t>
            </a:r>
            <a:r>
              <a:rPr lang="tr-TR" altLang="tr-TR" sz="2400" dirty="0"/>
              <a:t>tir</a:t>
            </a:r>
            <a:endParaRPr lang="cs-CZ" altLang="tr-TR" sz="2400" dirty="0"/>
          </a:p>
          <a:p>
            <a:pPr marL="838200" lvl="1" indent="-381000">
              <a:lnSpc>
                <a:spcPct val="80000"/>
              </a:lnSpc>
            </a:pPr>
            <a:r>
              <a:rPr lang="cs-CZ" altLang="tr-TR" sz="2400" dirty="0"/>
              <a:t>terminal </a:t>
            </a:r>
            <a:r>
              <a:rPr lang="tr-TR" altLang="tr-TR" sz="2400" dirty="0"/>
              <a:t>faz</a:t>
            </a:r>
            <a:r>
              <a:rPr lang="cs-CZ" altLang="tr-TR" sz="2400" dirty="0"/>
              <a:t> </a:t>
            </a:r>
            <a:r>
              <a:rPr lang="tr-TR" altLang="tr-TR" sz="2400" dirty="0"/>
              <a:t>yada</a:t>
            </a:r>
            <a:r>
              <a:rPr lang="cs-CZ" altLang="tr-TR" sz="2400" dirty="0"/>
              <a:t> a</a:t>
            </a:r>
            <a:r>
              <a:rPr lang="tr-TR" altLang="tr-TR" sz="2400" dirty="0"/>
              <a:t>k</a:t>
            </a:r>
            <a:r>
              <a:rPr lang="cs-CZ" altLang="tr-TR" sz="2400" dirty="0"/>
              <a:t>ut </a:t>
            </a:r>
            <a:r>
              <a:rPr lang="tr-TR" altLang="tr-TR" sz="2400" dirty="0"/>
              <a:t>şiddetli hastalık</a:t>
            </a:r>
            <a:r>
              <a:rPr lang="cs-CZ" altLang="tr-TR" sz="2400" dirty="0"/>
              <a:t>– h</a:t>
            </a:r>
            <a:r>
              <a:rPr lang="tr-TR" altLang="tr-TR" sz="2400" dirty="0"/>
              <a:t>i</a:t>
            </a:r>
            <a:r>
              <a:rPr lang="cs-CZ" altLang="tr-TR" sz="2400" dirty="0"/>
              <a:t>pogl</a:t>
            </a:r>
            <a:r>
              <a:rPr lang="tr-TR" altLang="tr-TR" sz="2400" dirty="0"/>
              <a:t>is</a:t>
            </a:r>
            <a:r>
              <a:rPr lang="cs-CZ" altLang="tr-TR" sz="2400" dirty="0"/>
              <a:t>emi</a:t>
            </a:r>
            <a:endParaRPr lang="cs-CZ" altLang="tr-TR" sz="2400" u="sng" dirty="0"/>
          </a:p>
          <a:p>
            <a:pPr marL="457200" indent="-457200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tr-TR" altLang="tr-TR" sz="2800" dirty="0"/>
              <a:t>2. </a:t>
            </a:r>
            <a:r>
              <a:rPr lang="cs-CZ" altLang="tr-TR" sz="2800" u="sng" dirty="0"/>
              <a:t>Lipid metabolism</a:t>
            </a:r>
          </a:p>
          <a:p>
            <a:pPr marL="838200" lvl="1" indent="-381000">
              <a:lnSpc>
                <a:spcPct val="80000"/>
              </a:lnSpc>
            </a:pPr>
            <a:r>
              <a:rPr lang="cs-CZ" altLang="tr-TR" sz="2400" dirty="0"/>
              <a:t>s</a:t>
            </a:r>
            <a:r>
              <a:rPr lang="tr-TR" altLang="tr-TR" sz="2400" dirty="0"/>
              <a:t>e</a:t>
            </a:r>
            <a:r>
              <a:rPr lang="cs-CZ" altLang="tr-TR" sz="2400" dirty="0"/>
              <a:t>nte</a:t>
            </a:r>
            <a:r>
              <a:rPr lang="tr-TR" altLang="tr-TR" sz="2400" dirty="0"/>
              <a:t>z</a:t>
            </a:r>
            <a:r>
              <a:rPr lang="cs-CZ" altLang="tr-TR" sz="2400" dirty="0"/>
              <a:t>/metaboli</a:t>
            </a:r>
            <a:r>
              <a:rPr lang="tr-TR" altLang="tr-TR" sz="2400" dirty="0"/>
              <a:t>z</a:t>
            </a:r>
            <a:r>
              <a:rPr lang="cs-CZ" altLang="tr-TR" sz="2400" dirty="0"/>
              <a:t>m</a:t>
            </a:r>
            <a:r>
              <a:rPr lang="tr-TR" altLang="tr-TR" sz="2400" dirty="0"/>
              <a:t>a</a:t>
            </a:r>
            <a:r>
              <a:rPr lang="cs-CZ" altLang="tr-TR" sz="2400" dirty="0"/>
              <a:t> </a:t>
            </a:r>
            <a:r>
              <a:rPr lang="tr-TR" altLang="tr-TR" sz="2400" dirty="0"/>
              <a:t>(k</a:t>
            </a:r>
            <a:r>
              <a:rPr lang="cs-CZ" altLang="tr-TR" sz="2400" dirty="0"/>
              <a:t>olesterol, trigl</a:t>
            </a:r>
            <a:r>
              <a:rPr lang="tr-TR" altLang="tr-TR" sz="2400" dirty="0"/>
              <a:t>is</a:t>
            </a:r>
            <a:r>
              <a:rPr lang="cs-CZ" altLang="tr-TR" sz="2400" dirty="0"/>
              <a:t>erid, lipoprotein, keto </a:t>
            </a:r>
            <a:r>
              <a:rPr lang="tr-TR" altLang="tr-TR" sz="2400" dirty="0"/>
              <a:t>    </a:t>
            </a:r>
            <a:r>
              <a:rPr lang="cs-CZ" altLang="tr-TR" sz="2400" dirty="0"/>
              <a:t>a</a:t>
            </a:r>
            <a:r>
              <a:rPr lang="tr-TR" altLang="tr-TR" sz="2400" dirty="0"/>
              <a:t>s</a:t>
            </a:r>
            <a:r>
              <a:rPr lang="cs-CZ" altLang="tr-TR" sz="2400" dirty="0"/>
              <a:t>i</a:t>
            </a:r>
            <a:r>
              <a:rPr lang="tr-TR" altLang="tr-TR" sz="2400" dirty="0" err="1"/>
              <a:t>tler</a:t>
            </a:r>
            <a:r>
              <a:rPr lang="cs-CZ" altLang="tr-TR" sz="2400" dirty="0"/>
              <a:t> </a:t>
            </a:r>
            <a:r>
              <a:rPr lang="tr-TR" altLang="tr-TR" sz="2400" dirty="0"/>
              <a:t>üretiminde)</a:t>
            </a:r>
            <a:endParaRPr lang="cs-CZ" altLang="tr-TR" sz="2400" dirty="0"/>
          </a:p>
          <a:p>
            <a:pPr marL="838200" lvl="1" indent="-381000">
              <a:lnSpc>
                <a:spcPct val="80000"/>
              </a:lnSpc>
            </a:pPr>
            <a:r>
              <a:rPr lang="cs-CZ" altLang="tr-TR" sz="2400" dirty="0"/>
              <a:t>LDL, CM remnant</a:t>
            </a:r>
            <a:r>
              <a:rPr lang="tr-TR" altLang="tr-TR" sz="2400" dirty="0" err="1"/>
              <a:t>lar</a:t>
            </a:r>
            <a:r>
              <a:rPr lang="cs-CZ" altLang="tr-TR" sz="2400" dirty="0"/>
              <a:t>, HDL re</a:t>
            </a:r>
            <a:r>
              <a:rPr lang="tr-TR" altLang="tr-TR" sz="2400" dirty="0"/>
              <a:t>s</a:t>
            </a:r>
            <a:r>
              <a:rPr lang="cs-CZ" altLang="tr-TR" sz="2400" dirty="0"/>
              <a:t>ept</a:t>
            </a:r>
            <a:r>
              <a:rPr lang="tr-TR" altLang="tr-TR" sz="2400" dirty="0"/>
              <a:t>ö</a:t>
            </a:r>
            <a:r>
              <a:rPr lang="cs-CZ" altLang="tr-TR" sz="2400" dirty="0"/>
              <a:t>r</a:t>
            </a:r>
            <a:r>
              <a:rPr lang="tr-TR" altLang="tr-TR" sz="2400" dirty="0" err="1"/>
              <a:t>ler</a:t>
            </a:r>
            <a:endParaRPr lang="cs-CZ" altLang="tr-TR" sz="2400" dirty="0"/>
          </a:p>
          <a:p>
            <a:pPr marL="838200" lvl="1" indent="-381000">
              <a:lnSpc>
                <a:spcPct val="80000"/>
              </a:lnSpc>
            </a:pPr>
            <a:r>
              <a:rPr lang="tr-TR" altLang="tr-TR" sz="2400" dirty="0"/>
              <a:t>Yağlı karaciğer</a:t>
            </a:r>
            <a:endParaRPr lang="cs-CZ" altLang="tr-TR" sz="2400" dirty="0"/>
          </a:p>
          <a:p>
            <a:pPr marL="838200" lvl="1" indent="-381000">
              <a:lnSpc>
                <a:spcPct val="80000"/>
              </a:lnSpc>
            </a:pPr>
            <a:r>
              <a:rPr lang="tr-TR" altLang="tr-TR" sz="2400" dirty="0" err="1"/>
              <a:t>Kolestazis</a:t>
            </a:r>
            <a:r>
              <a:rPr lang="tr-TR" altLang="tr-TR" sz="2400" dirty="0"/>
              <a:t> ve/veya uzun süreli karaciğer hastalığı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04260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3939DF3-E29E-4292-91F1-43F6EA0D3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1ACCCC-C5E1-46A4-BF08-DEEDAC7AB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cs-CZ" altLang="tr-TR" sz="2800" dirty="0"/>
              <a:t>3. </a:t>
            </a:r>
            <a:r>
              <a:rPr lang="cs-CZ" altLang="tr-TR" sz="2800" u="sng" dirty="0"/>
              <a:t>Protein metaboli</a:t>
            </a:r>
            <a:r>
              <a:rPr lang="tr-TR" altLang="tr-TR" sz="2800" u="sng" dirty="0"/>
              <a:t>z</a:t>
            </a:r>
            <a:r>
              <a:rPr lang="cs-CZ" altLang="tr-TR" sz="2800" u="sng" dirty="0"/>
              <a:t>m</a:t>
            </a:r>
            <a:r>
              <a:rPr lang="tr-TR" altLang="tr-TR" sz="2800" u="sng" dirty="0"/>
              <a:t>ası</a:t>
            </a:r>
            <a:endParaRPr lang="cs-CZ" altLang="tr-TR" sz="2800" u="sng" dirty="0"/>
          </a:p>
          <a:p>
            <a:pPr lvl="1"/>
            <a:r>
              <a:rPr lang="tr-TR" altLang="tr-TR" sz="2400" dirty="0" err="1"/>
              <a:t>Albumin</a:t>
            </a:r>
            <a:r>
              <a:rPr lang="tr-TR" altLang="tr-TR" sz="2400" dirty="0"/>
              <a:t>, pıhtılaşma faktörleri, taşıyıcı proteinlerin sentezinde düşüş</a:t>
            </a:r>
            <a:endParaRPr lang="cs-CZ" altLang="tr-TR" sz="2400" dirty="0"/>
          </a:p>
          <a:p>
            <a:pPr lvl="1"/>
            <a:r>
              <a:rPr lang="tr-TR" altLang="tr-TR" sz="2400" dirty="0"/>
              <a:t>Amino asitlerin </a:t>
            </a:r>
            <a:r>
              <a:rPr lang="cs-CZ" altLang="tr-TR" sz="2400" dirty="0"/>
              <a:t>o</a:t>
            </a:r>
            <a:r>
              <a:rPr lang="tr-TR" altLang="tr-TR" sz="2400" dirty="0" err="1"/>
              <a:t>ks</a:t>
            </a:r>
            <a:r>
              <a:rPr lang="cs-CZ" altLang="tr-TR" sz="2400" dirty="0"/>
              <a:t>idati</a:t>
            </a:r>
            <a:r>
              <a:rPr lang="tr-TR" altLang="tr-TR" sz="2400" dirty="0"/>
              <a:t>f</a:t>
            </a:r>
            <a:r>
              <a:rPr lang="cs-CZ" altLang="tr-TR" sz="2400" dirty="0"/>
              <a:t> deamina</a:t>
            </a:r>
            <a:r>
              <a:rPr lang="tr-TR" altLang="tr-TR" sz="2400" dirty="0" err="1"/>
              <a:t>sy</a:t>
            </a:r>
            <a:r>
              <a:rPr lang="cs-CZ" altLang="tr-TR" sz="2400" dirty="0"/>
              <a:t>on</a:t>
            </a:r>
            <a:r>
              <a:rPr lang="tr-TR" altLang="tr-TR" sz="2400" dirty="0"/>
              <a:t>u</a:t>
            </a:r>
            <a:r>
              <a:rPr lang="cs-CZ" altLang="tr-TR" sz="2400" dirty="0"/>
              <a:t> </a:t>
            </a:r>
            <a:r>
              <a:rPr lang="tr-TR" altLang="tr-TR" sz="2400" dirty="0"/>
              <a:t>ve</a:t>
            </a:r>
            <a:r>
              <a:rPr lang="cs-CZ" altLang="tr-TR" sz="2400" dirty="0"/>
              <a:t> transamina</a:t>
            </a:r>
            <a:r>
              <a:rPr lang="tr-TR" altLang="tr-TR" sz="2400" dirty="0" err="1"/>
              <a:t>sy</a:t>
            </a:r>
            <a:r>
              <a:rPr lang="cs-CZ" altLang="tr-TR" sz="2400" dirty="0"/>
              <a:t>on</a:t>
            </a:r>
            <a:r>
              <a:rPr lang="tr-TR" altLang="tr-TR" sz="2400" dirty="0"/>
              <a:t>u</a:t>
            </a:r>
            <a:endParaRPr lang="cs-CZ" altLang="tr-TR" sz="2400" u="sng" dirty="0"/>
          </a:p>
          <a:p>
            <a:pPr>
              <a:buFont typeface="Wingdings" panose="05000000000000000000" pitchFamily="2" charset="2"/>
              <a:buNone/>
            </a:pPr>
            <a:r>
              <a:rPr lang="tr-TR" altLang="tr-TR" sz="2800" dirty="0"/>
              <a:t>4. </a:t>
            </a:r>
            <a:r>
              <a:rPr lang="cs-CZ" altLang="tr-TR" sz="2800" u="sng" dirty="0"/>
              <a:t>Ure </a:t>
            </a:r>
            <a:r>
              <a:rPr lang="tr-TR" altLang="tr-TR" sz="2800" u="sng" dirty="0"/>
              <a:t>döngüsü</a:t>
            </a:r>
            <a:endParaRPr lang="cs-CZ" altLang="tr-TR" sz="2800" u="sng" dirty="0"/>
          </a:p>
          <a:p>
            <a:pPr lvl="1"/>
            <a:r>
              <a:rPr lang="tr-TR" altLang="tr-TR" sz="2400" dirty="0" err="1"/>
              <a:t>Amonyaktak</a:t>
            </a:r>
            <a:r>
              <a:rPr lang="tr-TR" altLang="tr-TR" sz="2400" dirty="0"/>
              <a:t> üre sentezi (</a:t>
            </a:r>
            <a:r>
              <a:rPr lang="tr-TR" altLang="tr-TR" sz="2400" dirty="0" err="1"/>
              <a:t>periportal</a:t>
            </a:r>
            <a:r>
              <a:rPr lang="tr-TR" altLang="tr-TR" sz="2400" dirty="0"/>
              <a:t> </a:t>
            </a:r>
            <a:r>
              <a:rPr lang="tr-TR" altLang="tr-TR" sz="2400" dirty="0" err="1"/>
              <a:t>hepatositlerde</a:t>
            </a:r>
            <a:r>
              <a:rPr lang="tr-TR" altLang="tr-TR" sz="2400" dirty="0"/>
              <a:t>)</a:t>
            </a:r>
            <a:r>
              <a:rPr lang="cs-CZ" altLang="tr-TR" sz="2400" dirty="0"/>
              <a:t>; ener</a:t>
            </a:r>
            <a:r>
              <a:rPr lang="tr-TR" altLang="tr-TR" sz="2400" dirty="0" err="1"/>
              <a:t>ji</a:t>
            </a:r>
            <a:r>
              <a:rPr lang="tr-TR" altLang="tr-TR" sz="2400" dirty="0"/>
              <a:t> gerektirir</a:t>
            </a:r>
            <a:r>
              <a:rPr lang="cs-CZ" altLang="tr-TR" sz="2400" dirty="0"/>
              <a:t> (ATP); </a:t>
            </a:r>
            <a:r>
              <a:rPr lang="tr-TR" altLang="tr-TR" sz="2400" dirty="0"/>
              <a:t>anahtar</a:t>
            </a:r>
            <a:r>
              <a:rPr lang="cs-CZ" altLang="tr-TR" sz="2400" dirty="0"/>
              <a:t> enz</a:t>
            </a:r>
            <a:r>
              <a:rPr lang="tr-TR" altLang="tr-TR" sz="2400" dirty="0"/>
              <a:t>i</a:t>
            </a:r>
            <a:r>
              <a:rPr lang="cs-CZ" altLang="tr-TR" sz="2400" dirty="0"/>
              <a:t>m – </a:t>
            </a:r>
            <a:r>
              <a:rPr lang="tr-TR" altLang="tr-TR" sz="2400" dirty="0"/>
              <a:t>k</a:t>
            </a:r>
            <a:r>
              <a:rPr lang="cs-CZ" altLang="tr-TR" sz="2400" dirty="0"/>
              <a:t>arbam</a:t>
            </a:r>
            <a:r>
              <a:rPr lang="tr-TR" altLang="tr-TR" sz="2400" dirty="0"/>
              <a:t>i</a:t>
            </a:r>
            <a:r>
              <a:rPr lang="cs-CZ" altLang="tr-TR" sz="2400" dirty="0"/>
              <a:t>l</a:t>
            </a:r>
            <a:r>
              <a:rPr lang="tr-TR" altLang="tr-TR" sz="2400" dirty="0"/>
              <a:t>f</a:t>
            </a:r>
            <a:r>
              <a:rPr lang="cs-CZ" altLang="tr-TR" sz="2400" dirty="0"/>
              <a:t>os</a:t>
            </a:r>
            <a:r>
              <a:rPr lang="tr-TR" altLang="tr-TR" sz="2400" dirty="0"/>
              <a:t>f</a:t>
            </a:r>
            <a:r>
              <a:rPr lang="cs-CZ" altLang="tr-TR" sz="2400" dirty="0"/>
              <a:t>at s</a:t>
            </a:r>
            <a:r>
              <a:rPr lang="tr-TR" altLang="tr-TR" sz="2400" dirty="0"/>
              <a:t>e</a:t>
            </a:r>
            <a:r>
              <a:rPr lang="cs-CZ" altLang="tr-TR" sz="2400" dirty="0"/>
              <a:t>nteta</a:t>
            </a:r>
            <a:r>
              <a:rPr lang="tr-TR" altLang="tr-TR" sz="2400" dirty="0"/>
              <a:t>z</a:t>
            </a:r>
            <a:endParaRPr lang="cs-CZ" altLang="tr-TR" sz="2400" dirty="0"/>
          </a:p>
          <a:p>
            <a:pPr lvl="1"/>
            <a:r>
              <a:rPr lang="tr-TR" altLang="tr-TR" sz="2400" dirty="0"/>
              <a:t>Üre sentezi asit-baz dengesi ile ilişkilidir, böbrekte baz (bikarbonat) tasarrufuna neden olur</a:t>
            </a:r>
            <a:endParaRPr lang="cs-CZ" altLang="tr-TR" sz="2400" i="1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697479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C12E9C9-B160-4DD3-9940-DCE884C7C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768CE1-A555-4C5F-A73A-3926FB384B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3200" dirty="0"/>
              <a:t>Karaciğerde bozulmuş hormon düzeyi</a:t>
            </a:r>
            <a:endParaRPr lang="cs-CZ" altLang="tr-TR" sz="3200" dirty="0"/>
          </a:p>
          <a:p>
            <a:r>
              <a:rPr lang="tr-TR" altLang="tr-TR" sz="3200" dirty="0"/>
              <a:t>S</a:t>
            </a:r>
            <a:r>
              <a:rPr lang="cs-CZ" altLang="tr-TR" sz="3200" dirty="0"/>
              <a:t>teroid hormon</a:t>
            </a:r>
            <a:r>
              <a:rPr lang="tr-TR" altLang="tr-TR" sz="3200" dirty="0"/>
              <a:t> düzeyi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89396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E7FD4AF-5683-4667-91AF-0B71CD4C6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5D7568-33C4-4659-BD40-9910AED3AB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Hepatitis – </a:t>
            </a:r>
            <a:r>
              <a:rPr lang="tr-TR" dirty="0" err="1"/>
              <a:t>Fibrosis</a:t>
            </a:r>
            <a:r>
              <a:rPr lang="tr-TR" dirty="0"/>
              <a:t> – </a:t>
            </a:r>
            <a:r>
              <a:rPr lang="tr-TR" dirty="0" err="1"/>
              <a:t>Sirosis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1283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66EE5E6-DEBE-497F-8D8E-10E098E06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AECB21A-12D3-4798-86FB-940F9E9C89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Diğer testlerde hafif artışlarla birlikte </a:t>
            </a:r>
            <a:r>
              <a:rPr lang="tr-TR" dirty="0" err="1"/>
              <a:t>transaminazlarda</a:t>
            </a:r>
            <a:r>
              <a:rPr lang="tr-TR" dirty="0"/>
              <a:t> artış </a:t>
            </a:r>
            <a:r>
              <a:rPr lang="tr-TR" dirty="0" err="1"/>
              <a:t>hepatitik</a:t>
            </a:r>
            <a:r>
              <a:rPr lang="tr-TR" dirty="0"/>
              <a:t> karaciğer hastalığını gösterir :</a:t>
            </a:r>
          </a:p>
          <a:p>
            <a:r>
              <a:rPr lang="tr-TR" dirty="0" err="1"/>
              <a:t>Infektif</a:t>
            </a:r>
            <a:r>
              <a:rPr lang="tr-TR" dirty="0"/>
              <a:t> – Hepatitis A/B/C, CMV, EBV ve diğerleri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14851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8021DFE-36B6-41A8-9FF1-FFECF1D2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F784037-4802-4F1D-A8B0-1F0E6266F1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ALT kronik hepatit B/C izlemede </a:t>
            </a:r>
            <a:r>
              <a:rPr lang="tr-TR" dirty="0" err="1"/>
              <a:t>AST’den</a:t>
            </a:r>
            <a:r>
              <a:rPr lang="tr-TR" dirty="0"/>
              <a:t> daha iyidir </a:t>
            </a:r>
          </a:p>
          <a:p>
            <a:r>
              <a:rPr lang="tr-TR" dirty="0" err="1"/>
              <a:t>Otoimmun</a:t>
            </a:r>
            <a:r>
              <a:rPr lang="tr-TR" dirty="0"/>
              <a:t> –</a:t>
            </a:r>
            <a:r>
              <a:rPr lang="tr-TR" dirty="0" err="1"/>
              <a:t>otoantibadiler</a:t>
            </a:r>
            <a:r>
              <a:rPr lang="tr-TR" dirty="0"/>
              <a:t> kullanarak doğrulanır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02806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02ABBEC-3E52-47DB-8D5E-B3E76C19EE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45A3521-8F4F-402B-A7F1-441B5D55F9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Toksinler</a:t>
            </a:r>
          </a:p>
          <a:p>
            <a:r>
              <a:rPr lang="tr-TR" dirty="0"/>
              <a:t>Alkolik </a:t>
            </a:r>
            <a:r>
              <a:rPr lang="tr-TR" dirty="0" err="1"/>
              <a:t>hepatitis</a:t>
            </a:r>
            <a:endParaRPr lang="tr-TR" dirty="0"/>
          </a:p>
          <a:p>
            <a:r>
              <a:rPr lang="tr-TR" dirty="0"/>
              <a:t>İlaçlar – </a:t>
            </a:r>
            <a:r>
              <a:rPr lang="tr-TR" dirty="0" err="1"/>
              <a:t>paracetamol</a:t>
            </a:r>
            <a:r>
              <a:rPr lang="tr-TR" dirty="0"/>
              <a:t> ve diğerleri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18906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324</Words>
  <Application>Microsoft Office PowerPoint</Application>
  <PresentationFormat>Geniş ekran</PresentationFormat>
  <Paragraphs>36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Wingdings</vt:lpstr>
      <vt:lpstr>Office Teması</vt:lpstr>
      <vt:lpstr>Ofis Teması</vt:lpstr>
      <vt:lpstr>KARACİĞER FONKSİYON TESTLERİ Fizyopatoloji</vt:lpstr>
      <vt:lpstr>Glikogenozis</vt:lpstr>
      <vt:lpstr>Metabolik bozukluklar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KARACİĞER FONKSİYON TESTLERİ Fizyopatoloji</dc:title>
  <dc:creator>Efe Kurtdede</dc:creator>
  <cp:lastModifiedBy>Efe Kurtdede</cp:lastModifiedBy>
  <cp:revision>1</cp:revision>
  <dcterms:created xsi:type="dcterms:W3CDTF">2025-07-10T10:03:53Z</dcterms:created>
  <dcterms:modified xsi:type="dcterms:W3CDTF">2025-07-10T10:07:08Z</dcterms:modified>
</cp:coreProperties>
</file>