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4" d="100"/>
          <a:sy n="54" d="100"/>
        </p:scale>
        <p:origin x="-20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4.07.18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06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4.07.18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9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4.07.18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849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4.07.18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57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4.07.18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4.07.18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8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4.07.18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661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4.07.18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96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4.07.18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038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4.07.18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4.07.18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13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E3D8C-AF71-2646-AADA-C735D885E414}" type="datetimeFigureOut">
              <a:rPr lang="en-US" smtClean="0"/>
              <a:t>4.07.18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50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>
                <a:latin typeface="Calibri"/>
                <a:cs typeface="Calibri"/>
              </a:rPr>
              <a:t>KARBOHİDRAT ANALİZLERİ</a:t>
            </a:r>
            <a:endParaRPr lang="en-US" sz="4000" b="1" dirty="0"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Prof. Dr.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Emel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EMREGÜL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Ankara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Üniversitesi</a:t>
            </a:r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Kimya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Bölümü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3225" y="719031"/>
            <a:ext cx="728917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KİM 443 ANALİTİK BİYOKİMYA </a:t>
            </a:r>
            <a:endParaRPr lang="en-US" sz="44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9910" y="502162"/>
            <a:ext cx="1236579" cy="1236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902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Karbohidratlar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err="1"/>
              <a:t>Karbonhidratlar</a:t>
            </a:r>
            <a:r>
              <a:rPr lang="en-US" dirty="0"/>
              <a:t>, </a:t>
            </a:r>
            <a:r>
              <a:rPr lang="en-US" dirty="0" err="1"/>
              <a:t>genel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n</a:t>
            </a:r>
            <a:r>
              <a:rPr lang="en-US" dirty="0" smtClean="0"/>
              <a:t>(</a:t>
            </a:r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O)</a:t>
            </a:r>
            <a:r>
              <a:rPr lang="en-US" baseline="-25000" dirty="0"/>
              <a:t>n</a:t>
            </a:r>
            <a:r>
              <a:rPr lang="en-US" dirty="0"/>
              <a:t> </a:t>
            </a:r>
            <a:r>
              <a:rPr lang="en-US" dirty="0" err="1"/>
              <a:t>formülü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gösterilen</a:t>
            </a:r>
            <a:r>
              <a:rPr lang="en-US" dirty="0"/>
              <a:t> </a:t>
            </a:r>
            <a:r>
              <a:rPr lang="en-US" dirty="0" err="1"/>
              <a:t>organik</a:t>
            </a:r>
            <a:r>
              <a:rPr lang="en-US" dirty="0"/>
              <a:t> </a:t>
            </a:r>
            <a:r>
              <a:rPr lang="en-US" dirty="0" err="1"/>
              <a:t>bileşiklerdir</a:t>
            </a:r>
            <a:r>
              <a:rPr lang="en-US" dirty="0"/>
              <a:t>. </a:t>
            </a:r>
            <a:r>
              <a:rPr lang="en-US" dirty="0" err="1"/>
              <a:t>B</a:t>
            </a:r>
            <a:r>
              <a:rPr lang="en-US" dirty="0" err="1" smtClean="0"/>
              <a:t>itkilerde</a:t>
            </a:r>
            <a:r>
              <a:rPr lang="en-US" dirty="0" smtClean="0"/>
              <a:t> </a:t>
            </a:r>
            <a:r>
              <a:rPr lang="en-US" dirty="0" err="1"/>
              <a:t>fotosentez</a:t>
            </a:r>
            <a:r>
              <a:rPr lang="en-US" dirty="0"/>
              <a:t> </a:t>
            </a:r>
            <a:r>
              <a:rPr lang="en-US" dirty="0" err="1"/>
              <a:t>yoluyla</a:t>
            </a:r>
            <a:r>
              <a:rPr lang="en-US" dirty="0"/>
              <a:t> </a:t>
            </a:r>
            <a:r>
              <a:rPr lang="en-US" dirty="0" err="1" smtClean="0"/>
              <a:t>sentezlenir</a:t>
            </a:r>
            <a:r>
              <a:rPr lang="en-US" dirty="0" smtClean="0"/>
              <a:t>. </a:t>
            </a:r>
            <a:r>
              <a:rPr lang="en-US" dirty="0" err="1" smtClean="0"/>
              <a:t>Hayvanlarda</a:t>
            </a:r>
            <a:r>
              <a:rPr lang="en-US" dirty="0" smtClean="0"/>
              <a:t> </a:t>
            </a:r>
            <a:r>
              <a:rPr lang="en-US" dirty="0" err="1"/>
              <a:t>birçok</a:t>
            </a:r>
            <a:r>
              <a:rPr lang="en-US" dirty="0"/>
              <a:t> </a:t>
            </a:r>
            <a:r>
              <a:rPr lang="en-US" dirty="0" err="1"/>
              <a:t>hayati</a:t>
            </a:r>
            <a:r>
              <a:rPr lang="en-US" dirty="0"/>
              <a:t> </a:t>
            </a:r>
            <a:r>
              <a:rPr lang="en-US" dirty="0" err="1"/>
              <a:t>dokunun</a:t>
            </a:r>
            <a:r>
              <a:rPr lang="en-US" dirty="0"/>
              <a:t> </a:t>
            </a:r>
            <a:r>
              <a:rPr lang="en-US" dirty="0" err="1"/>
              <a:t>yapı</a:t>
            </a:r>
            <a:r>
              <a:rPr lang="en-US" dirty="0"/>
              <a:t> </a:t>
            </a:r>
            <a:r>
              <a:rPr lang="en-US" dirty="0" err="1"/>
              <a:t>maddesi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 smtClean="0"/>
              <a:t>bulunurlar</a:t>
            </a:r>
            <a:r>
              <a:rPr lang="en-US" dirty="0" smtClean="0"/>
              <a:t>. </a:t>
            </a:r>
            <a:r>
              <a:rPr lang="en-US" dirty="0" err="1"/>
              <a:t>Yine</a:t>
            </a:r>
            <a:r>
              <a:rPr lang="en-US" dirty="0"/>
              <a:t> </a:t>
            </a:r>
            <a:r>
              <a:rPr lang="en-US" dirty="0" err="1"/>
              <a:t>hayvanlar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özellikle</a:t>
            </a:r>
            <a:r>
              <a:rPr lang="en-US" dirty="0"/>
              <a:t> </a:t>
            </a:r>
            <a:r>
              <a:rPr lang="en-US" dirty="0" err="1"/>
              <a:t>bitkiler</a:t>
            </a:r>
            <a:r>
              <a:rPr lang="en-US" dirty="0"/>
              <a:t>, </a:t>
            </a:r>
            <a:r>
              <a:rPr lang="en-US" dirty="0" err="1"/>
              <a:t>kullanmadıkları</a:t>
            </a:r>
            <a:r>
              <a:rPr lang="en-US" dirty="0"/>
              <a:t> </a:t>
            </a:r>
            <a:r>
              <a:rPr lang="en-US" dirty="0" err="1"/>
              <a:t>enerjiyi</a:t>
            </a:r>
            <a:r>
              <a:rPr lang="en-US" dirty="0"/>
              <a:t> </a:t>
            </a:r>
            <a:r>
              <a:rPr lang="en-US" dirty="0" err="1"/>
              <a:t>karbonhidrat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depolayabilirler</a:t>
            </a:r>
            <a:r>
              <a:rPr lang="en-US" dirty="0"/>
              <a:t>. </a:t>
            </a:r>
            <a:r>
              <a:rPr lang="en-US" dirty="0" err="1"/>
              <a:t>Hayvanlarda</a:t>
            </a:r>
            <a:r>
              <a:rPr lang="en-US" dirty="0"/>
              <a:t> </a:t>
            </a:r>
            <a:r>
              <a:rPr lang="en-US" dirty="0" err="1"/>
              <a:t>glikojen</a:t>
            </a:r>
            <a:r>
              <a:rPr lang="en-US" dirty="0"/>
              <a:t>, </a:t>
            </a:r>
            <a:r>
              <a:rPr lang="en-US" dirty="0" err="1"/>
              <a:t>bitkilerde</a:t>
            </a:r>
            <a:r>
              <a:rPr lang="en-US" dirty="0"/>
              <a:t> </a:t>
            </a:r>
            <a:r>
              <a:rPr lang="en-US" dirty="0" err="1"/>
              <a:t>nişasta</a:t>
            </a:r>
            <a:r>
              <a:rPr lang="en-US" dirty="0"/>
              <a:t> </a:t>
            </a:r>
            <a:r>
              <a:rPr lang="en-US" dirty="0" err="1"/>
              <a:t>depo</a:t>
            </a:r>
            <a:r>
              <a:rPr lang="en-US" dirty="0"/>
              <a:t> </a:t>
            </a:r>
            <a:r>
              <a:rPr lang="en-US" dirty="0" err="1"/>
              <a:t>karbonhidratları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bulunur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309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Karbonhidratların</a:t>
            </a:r>
            <a:r>
              <a:rPr lang="en-US" dirty="0"/>
              <a:t> </a:t>
            </a:r>
            <a:r>
              <a:rPr lang="en-US" dirty="0" err="1" smtClean="0"/>
              <a:t>Sınıflandırılması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Moleküldeki</a:t>
            </a:r>
            <a:r>
              <a:rPr lang="en-US" dirty="0" smtClean="0"/>
              <a:t> </a:t>
            </a:r>
            <a:r>
              <a:rPr lang="en-US" dirty="0" err="1"/>
              <a:t>basit</a:t>
            </a:r>
            <a:r>
              <a:rPr lang="en-US" dirty="0"/>
              <a:t> </a:t>
            </a:r>
            <a:r>
              <a:rPr lang="en-US" dirty="0" err="1"/>
              <a:t>şeker</a:t>
            </a:r>
            <a:r>
              <a:rPr lang="en-US" dirty="0"/>
              <a:t> </a:t>
            </a:r>
            <a:r>
              <a:rPr lang="en-US" dirty="0" err="1"/>
              <a:t>ünitelerinin</a:t>
            </a:r>
            <a:r>
              <a:rPr lang="en-US" dirty="0"/>
              <a:t> </a:t>
            </a:r>
            <a:r>
              <a:rPr lang="en-US" dirty="0" err="1"/>
              <a:t>sayısına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; </a:t>
            </a:r>
            <a:r>
              <a:rPr lang="en-US" b="1" dirty="0" err="1"/>
              <a:t>Monosakkaritler</a:t>
            </a:r>
            <a:r>
              <a:rPr lang="en-US" b="1" dirty="0"/>
              <a:t>: </a:t>
            </a:r>
            <a:r>
              <a:rPr lang="en-US" dirty="0" err="1"/>
              <a:t>Basit</a:t>
            </a:r>
            <a:r>
              <a:rPr lang="en-US" dirty="0"/>
              <a:t> </a:t>
            </a:r>
            <a:r>
              <a:rPr lang="en-US" dirty="0" err="1"/>
              <a:t>şekerler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adlandırılan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gıdalarda</a:t>
            </a:r>
            <a:r>
              <a:rPr lang="en-US" dirty="0"/>
              <a:t> </a:t>
            </a:r>
            <a:r>
              <a:rPr lang="en-US" dirty="0" err="1"/>
              <a:t>fazlaca</a:t>
            </a:r>
            <a:r>
              <a:rPr lang="en-US" dirty="0"/>
              <a:t> </a:t>
            </a:r>
            <a:r>
              <a:rPr lang="en-US" dirty="0" err="1"/>
              <a:t>bulunan</a:t>
            </a:r>
            <a:r>
              <a:rPr lang="en-US" dirty="0"/>
              <a:t> en </a:t>
            </a:r>
            <a:r>
              <a:rPr lang="en-US" dirty="0" err="1"/>
              <a:t>önemli</a:t>
            </a:r>
            <a:r>
              <a:rPr lang="en-US" dirty="0"/>
              <a:t> </a:t>
            </a:r>
            <a:r>
              <a:rPr lang="en-US" dirty="0" err="1"/>
              <a:t>karbonhidrat</a:t>
            </a:r>
            <a:r>
              <a:rPr lang="en-US" dirty="0"/>
              <a:t> </a:t>
            </a:r>
            <a:r>
              <a:rPr lang="en-US" dirty="0" err="1"/>
              <a:t>gurubudur</a:t>
            </a:r>
            <a:r>
              <a:rPr lang="en-US" dirty="0"/>
              <a:t>. </a:t>
            </a:r>
            <a:r>
              <a:rPr lang="en-US" dirty="0" err="1"/>
              <a:t>Örneğin</a:t>
            </a:r>
            <a:r>
              <a:rPr lang="en-US" dirty="0"/>
              <a:t>, </a:t>
            </a:r>
            <a:r>
              <a:rPr lang="en-US" dirty="0" err="1"/>
              <a:t>glikoz</a:t>
            </a:r>
            <a:r>
              <a:rPr lang="en-US" dirty="0"/>
              <a:t>, </a:t>
            </a:r>
            <a:r>
              <a:rPr lang="en-US" dirty="0" err="1"/>
              <a:t>galaktoz</a:t>
            </a:r>
            <a:r>
              <a:rPr lang="en-US" dirty="0"/>
              <a:t>, </a:t>
            </a:r>
            <a:r>
              <a:rPr lang="en-US" dirty="0" err="1"/>
              <a:t>mannoz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früktoz</a:t>
            </a:r>
            <a:r>
              <a:rPr lang="en-US" dirty="0"/>
              <a:t> </a:t>
            </a:r>
            <a:r>
              <a:rPr lang="en-US" b="1" dirty="0" err="1"/>
              <a:t>Disakkaritler</a:t>
            </a:r>
            <a:r>
              <a:rPr lang="en-US" b="1" dirty="0"/>
              <a:t>: </a:t>
            </a:r>
            <a:r>
              <a:rPr lang="en-US" dirty="0" err="1"/>
              <a:t>İki</a:t>
            </a:r>
            <a:r>
              <a:rPr lang="en-US" dirty="0"/>
              <a:t> </a:t>
            </a:r>
            <a:r>
              <a:rPr lang="en-US" dirty="0" err="1"/>
              <a:t>monosakkaritin</a:t>
            </a:r>
            <a:r>
              <a:rPr lang="en-US" dirty="0"/>
              <a:t> </a:t>
            </a:r>
            <a:r>
              <a:rPr lang="en-US" dirty="0" err="1"/>
              <a:t>birleşmesiyle</a:t>
            </a:r>
            <a:r>
              <a:rPr lang="en-US" dirty="0"/>
              <a:t> </a:t>
            </a:r>
            <a:r>
              <a:rPr lang="en-US" dirty="0" err="1"/>
              <a:t>meydana</a:t>
            </a:r>
            <a:r>
              <a:rPr lang="en-US" dirty="0"/>
              <a:t> </a:t>
            </a:r>
            <a:r>
              <a:rPr lang="en-US" dirty="0" err="1"/>
              <a:t>gelmişlerdir</a:t>
            </a:r>
            <a:r>
              <a:rPr lang="en-US" dirty="0"/>
              <a:t>. </a:t>
            </a:r>
            <a:r>
              <a:rPr lang="en-US" dirty="0" err="1"/>
              <a:t>Örn</a:t>
            </a:r>
            <a:r>
              <a:rPr lang="en-US" dirty="0"/>
              <a:t>; </a:t>
            </a:r>
            <a:r>
              <a:rPr lang="en-US" dirty="0" err="1"/>
              <a:t>sakkaroz</a:t>
            </a:r>
            <a:r>
              <a:rPr lang="en-US" dirty="0"/>
              <a:t> (</a:t>
            </a:r>
            <a:r>
              <a:rPr lang="en-US" dirty="0" err="1"/>
              <a:t>glikoz-fruktoz</a:t>
            </a:r>
            <a:r>
              <a:rPr lang="en-US" dirty="0"/>
              <a:t>), </a:t>
            </a:r>
            <a:r>
              <a:rPr lang="en-US" dirty="0" err="1"/>
              <a:t>Laktoz</a:t>
            </a:r>
            <a:r>
              <a:rPr lang="en-US" dirty="0"/>
              <a:t> (</a:t>
            </a:r>
            <a:r>
              <a:rPr lang="en-US" dirty="0" err="1"/>
              <a:t>glikoz-galaktoz</a:t>
            </a:r>
            <a:r>
              <a:rPr lang="en-US" dirty="0"/>
              <a:t>), </a:t>
            </a:r>
            <a:r>
              <a:rPr lang="en-US" dirty="0" err="1"/>
              <a:t>maltoz</a:t>
            </a:r>
            <a:r>
              <a:rPr lang="en-US" dirty="0"/>
              <a:t> (</a:t>
            </a:r>
            <a:r>
              <a:rPr lang="en-US" dirty="0" err="1"/>
              <a:t>glikozglikoz</a:t>
            </a:r>
            <a:r>
              <a:rPr lang="en-US" dirty="0"/>
              <a:t>) </a:t>
            </a:r>
            <a:r>
              <a:rPr lang="en-US" dirty="0" err="1"/>
              <a:t>Oligosakkaritler:İkiden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fazla</a:t>
            </a:r>
            <a:r>
              <a:rPr lang="en-US" dirty="0"/>
              <a:t> (3-10) </a:t>
            </a:r>
            <a:r>
              <a:rPr lang="en-US" dirty="0" err="1"/>
              <a:t>monosakkaritin</a:t>
            </a:r>
            <a:r>
              <a:rPr lang="en-US" dirty="0"/>
              <a:t> </a:t>
            </a:r>
            <a:r>
              <a:rPr lang="en-US" dirty="0" err="1"/>
              <a:t>birleşmesiyle</a:t>
            </a:r>
            <a:r>
              <a:rPr lang="en-US" dirty="0"/>
              <a:t> </a:t>
            </a:r>
            <a:r>
              <a:rPr lang="en-US" dirty="0" err="1"/>
              <a:t>meydana</a:t>
            </a:r>
            <a:r>
              <a:rPr lang="en-US" dirty="0"/>
              <a:t> </a:t>
            </a:r>
            <a:r>
              <a:rPr lang="en-US" dirty="0" err="1"/>
              <a:t>gelmiş</a:t>
            </a:r>
            <a:r>
              <a:rPr lang="en-US" dirty="0"/>
              <a:t> </a:t>
            </a:r>
            <a:r>
              <a:rPr lang="en-US" dirty="0" err="1"/>
              <a:t>şekerlerdir</a:t>
            </a:r>
            <a:r>
              <a:rPr lang="en-US" dirty="0"/>
              <a:t>. </a:t>
            </a:r>
            <a:r>
              <a:rPr lang="en-US" dirty="0" err="1"/>
              <a:t>Örn</a:t>
            </a:r>
            <a:r>
              <a:rPr lang="en-US" dirty="0"/>
              <a:t>. </a:t>
            </a:r>
            <a:r>
              <a:rPr lang="en-US" dirty="0" err="1"/>
              <a:t>Raffinoz</a:t>
            </a:r>
            <a:r>
              <a:rPr lang="en-US" dirty="0"/>
              <a:t> (</a:t>
            </a:r>
            <a:r>
              <a:rPr lang="en-US" dirty="0" err="1"/>
              <a:t>glikoz-galaktoz-fruktoz</a:t>
            </a:r>
            <a:r>
              <a:rPr lang="en-US" dirty="0"/>
              <a:t>), </a:t>
            </a:r>
            <a:r>
              <a:rPr lang="en-US" dirty="0" err="1"/>
              <a:t>stakioz</a:t>
            </a:r>
            <a:r>
              <a:rPr lang="en-US" dirty="0"/>
              <a:t> (</a:t>
            </a:r>
            <a:r>
              <a:rPr lang="en-US" dirty="0" err="1"/>
              <a:t>galaktoz-galaktoz-glikoz-fruktoz</a:t>
            </a:r>
            <a:r>
              <a:rPr lang="en-US" dirty="0"/>
              <a:t>). </a:t>
            </a:r>
            <a:endParaRPr lang="en-US" dirty="0" smtClean="0"/>
          </a:p>
          <a:p>
            <a:pPr marL="0" indent="0">
              <a:buNone/>
            </a:pPr>
            <a:r>
              <a:rPr lang="en-US" b="1" dirty="0" err="1" smtClean="0"/>
              <a:t>Polisakkaritler</a:t>
            </a:r>
            <a:r>
              <a:rPr lang="en-US" b="1" dirty="0"/>
              <a:t>: </a:t>
            </a:r>
            <a:r>
              <a:rPr lang="en-US" dirty="0" err="1"/>
              <a:t>Yapısında</a:t>
            </a:r>
            <a:r>
              <a:rPr lang="en-US" dirty="0"/>
              <a:t> 10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fazla</a:t>
            </a:r>
            <a:r>
              <a:rPr lang="en-US" dirty="0"/>
              <a:t> (10-5000) </a:t>
            </a:r>
            <a:r>
              <a:rPr lang="en-US" dirty="0" err="1"/>
              <a:t>monosakkarit</a:t>
            </a:r>
            <a:r>
              <a:rPr lang="en-US" dirty="0"/>
              <a:t> </a:t>
            </a:r>
            <a:r>
              <a:rPr lang="en-US" dirty="0" err="1"/>
              <a:t>molekülü</a:t>
            </a:r>
            <a:r>
              <a:rPr lang="en-US" dirty="0"/>
              <a:t> </a:t>
            </a:r>
            <a:r>
              <a:rPr lang="en-US" dirty="0" err="1"/>
              <a:t>içeren</a:t>
            </a:r>
            <a:r>
              <a:rPr lang="en-US" dirty="0"/>
              <a:t> </a:t>
            </a:r>
            <a:r>
              <a:rPr lang="en-US" dirty="0" err="1"/>
              <a:t>karbonhidratlardır</a:t>
            </a:r>
            <a:r>
              <a:rPr lang="en-US" dirty="0"/>
              <a:t>. </a:t>
            </a:r>
            <a:r>
              <a:rPr lang="en-US" dirty="0" err="1"/>
              <a:t>Örneğin</a:t>
            </a:r>
            <a:r>
              <a:rPr lang="en-US" dirty="0"/>
              <a:t>, </a:t>
            </a:r>
            <a:r>
              <a:rPr lang="en-US" dirty="0" err="1"/>
              <a:t>nişasta</a:t>
            </a:r>
            <a:r>
              <a:rPr lang="en-US" dirty="0"/>
              <a:t>, </a:t>
            </a:r>
            <a:r>
              <a:rPr lang="en-US" dirty="0" err="1"/>
              <a:t>selüloz</a:t>
            </a:r>
            <a:r>
              <a:rPr lang="en-US" dirty="0"/>
              <a:t>, </a:t>
            </a:r>
            <a:r>
              <a:rPr lang="en-US" dirty="0" err="1"/>
              <a:t>pektin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237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Karbohidrat</a:t>
            </a:r>
            <a:r>
              <a:rPr lang="en-US" dirty="0" smtClean="0"/>
              <a:t> </a:t>
            </a:r>
            <a:r>
              <a:rPr lang="en-US" dirty="0" err="1" smtClean="0"/>
              <a:t>Tayinleri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 smtClean="0"/>
              <a:t>Kalitatif</a:t>
            </a:r>
            <a:r>
              <a:rPr lang="en-US" b="1" dirty="0" smtClean="0"/>
              <a:t> </a:t>
            </a:r>
            <a:r>
              <a:rPr lang="en-US" b="1" dirty="0" err="1" smtClean="0"/>
              <a:t>Analiz</a:t>
            </a:r>
            <a:r>
              <a:rPr lang="en-US" b="1" dirty="0" smtClean="0"/>
              <a:t> </a:t>
            </a:r>
            <a:r>
              <a:rPr lang="en-US" b="1" dirty="0" err="1" smtClean="0"/>
              <a:t>Metotları</a:t>
            </a:r>
            <a:r>
              <a:rPr lang="en-US" b="1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Bu </a:t>
            </a:r>
            <a:r>
              <a:rPr lang="en-US" dirty="0" err="1"/>
              <a:t>metotlarla</a:t>
            </a:r>
            <a:r>
              <a:rPr lang="en-US" dirty="0"/>
              <a:t> </a:t>
            </a:r>
            <a:r>
              <a:rPr lang="en-US" dirty="0" err="1"/>
              <a:t>bazı</a:t>
            </a:r>
            <a:r>
              <a:rPr lang="en-US" dirty="0"/>
              <a:t> </a:t>
            </a:r>
            <a:r>
              <a:rPr lang="en-US" dirty="0" err="1"/>
              <a:t>gıdalarda</a:t>
            </a:r>
            <a:r>
              <a:rPr lang="en-US" dirty="0"/>
              <a:t> </a:t>
            </a:r>
            <a:r>
              <a:rPr lang="en-US" dirty="0" err="1"/>
              <a:t>karbonhidratların</a:t>
            </a:r>
            <a:r>
              <a:rPr lang="en-US" dirty="0"/>
              <a:t> </a:t>
            </a:r>
            <a:r>
              <a:rPr lang="en-US" dirty="0" err="1"/>
              <a:t>varlığı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yokluğu</a:t>
            </a:r>
            <a:r>
              <a:rPr lang="en-US" dirty="0"/>
              <a:t> </a:t>
            </a:r>
            <a:r>
              <a:rPr lang="en-US" dirty="0" err="1"/>
              <a:t>araştırılır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u="sng" dirty="0" err="1" smtClean="0"/>
              <a:t>Molisch</a:t>
            </a:r>
            <a:r>
              <a:rPr lang="en-US" u="sng" dirty="0" smtClean="0"/>
              <a:t> </a:t>
            </a:r>
            <a:r>
              <a:rPr lang="en-US" u="sng" dirty="0" err="1"/>
              <a:t>Testi</a:t>
            </a:r>
            <a:r>
              <a:rPr lang="en-US" u="sng" dirty="0"/>
              <a:t>: </a:t>
            </a:r>
            <a:r>
              <a:rPr lang="en-US" dirty="0" err="1"/>
              <a:t>karbonhidratların</a:t>
            </a:r>
            <a:r>
              <a:rPr lang="en-US" dirty="0"/>
              <a:t> </a:t>
            </a:r>
            <a:r>
              <a:rPr lang="en-US" dirty="0" err="1"/>
              <a:t>derişik</a:t>
            </a:r>
            <a:r>
              <a:rPr lang="en-US" dirty="0"/>
              <a:t> H</a:t>
            </a:r>
            <a:r>
              <a:rPr lang="en-US" baseline="-25000" dirty="0"/>
              <a:t>2</a:t>
            </a:r>
            <a:r>
              <a:rPr lang="en-US" dirty="0"/>
              <a:t>SO</a:t>
            </a:r>
            <a:r>
              <a:rPr lang="en-US" baseline="-25000" dirty="0"/>
              <a:t>4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monosakkarite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/>
              <a:t>parçalanmasından</a:t>
            </a:r>
            <a:r>
              <a:rPr lang="en-US" dirty="0"/>
              <a:t> </a:t>
            </a:r>
            <a:r>
              <a:rPr lang="en-US" dirty="0" err="1"/>
              <a:t>sonra</a:t>
            </a:r>
            <a:r>
              <a:rPr lang="en-US" dirty="0"/>
              <a:t> </a:t>
            </a:r>
            <a:r>
              <a:rPr lang="en-US" dirty="0" err="1"/>
              <a:t>dehidrate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furfurallara</a:t>
            </a:r>
            <a:r>
              <a:rPr lang="en-US" dirty="0"/>
              <a:t> </a:t>
            </a:r>
            <a:r>
              <a:rPr lang="en-US" dirty="0" err="1"/>
              <a:t>dönüşmesi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bunların</a:t>
            </a:r>
            <a:r>
              <a:rPr lang="en-US" dirty="0"/>
              <a:t> da a-</a:t>
            </a:r>
            <a:r>
              <a:rPr lang="en-US" dirty="0" err="1"/>
              <a:t>naftol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mor</a:t>
            </a:r>
            <a:r>
              <a:rPr lang="en-US" dirty="0"/>
              <a:t> </a:t>
            </a:r>
            <a:r>
              <a:rPr lang="en-US" dirty="0" err="1"/>
              <a:t>menekşe</a:t>
            </a:r>
            <a:r>
              <a:rPr lang="en-US" dirty="0"/>
              <a:t> </a:t>
            </a:r>
            <a:r>
              <a:rPr lang="en-US" dirty="0" err="1"/>
              <a:t>renk</a:t>
            </a:r>
            <a:r>
              <a:rPr lang="en-US" dirty="0"/>
              <a:t> </a:t>
            </a:r>
            <a:r>
              <a:rPr lang="en-US" dirty="0" err="1"/>
              <a:t>vermesi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karbonhidrat</a:t>
            </a:r>
            <a:r>
              <a:rPr lang="en-US" dirty="0"/>
              <a:t> </a:t>
            </a:r>
            <a:r>
              <a:rPr lang="en-US" dirty="0" err="1"/>
              <a:t>varlığı</a:t>
            </a:r>
            <a:r>
              <a:rPr lang="en-US" dirty="0"/>
              <a:t> test </a:t>
            </a:r>
            <a:r>
              <a:rPr lang="en-US" dirty="0" err="1" smtClean="0"/>
              <a:t>edilir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91260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/>
              <a:t>Karbohidrat</a:t>
            </a:r>
            <a:r>
              <a:rPr lang="en-US" dirty="0"/>
              <a:t> </a:t>
            </a:r>
            <a:r>
              <a:rPr lang="en-US" dirty="0" err="1"/>
              <a:t>Tayinleri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Benedict </a:t>
            </a:r>
            <a:r>
              <a:rPr lang="en-US" u="sng" dirty="0" err="1"/>
              <a:t>testi</a:t>
            </a:r>
            <a:r>
              <a:rPr lang="en-US" u="sng" dirty="0"/>
              <a:t>: </a:t>
            </a:r>
            <a:r>
              <a:rPr lang="en-US" dirty="0"/>
              <a:t>Bu </a:t>
            </a:r>
            <a:r>
              <a:rPr lang="en-US" dirty="0" err="1"/>
              <a:t>testte</a:t>
            </a:r>
            <a:r>
              <a:rPr lang="en-US" dirty="0"/>
              <a:t> de, </a:t>
            </a:r>
            <a:r>
              <a:rPr lang="en-US" dirty="0" err="1"/>
              <a:t>bazı</a:t>
            </a:r>
            <a:r>
              <a:rPr lang="en-US" dirty="0"/>
              <a:t> </a:t>
            </a:r>
            <a:r>
              <a:rPr lang="en-US" dirty="0" err="1"/>
              <a:t>şekerlerin</a:t>
            </a:r>
            <a:r>
              <a:rPr lang="en-US" dirty="0"/>
              <a:t> </a:t>
            </a:r>
            <a:r>
              <a:rPr lang="en-US" dirty="0" err="1"/>
              <a:t>indirgenlik</a:t>
            </a:r>
            <a:r>
              <a:rPr lang="en-US" dirty="0"/>
              <a:t> </a:t>
            </a:r>
            <a:r>
              <a:rPr lang="en-US" dirty="0" err="1"/>
              <a:t>özelliklerinden</a:t>
            </a:r>
            <a:r>
              <a:rPr lang="en-US" dirty="0"/>
              <a:t> </a:t>
            </a:r>
            <a:r>
              <a:rPr lang="en-US" dirty="0" err="1"/>
              <a:t>yararlanılarak</a:t>
            </a:r>
            <a:r>
              <a:rPr lang="en-US" dirty="0"/>
              <a:t> </a:t>
            </a:r>
            <a:r>
              <a:rPr lang="en-US" dirty="0" err="1"/>
              <a:t>tayin</a:t>
            </a:r>
            <a:r>
              <a:rPr lang="en-US" dirty="0"/>
              <a:t> </a:t>
            </a:r>
            <a:r>
              <a:rPr lang="en-US" dirty="0" err="1"/>
              <a:t>işlemleri</a:t>
            </a:r>
            <a:r>
              <a:rPr lang="en-US" dirty="0"/>
              <a:t> </a:t>
            </a:r>
            <a:r>
              <a:rPr lang="en-US" dirty="0" err="1"/>
              <a:t>yapılır</a:t>
            </a:r>
            <a:r>
              <a:rPr lang="en-US" dirty="0"/>
              <a:t>. </a:t>
            </a:r>
            <a:r>
              <a:rPr lang="en-US" dirty="0" err="1"/>
              <a:t>Burada</a:t>
            </a:r>
            <a:r>
              <a:rPr lang="en-US" dirty="0"/>
              <a:t>, </a:t>
            </a:r>
            <a:r>
              <a:rPr lang="en-US" dirty="0" err="1"/>
              <a:t>karbonhidrat</a:t>
            </a:r>
            <a:r>
              <a:rPr lang="en-US" dirty="0"/>
              <a:t> alkali </a:t>
            </a:r>
            <a:r>
              <a:rPr lang="en-US" dirty="0" err="1"/>
              <a:t>şartlarda</a:t>
            </a:r>
            <a:r>
              <a:rPr lang="en-US" dirty="0"/>
              <a:t> </a:t>
            </a:r>
            <a:r>
              <a:rPr lang="en-US" dirty="0" err="1"/>
              <a:t>okside</a:t>
            </a:r>
            <a:r>
              <a:rPr lang="en-US" dirty="0"/>
              <a:t> </a:t>
            </a:r>
            <a:r>
              <a:rPr lang="en-US" dirty="0" err="1"/>
              <a:t>edilir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bazı</a:t>
            </a:r>
            <a:r>
              <a:rPr lang="en-US" dirty="0"/>
              <a:t> </a:t>
            </a:r>
            <a:r>
              <a:rPr lang="en-US" dirty="0" err="1"/>
              <a:t>elementlerin</a:t>
            </a:r>
            <a:r>
              <a:rPr lang="en-US" dirty="0"/>
              <a:t> </a:t>
            </a:r>
            <a:r>
              <a:rPr lang="en-US" dirty="0" err="1"/>
              <a:t>indirgenmesi</a:t>
            </a:r>
            <a:r>
              <a:rPr lang="en-US" dirty="0"/>
              <a:t> </a:t>
            </a:r>
            <a:r>
              <a:rPr lang="en-US" dirty="0" err="1"/>
              <a:t>sağlanır</a:t>
            </a:r>
            <a:r>
              <a:rPr lang="en-US" dirty="0"/>
              <a:t> (</a:t>
            </a:r>
            <a:r>
              <a:rPr lang="en-US" dirty="0" err="1"/>
              <a:t>Örneğin</a:t>
            </a:r>
            <a:r>
              <a:rPr lang="en-US" dirty="0"/>
              <a:t> </a:t>
            </a:r>
            <a:r>
              <a:rPr lang="en-US" dirty="0" err="1"/>
              <a:t>bakır</a:t>
            </a:r>
            <a:r>
              <a:rPr lang="en-US" dirty="0"/>
              <a:t> (+2) </a:t>
            </a:r>
            <a:r>
              <a:rPr lang="en-US" dirty="0" err="1"/>
              <a:t>bakır</a:t>
            </a:r>
            <a:r>
              <a:rPr lang="en-US" dirty="0"/>
              <a:t> (+1) e </a:t>
            </a:r>
            <a:r>
              <a:rPr lang="en-US" dirty="0" err="1"/>
              <a:t>indirgenir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7821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/>
              <a:t>Karbohidrat</a:t>
            </a:r>
            <a:r>
              <a:rPr lang="en-US" dirty="0"/>
              <a:t> </a:t>
            </a:r>
            <a:r>
              <a:rPr lang="en-US" dirty="0" err="1"/>
              <a:t>Tayinleri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err="1"/>
              <a:t>Barfoed</a:t>
            </a:r>
            <a:r>
              <a:rPr lang="en-US" u="sng" dirty="0"/>
              <a:t> </a:t>
            </a:r>
            <a:r>
              <a:rPr lang="en-US" u="sng" dirty="0" err="1"/>
              <a:t>Testi</a:t>
            </a:r>
            <a:r>
              <a:rPr lang="en-US" u="sng" dirty="0"/>
              <a:t>: </a:t>
            </a:r>
            <a:r>
              <a:rPr lang="en-US" dirty="0" err="1"/>
              <a:t>bakır</a:t>
            </a:r>
            <a:r>
              <a:rPr lang="en-US" dirty="0"/>
              <a:t> </a:t>
            </a:r>
            <a:r>
              <a:rPr lang="en-US" dirty="0" err="1"/>
              <a:t>asetat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asetik</a:t>
            </a:r>
            <a:r>
              <a:rPr lang="en-US" dirty="0"/>
              <a:t> </a:t>
            </a:r>
            <a:r>
              <a:rPr lang="en-US" dirty="0" err="1"/>
              <a:t>asitten</a:t>
            </a:r>
            <a:r>
              <a:rPr lang="en-US" dirty="0"/>
              <a:t> </a:t>
            </a:r>
            <a:r>
              <a:rPr lang="en-US" dirty="0" err="1"/>
              <a:t>oluşan</a:t>
            </a:r>
            <a:r>
              <a:rPr lang="en-US" dirty="0"/>
              <a:t> </a:t>
            </a:r>
            <a:r>
              <a:rPr lang="en-US" dirty="0" err="1"/>
              <a:t>çözelti</a:t>
            </a:r>
            <a:r>
              <a:rPr lang="en-US" dirty="0"/>
              <a:t> </a:t>
            </a:r>
            <a:r>
              <a:rPr lang="en-US" dirty="0" err="1"/>
              <a:t>kullanılır</a:t>
            </a:r>
            <a:r>
              <a:rPr lang="en-US" dirty="0"/>
              <a:t>. Her </a:t>
            </a:r>
            <a:r>
              <a:rPr lang="en-US" dirty="0" err="1"/>
              <a:t>iki</a:t>
            </a:r>
            <a:r>
              <a:rPr lang="en-US" dirty="0"/>
              <a:t> </a:t>
            </a:r>
            <a:r>
              <a:rPr lang="en-US" dirty="0" err="1"/>
              <a:t>testte</a:t>
            </a:r>
            <a:r>
              <a:rPr lang="en-US" dirty="0"/>
              <a:t> Cu+2 </a:t>
            </a:r>
            <a:r>
              <a:rPr lang="en-US" dirty="0" err="1"/>
              <a:t>iyonları</a:t>
            </a:r>
            <a:r>
              <a:rPr lang="en-US" dirty="0"/>
              <a:t> </a:t>
            </a:r>
            <a:r>
              <a:rPr lang="en-US" dirty="0" err="1"/>
              <a:t>indirgenerek</a:t>
            </a:r>
            <a:r>
              <a:rPr lang="en-US" dirty="0"/>
              <a:t> (Cu+1 ) </a:t>
            </a:r>
            <a:r>
              <a:rPr lang="en-US" dirty="0" err="1"/>
              <a:t>haline</a:t>
            </a:r>
            <a:r>
              <a:rPr lang="en-US" dirty="0"/>
              <a:t> </a:t>
            </a:r>
            <a:r>
              <a:rPr lang="en-US" dirty="0" err="1"/>
              <a:t>dönüşür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kırmızı</a:t>
            </a:r>
            <a:r>
              <a:rPr lang="en-US" dirty="0"/>
              <a:t>-pas </a:t>
            </a:r>
            <a:r>
              <a:rPr lang="en-US" dirty="0" err="1"/>
              <a:t>renkli</a:t>
            </a:r>
            <a:r>
              <a:rPr lang="en-US" dirty="0"/>
              <a:t> Cu</a:t>
            </a:r>
            <a:r>
              <a:rPr lang="en-US" baseline="-25000" dirty="0"/>
              <a:t>2</a:t>
            </a:r>
            <a:r>
              <a:rPr lang="en-US" dirty="0"/>
              <a:t>O </a:t>
            </a:r>
            <a:r>
              <a:rPr lang="en-US" dirty="0" err="1"/>
              <a:t>çökeltisi</a:t>
            </a:r>
            <a:r>
              <a:rPr lang="en-US" dirty="0"/>
              <a:t> </a:t>
            </a:r>
            <a:r>
              <a:rPr lang="en-US" dirty="0" err="1"/>
              <a:t>meydana</a:t>
            </a:r>
            <a:r>
              <a:rPr lang="en-US" dirty="0"/>
              <a:t> </a:t>
            </a:r>
            <a:r>
              <a:rPr lang="en-US" dirty="0" err="1"/>
              <a:t>gelir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u="sng" dirty="0" err="1"/>
              <a:t>Seliwanoff</a:t>
            </a:r>
            <a:r>
              <a:rPr lang="en-US" u="sng" dirty="0"/>
              <a:t> </a:t>
            </a:r>
            <a:r>
              <a:rPr lang="en-US" u="sng" dirty="0" err="1"/>
              <a:t>testi</a:t>
            </a:r>
            <a:r>
              <a:rPr lang="en-US" u="sng" dirty="0"/>
              <a:t>: </a:t>
            </a:r>
            <a:r>
              <a:rPr lang="en-US" dirty="0"/>
              <a:t>Bu </a:t>
            </a:r>
            <a:r>
              <a:rPr lang="en-US" dirty="0" err="1"/>
              <a:t>testle</a:t>
            </a:r>
            <a:r>
              <a:rPr lang="en-US" dirty="0"/>
              <a:t> </a:t>
            </a:r>
            <a:r>
              <a:rPr lang="en-US" dirty="0" err="1"/>
              <a:t>şekerlerin</a:t>
            </a:r>
            <a:r>
              <a:rPr lang="en-US" dirty="0"/>
              <a:t> </a:t>
            </a:r>
            <a:r>
              <a:rPr lang="en-US" dirty="0" err="1"/>
              <a:t>keton</a:t>
            </a:r>
            <a:r>
              <a:rPr lang="en-US" dirty="0"/>
              <a:t> </a:t>
            </a:r>
            <a:r>
              <a:rPr lang="en-US" dirty="0" err="1"/>
              <a:t>gruplarından</a:t>
            </a:r>
            <a:r>
              <a:rPr lang="en-US" dirty="0"/>
              <a:t> </a:t>
            </a:r>
            <a:r>
              <a:rPr lang="en-US" dirty="0" err="1"/>
              <a:t>faydalanılarak</a:t>
            </a:r>
            <a:r>
              <a:rPr lang="en-US" dirty="0"/>
              <a:t> </a:t>
            </a:r>
            <a:r>
              <a:rPr lang="en-US" dirty="0" err="1"/>
              <a:t>karbonhidrat</a:t>
            </a:r>
            <a:r>
              <a:rPr lang="en-US" dirty="0"/>
              <a:t> </a:t>
            </a:r>
            <a:r>
              <a:rPr lang="en-US" dirty="0" err="1"/>
              <a:t>analizleri</a:t>
            </a:r>
            <a:r>
              <a:rPr lang="en-US" dirty="0"/>
              <a:t> </a:t>
            </a:r>
            <a:r>
              <a:rPr lang="en-US" dirty="0" err="1"/>
              <a:t>gerçekleştirilir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45368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/>
              <a:t>Karbohidrat</a:t>
            </a:r>
            <a:r>
              <a:rPr lang="en-US" dirty="0"/>
              <a:t> </a:t>
            </a:r>
            <a:r>
              <a:rPr lang="en-US" dirty="0" err="1"/>
              <a:t>Tayinleri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u="sng" dirty="0" err="1"/>
              <a:t>Bial’s</a:t>
            </a:r>
            <a:r>
              <a:rPr lang="en-US" u="sng" dirty="0"/>
              <a:t> </a:t>
            </a:r>
            <a:r>
              <a:rPr lang="en-US" u="sng" dirty="0" err="1"/>
              <a:t>Testi</a:t>
            </a:r>
            <a:r>
              <a:rPr lang="en-US" u="sng" dirty="0"/>
              <a:t>: </a:t>
            </a:r>
            <a:r>
              <a:rPr lang="en-US" dirty="0" err="1"/>
              <a:t>pentozlar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(</a:t>
            </a:r>
            <a:r>
              <a:rPr lang="en-US" dirty="0" err="1"/>
              <a:t>riboz</a:t>
            </a:r>
            <a:r>
              <a:rPr lang="en-US" dirty="0"/>
              <a:t>, </a:t>
            </a:r>
            <a:r>
              <a:rPr lang="en-US" dirty="0" err="1"/>
              <a:t>ksiloz</a:t>
            </a:r>
            <a:r>
              <a:rPr lang="en-US" dirty="0"/>
              <a:t> vb.) </a:t>
            </a:r>
            <a:r>
              <a:rPr lang="en-US" dirty="0" err="1"/>
              <a:t>spesifiktir</a:t>
            </a:r>
            <a:r>
              <a:rPr lang="en-US" dirty="0"/>
              <a:t>. </a:t>
            </a:r>
            <a:r>
              <a:rPr lang="en-US" dirty="0" err="1"/>
              <a:t>Pentozlar</a:t>
            </a:r>
            <a:r>
              <a:rPr lang="en-US" dirty="0"/>
              <a:t> </a:t>
            </a:r>
            <a:r>
              <a:rPr lang="en-US" dirty="0" err="1"/>
              <a:t>sıcak</a:t>
            </a:r>
            <a:r>
              <a:rPr lang="en-US" dirty="0"/>
              <a:t> </a:t>
            </a:r>
            <a:r>
              <a:rPr lang="en-US" dirty="0" err="1"/>
              <a:t>HCl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hızla</a:t>
            </a:r>
            <a:r>
              <a:rPr lang="en-US" dirty="0"/>
              <a:t> </a:t>
            </a:r>
            <a:r>
              <a:rPr lang="en-US" dirty="0" err="1"/>
              <a:t>furfurallara</a:t>
            </a:r>
            <a:r>
              <a:rPr lang="en-US" dirty="0"/>
              <a:t> </a:t>
            </a:r>
            <a:r>
              <a:rPr lang="en-US" dirty="0" err="1"/>
              <a:t>dönüşür</a:t>
            </a:r>
            <a:r>
              <a:rPr lang="en-US" dirty="0"/>
              <a:t>. </a:t>
            </a:r>
            <a:r>
              <a:rPr lang="en-US" dirty="0" err="1"/>
              <a:t>Ferrik</a:t>
            </a:r>
            <a:r>
              <a:rPr lang="en-US" dirty="0"/>
              <a:t> </a:t>
            </a:r>
            <a:r>
              <a:rPr lang="en-US" dirty="0" err="1"/>
              <a:t>iyonlar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orsinol</a:t>
            </a:r>
            <a:r>
              <a:rPr lang="en-US" dirty="0"/>
              <a:t> </a:t>
            </a:r>
            <a:r>
              <a:rPr lang="en-US" dirty="0" err="1"/>
              <a:t>varlığında</a:t>
            </a:r>
            <a:r>
              <a:rPr lang="en-US" dirty="0"/>
              <a:t> </a:t>
            </a:r>
            <a:r>
              <a:rPr lang="en-US" dirty="0" err="1"/>
              <a:t>furfurallar</a:t>
            </a:r>
            <a:r>
              <a:rPr lang="en-US" dirty="0"/>
              <a:t> </a:t>
            </a:r>
            <a:r>
              <a:rPr lang="en-US" dirty="0" err="1"/>
              <a:t>mavi-yeşil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zeytin</a:t>
            </a:r>
            <a:r>
              <a:rPr lang="en-US" dirty="0"/>
              <a:t> </a:t>
            </a:r>
            <a:r>
              <a:rPr lang="en-US" dirty="0" err="1"/>
              <a:t>rengi</a:t>
            </a:r>
            <a:r>
              <a:rPr lang="en-US" dirty="0"/>
              <a:t> </a:t>
            </a:r>
            <a:r>
              <a:rPr lang="en-US" dirty="0" err="1"/>
              <a:t>oluşturur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u="sng" dirty="0" err="1"/>
              <a:t>İyot</a:t>
            </a:r>
            <a:r>
              <a:rPr lang="en-US" u="sng" dirty="0"/>
              <a:t> </a:t>
            </a:r>
            <a:r>
              <a:rPr lang="en-US" u="sng" dirty="0" err="1"/>
              <a:t>testi</a:t>
            </a:r>
            <a:r>
              <a:rPr lang="en-US" u="sng" dirty="0"/>
              <a:t>: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polisakkaritin</a:t>
            </a:r>
            <a:r>
              <a:rPr lang="en-US" dirty="0"/>
              <a:t> </a:t>
            </a:r>
            <a:r>
              <a:rPr lang="en-US" dirty="0" err="1"/>
              <a:t>iyot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reaksiyona</a:t>
            </a:r>
            <a:r>
              <a:rPr lang="en-US" dirty="0"/>
              <a:t> </a:t>
            </a:r>
            <a:r>
              <a:rPr lang="en-US" dirty="0" err="1"/>
              <a:t>girerek</a:t>
            </a:r>
            <a:r>
              <a:rPr lang="en-US" dirty="0"/>
              <a:t> </a:t>
            </a:r>
            <a:r>
              <a:rPr lang="en-US" dirty="0" err="1"/>
              <a:t>maviden</a:t>
            </a:r>
            <a:r>
              <a:rPr lang="en-US" dirty="0"/>
              <a:t> </a:t>
            </a:r>
            <a:r>
              <a:rPr lang="en-US" dirty="0" err="1"/>
              <a:t>siyaha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/>
              <a:t>değişen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renk</a:t>
            </a:r>
            <a:r>
              <a:rPr lang="en-US" dirty="0"/>
              <a:t> </a:t>
            </a:r>
            <a:r>
              <a:rPr lang="en-US" dirty="0" err="1"/>
              <a:t>verdiği</a:t>
            </a:r>
            <a:r>
              <a:rPr lang="en-US" dirty="0"/>
              <a:t> </a:t>
            </a:r>
            <a:r>
              <a:rPr lang="en-US" dirty="0" err="1"/>
              <a:t>bilinmektedir</a:t>
            </a:r>
            <a:r>
              <a:rPr lang="en-US" dirty="0"/>
              <a:t>. Bu test </a:t>
            </a:r>
            <a:r>
              <a:rPr lang="en-US" dirty="0" err="1"/>
              <a:t>özellikle</a:t>
            </a:r>
            <a:r>
              <a:rPr lang="en-US" dirty="0"/>
              <a:t> </a:t>
            </a:r>
            <a:r>
              <a:rPr lang="en-US" dirty="0" err="1"/>
              <a:t>nişasta</a:t>
            </a:r>
            <a:r>
              <a:rPr lang="en-US" dirty="0"/>
              <a:t> </a:t>
            </a:r>
            <a:r>
              <a:rPr lang="en-US" dirty="0" err="1"/>
              <a:t>tayininde</a:t>
            </a:r>
            <a:r>
              <a:rPr lang="en-US" dirty="0"/>
              <a:t> </a:t>
            </a:r>
            <a:r>
              <a:rPr lang="en-US" dirty="0" err="1"/>
              <a:t>kullanılmaktadır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56662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/>
              <a:t>Karbohidrat</a:t>
            </a:r>
            <a:r>
              <a:rPr lang="en-US" dirty="0"/>
              <a:t> </a:t>
            </a:r>
            <a:r>
              <a:rPr lang="en-US" dirty="0" err="1"/>
              <a:t>Tayinleri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err="1"/>
              <a:t>Kantitatif</a:t>
            </a:r>
            <a:r>
              <a:rPr lang="en-US" dirty="0"/>
              <a:t> </a:t>
            </a:r>
            <a:r>
              <a:rPr lang="en-US" dirty="0" err="1" smtClean="0"/>
              <a:t>Analiz</a:t>
            </a:r>
            <a:r>
              <a:rPr lang="en-US" dirty="0" smtClean="0"/>
              <a:t> </a:t>
            </a:r>
            <a:r>
              <a:rPr lang="en-US" dirty="0" err="1" smtClean="0"/>
              <a:t>Metodları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Optik</a:t>
            </a:r>
            <a:r>
              <a:rPr lang="en-US" dirty="0" smtClean="0"/>
              <a:t> </a:t>
            </a:r>
            <a:r>
              <a:rPr lang="en-US" dirty="0" err="1"/>
              <a:t>analiz</a:t>
            </a:r>
            <a:r>
              <a:rPr lang="en-US" dirty="0"/>
              <a:t> </a:t>
            </a:r>
            <a:r>
              <a:rPr lang="en-US" dirty="0" err="1"/>
              <a:t>metotları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u="sng" dirty="0" err="1" smtClean="0"/>
              <a:t>Refraktif</a:t>
            </a:r>
            <a:r>
              <a:rPr lang="en-US" u="sng" dirty="0" smtClean="0"/>
              <a:t> </a:t>
            </a:r>
            <a:r>
              <a:rPr lang="en-US" u="sng" dirty="0" err="1"/>
              <a:t>metotlar</a:t>
            </a:r>
            <a:r>
              <a:rPr lang="en-US" u="sng" dirty="0"/>
              <a:t>: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şeker</a:t>
            </a:r>
            <a:r>
              <a:rPr lang="en-US" dirty="0"/>
              <a:t> </a:t>
            </a:r>
            <a:r>
              <a:rPr lang="en-US" dirty="0" err="1"/>
              <a:t>çözeltisinin</a:t>
            </a:r>
            <a:r>
              <a:rPr lang="en-US" dirty="0"/>
              <a:t> </a:t>
            </a:r>
            <a:r>
              <a:rPr lang="en-US" dirty="0" err="1"/>
              <a:t>refraktif</a:t>
            </a:r>
            <a:r>
              <a:rPr lang="en-US" dirty="0"/>
              <a:t> </a:t>
            </a:r>
            <a:r>
              <a:rPr lang="en-US" dirty="0" err="1"/>
              <a:t>indeksi</a:t>
            </a:r>
            <a:r>
              <a:rPr lang="en-US" dirty="0"/>
              <a:t>, o </a:t>
            </a:r>
            <a:r>
              <a:rPr lang="en-US" dirty="0" err="1"/>
              <a:t>şekerin</a:t>
            </a:r>
            <a:r>
              <a:rPr lang="en-US" dirty="0"/>
              <a:t> </a:t>
            </a:r>
            <a:r>
              <a:rPr lang="en-US" dirty="0" err="1"/>
              <a:t>konsantrasyonu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direkt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ilgilidir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u="sng" dirty="0" err="1"/>
              <a:t>Polarimetrik</a:t>
            </a:r>
            <a:r>
              <a:rPr lang="en-US" u="sng" dirty="0"/>
              <a:t> </a:t>
            </a:r>
            <a:r>
              <a:rPr lang="en-US" u="sng" dirty="0" err="1"/>
              <a:t>metotlar</a:t>
            </a:r>
            <a:r>
              <a:rPr lang="en-US" u="sng" dirty="0"/>
              <a:t>: </a:t>
            </a:r>
            <a:r>
              <a:rPr lang="en-US" dirty="0" err="1"/>
              <a:t>Optik</a:t>
            </a:r>
            <a:r>
              <a:rPr lang="en-US" dirty="0"/>
              <a:t> </a:t>
            </a:r>
            <a:r>
              <a:rPr lang="en-US" dirty="0" err="1"/>
              <a:t>rotasyon</a:t>
            </a:r>
            <a:r>
              <a:rPr lang="en-US" dirty="0"/>
              <a:t> </a:t>
            </a:r>
            <a:r>
              <a:rPr lang="en-US" dirty="0" err="1"/>
              <a:t>yöntemi</a:t>
            </a:r>
            <a:r>
              <a:rPr lang="en-US" dirty="0"/>
              <a:t> </a:t>
            </a:r>
            <a:r>
              <a:rPr lang="en-US" dirty="0" err="1"/>
              <a:t>adı</a:t>
            </a:r>
            <a:r>
              <a:rPr lang="en-US" dirty="0"/>
              <a:t> da </a:t>
            </a:r>
            <a:r>
              <a:rPr lang="en-US" dirty="0" err="1"/>
              <a:t>verilen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metot</a:t>
            </a:r>
            <a:r>
              <a:rPr lang="en-US" dirty="0"/>
              <a:t>, </a:t>
            </a:r>
            <a:r>
              <a:rPr lang="en-US" dirty="0" err="1"/>
              <a:t>şekerlerin</a:t>
            </a:r>
            <a:r>
              <a:rPr lang="en-US" dirty="0"/>
              <a:t> polarize </a:t>
            </a:r>
            <a:r>
              <a:rPr lang="en-US" dirty="0" err="1"/>
              <a:t>ışık</a:t>
            </a:r>
            <a:r>
              <a:rPr lang="en-US" dirty="0"/>
              <a:t> </a:t>
            </a:r>
            <a:r>
              <a:rPr lang="en-US" dirty="0" err="1"/>
              <a:t>düzlemini</a:t>
            </a:r>
            <a:r>
              <a:rPr lang="en-US" dirty="0"/>
              <a:t>, </a:t>
            </a:r>
            <a:r>
              <a:rPr lang="en-US" dirty="0" err="1"/>
              <a:t>konsantrasyonları</a:t>
            </a:r>
            <a:r>
              <a:rPr lang="en-US" dirty="0"/>
              <a:t> </a:t>
            </a:r>
            <a:r>
              <a:rPr lang="en-US" dirty="0" err="1"/>
              <a:t>oranında</a:t>
            </a:r>
            <a:r>
              <a:rPr lang="en-US" dirty="0"/>
              <a:t> </a:t>
            </a:r>
            <a:r>
              <a:rPr lang="en-US" dirty="0" err="1"/>
              <a:t>çevirmeleri</a:t>
            </a:r>
            <a:r>
              <a:rPr lang="en-US" dirty="0"/>
              <a:t> </a:t>
            </a:r>
            <a:r>
              <a:rPr lang="en-US" dirty="0" err="1"/>
              <a:t>ilkesine</a:t>
            </a:r>
            <a:r>
              <a:rPr lang="en-US" dirty="0"/>
              <a:t> </a:t>
            </a:r>
            <a:r>
              <a:rPr lang="en-US" dirty="0" err="1"/>
              <a:t>dayanmaktadır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u="sng" dirty="0"/>
              <a:t>UV-visible </a:t>
            </a:r>
            <a:r>
              <a:rPr lang="en-US" u="sng" dirty="0" err="1"/>
              <a:t>spektroskopisi</a:t>
            </a:r>
            <a:r>
              <a:rPr lang="en-US" u="sng" dirty="0"/>
              <a:t> </a:t>
            </a:r>
            <a:r>
              <a:rPr lang="en-US" u="sng" dirty="0" err="1"/>
              <a:t>ve</a:t>
            </a:r>
            <a:r>
              <a:rPr lang="en-US" u="sng" dirty="0"/>
              <a:t> </a:t>
            </a:r>
            <a:r>
              <a:rPr lang="en-US" u="sng" dirty="0" err="1"/>
              <a:t>kolorimetrik</a:t>
            </a:r>
            <a:r>
              <a:rPr lang="en-US" u="sng" dirty="0"/>
              <a:t> </a:t>
            </a:r>
            <a:r>
              <a:rPr lang="en-US" u="sng" dirty="0" err="1"/>
              <a:t>yöntemler</a:t>
            </a:r>
            <a:r>
              <a:rPr lang="en-US" u="sng" dirty="0"/>
              <a:t>: </a:t>
            </a:r>
            <a:r>
              <a:rPr lang="en-US" dirty="0"/>
              <a:t>UV visible </a:t>
            </a:r>
            <a:r>
              <a:rPr lang="en-US" dirty="0" err="1"/>
              <a:t>spektrofotometreler</a:t>
            </a:r>
            <a:r>
              <a:rPr lang="en-US" dirty="0"/>
              <a:t> </a:t>
            </a:r>
            <a:r>
              <a:rPr lang="en-US" dirty="0" err="1"/>
              <a:t>kullanılarak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karbonhidratın</a:t>
            </a:r>
            <a:r>
              <a:rPr lang="en-US" dirty="0"/>
              <a:t> </a:t>
            </a:r>
            <a:r>
              <a:rPr lang="en-US" dirty="0" err="1"/>
              <a:t>analizi</a:t>
            </a:r>
            <a:r>
              <a:rPr lang="en-US" dirty="0"/>
              <a:t> </a:t>
            </a:r>
            <a:r>
              <a:rPr lang="en-US" dirty="0" err="1"/>
              <a:t>yapılabilmektedir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9942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/>
              <a:t>Karbohidrat</a:t>
            </a:r>
            <a:r>
              <a:rPr lang="en-US" dirty="0"/>
              <a:t> </a:t>
            </a:r>
            <a:r>
              <a:rPr lang="en-US" dirty="0" err="1"/>
              <a:t>Tayinleri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err="1"/>
              <a:t>Titrimetrik</a:t>
            </a:r>
            <a:r>
              <a:rPr lang="en-US" u="sng" dirty="0"/>
              <a:t> (</a:t>
            </a:r>
            <a:r>
              <a:rPr lang="en-US" u="sng" dirty="0" err="1"/>
              <a:t>indirgenme-yükseltgenmeye</a:t>
            </a:r>
            <a:r>
              <a:rPr lang="en-US" u="sng" dirty="0"/>
              <a:t> </a:t>
            </a:r>
            <a:r>
              <a:rPr lang="en-US" u="sng" dirty="0" err="1"/>
              <a:t>dayalı</a:t>
            </a:r>
            <a:r>
              <a:rPr lang="en-US" u="sng" dirty="0"/>
              <a:t>) </a:t>
            </a:r>
            <a:r>
              <a:rPr lang="en-US" u="sng" dirty="0" err="1" smtClean="0"/>
              <a:t>metotlar</a:t>
            </a:r>
            <a:r>
              <a:rPr lang="en-US" u="sng" dirty="0" smtClean="0"/>
              <a:t>: </a:t>
            </a:r>
            <a:r>
              <a:rPr lang="en-US" dirty="0" err="1" smtClean="0"/>
              <a:t>Bazı</a:t>
            </a:r>
            <a:r>
              <a:rPr lang="en-US" dirty="0" smtClean="0"/>
              <a:t> </a:t>
            </a:r>
            <a:r>
              <a:rPr lang="en-US" dirty="0" err="1"/>
              <a:t>şekerlerin</a:t>
            </a:r>
            <a:r>
              <a:rPr lang="en-US" dirty="0"/>
              <a:t> </a:t>
            </a:r>
            <a:r>
              <a:rPr lang="en-US" dirty="0" err="1"/>
              <a:t>ihtiva</a:t>
            </a:r>
            <a:r>
              <a:rPr lang="en-US" dirty="0"/>
              <a:t> </a:t>
            </a:r>
            <a:r>
              <a:rPr lang="en-US" dirty="0" err="1"/>
              <a:t>ettiği</a:t>
            </a:r>
            <a:r>
              <a:rPr lang="en-US" dirty="0"/>
              <a:t> </a:t>
            </a:r>
            <a:r>
              <a:rPr lang="en-US" dirty="0" err="1"/>
              <a:t>serbest</a:t>
            </a:r>
            <a:r>
              <a:rPr lang="en-US" dirty="0"/>
              <a:t> </a:t>
            </a:r>
            <a:r>
              <a:rPr lang="en-US" dirty="0" err="1"/>
              <a:t>aldehit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keton</a:t>
            </a:r>
            <a:r>
              <a:rPr lang="en-US" dirty="0"/>
              <a:t> </a:t>
            </a:r>
            <a:r>
              <a:rPr lang="en-US" dirty="0" err="1"/>
              <a:t>gruplarının</a:t>
            </a:r>
            <a:r>
              <a:rPr lang="en-US" dirty="0"/>
              <a:t> </a:t>
            </a:r>
            <a:r>
              <a:rPr lang="en-US" dirty="0" err="1"/>
              <a:t>indirgenlik</a:t>
            </a:r>
            <a:r>
              <a:rPr lang="en-US" dirty="0"/>
              <a:t> </a:t>
            </a:r>
            <a:r>
              <a:rPr lang="en-US" dirty="0" err="1"/>
              <a:t>özelliğinden</a:t>
            </a:r>
            <a:r>
              <a:rPr lang="en-US" dirty="0"/>
              <a:t> </a:t>
            </a:r>
            <a:r>
              <a:rPr lang="en-US" dirty="0" err="1"/>
              <a:t>faydalanılarak</a:t>
            </a:r>
            <a:r>
              <a:rPr lang="en-US" dirty="0"/>
              <a:t> </a:t>
            </a:r>
            <a:r>
              <a:rPr lang="en-US" dirty="0" err="1"/>
              <a:t>gerçekleştirilen</a:t>
            </a:r>
            <a:r>
              <a:rPr lang="en-US" dirty="0"/>
              <a:t> </a:t>
            </a:r>
            <a:r>
              <a:rPr lang="en-US" dirty="0" err="1"/>
              <a:t>kimyasal</a:t>
            </a:r>
            <a:r>
              <a:rPr lang="en-US" dirty="0"/>
              <a:t> </a:t>
            </a:r>
            <a:r>
              <a:rPr lang="en-US" dirty="0" err="1"/>
              <a:t>analiz</a:t>
            </a:r>
            <a:r>
              <a:rPr lang="en-US" dirty="0"/>
              <a:t> </a:t>
            </a:r>
            <a:r>
              <a:rPr lang="en-US" dirty="0" err="1"/>
              <a:t>metotlarıdır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16878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704</TotalTime>
  <Words>494</Words>
  <Application>Microsoft Macintosh PowerPoint</Application>
  <PresentationFormat>On-screen Show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KARBOHİDRAT ANALİZLERİ</vt:lpstr>
      <vt:lpstr>Karbohidratlar</vt:lpstr>
      <vt:lpstr>Karbonhidratların Sınıflandırılması </vt:lpstr>
      <vt:lpstr>Karbohidrat Tayinleri</vt:lpstr>
      <vt:lpstr>Karbohidrat Tayinleri</vt:lpstr>
      <vt:lpstr>Karbohidrat Tayinleri</vt:lpstr>
      <vt:lpstr>Karbohidrat Tayinleri</vt:lpstr>
      <vt:lpstr>Karbohidrat Tayinleri</vt:lpstr>
      <vt:lpstr>Karbohidrat Tayinleri</vt:lpstr>
    </vt:vector>
  </TitlesOfParts>
  <Company>AU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BİYOKİMYAYA GİRİŞ ve YAŞAMIN MOLEKÜLER ANLAMI ve SU</dc:title>
  <dc:creator>hatice ercan</dc:creator>
  <cp:lastModifiedBy>hatice ercan</cp:lastModifiedBy>
  <cp:revision>19</cp:revision>
  <dcterms:created xsi:type="dcterms:W3CDTF">2018-05-08T12:08:33Z</dcterms:created>
  <dcterms:modified xsi:type="dcterms:W3CDTF">2018-07-04T11:50:51Z</dcterms:modified>
</cp:coreProperties>
</file>