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2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KARBOHİDRAT ANALİZLERİ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Karbohidratlar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/>
              <a:t>Karbonhidratlar</a:t>
            </a:r>
            <a:r>
              <a:rPr lang="en-US" dirty="0"/>
              <a:t>,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n</a:t>
            </a:r>
            <a:r>
              <a:rPr lang="en-US" dirty="0" smtClean="0"/>
              <a:t>(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n-US" dirty="0" err="1"/>
              <a:t>formülü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gösterilen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bileşiklerdir</a:t>
            </a:r>
            <a:r>
              <a:rPr lang="en-US" dirty="0"/>
              <a:t>. </a:t>
            </a:r>
            <a:r>
              <a:rPr lang="en-US" dirty="0" err="1"/>
              <a:t>B</a:t>
            </a:r>
            <a:r>
              <a:rPr lang="en-US" dirty="0" err="1" smtClean="0"/>
              <a:t>itkilerde</a:t>
            </a:r>
            <a:r>
              <a:rPr lang="en-US" dirty="0" smtClean="0"/>
              <a:t> </a:t>
            </a:r>
            <a:r>
              <a:rPr lang="en-US" dirty="0" err="1"/>
              <a:t>fotosentez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 smtClean="0"/>
              <a:t>sentezlenir</a:t>
            </a:r>
            <a:r>
              <a:rPr lang="en-US" dirty="0" smtClean="0"/>
              <a:t>. </a:t>
            </a:r>
            <a:r>
              <a:rPr lang="en-US" dirty="0" err="1" smtClean="0"/>
              <a:t>Hayvanlarda</a:t>
            </a:r>
            <a:r>
              <a:rPr lang="en-US" dirty="0" smtClean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dokunun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maddesi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bulunurlar</a:t>
            </a:r>
            <a:r>
              <a:rPr lang="en-US" dirty="0" smtClean="0"/>
              <a:t>. </a:t>
            </a:r>
            <a:r>
              <a:rPr lang="en-US" dirty="0" err="1"/>
              <a:t>Yine</a:t>
            </a:r>
            <a:r>
              <a:rPr lang="en-US" dirty="0"/>
              <a:t> </a:t>
            </a:r>
            <a:r>
              <a:rPr lang="en-US" dirty="0" err="1"/>
              <a:t>hayvanlar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bitkiler</a:t>
            </a:r>
            <a:r>
              <a:rPr lang="en-US" dirty="0"/>
              <a:t>, </a:t>
            </a:r>
            <a:r>
              <a:rPr lang="en-US" dirty="0" err="1"/>
              <a:t>kullanmadıkları</a:t>
            </a:r>
            <a:r>
              <a:rPr lang="en-US" dirty="0"/>
              <a:t> </a:t>
            </a:r>
            <a:r>
              <a:rPr lang="en-US" dirty="0" err="1"/>
              <a:t>enerjiyi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depolayabilirler</a:t>
            </a:r>
            <a:r>
              <a:rPr lang="en-US" dirty="0"/>
              <a:t>. </a:t>
            </a:r>
            <a:r>
              <a:rPr lang="en-US" dirty="0" err="1"/>
              <a:t>Hayvanlarda</a:t>
            </a:r>
            <a:r>
              <a:rPr lang="en-US" dirty="0"/>
              <a:t> </a:t>
            </a:r>
            <a:r>
              <a:rPr lang="en-US" dirty="0" err="1"/>
              <a:t>glikojen</a:t>
            </a:r>
            <a:r>
              <a:rPr lang="en-US" dirty="0"/>
              <a:t>, </a:t>
            </a:r>
            <a:r>
              <a:rPr lang="en-US" dirty="0" err="1"/>
              <a:t>bitkilerde</a:t>
            </a:r>
            <a:r>
              <a:rPr lang="en-US" dirty="0"/>
              <a:t> </a:t>
            </a:r>
            <a:r>
              <a:rPr lang="en-US" dirty="0" err="1"/>
              <a:t>nişasta</a:t>
            </a:r>
            <a:r>
              <a:rPr lang="en-US" dirty="0"/>
              <a:t> </a:t>
            </a:r>
            <a:r>
              <a:rPr lang="en-US" dirty="0" err="1"/>
              <a:t>depo</a:t>
            </a:r>
            <a:r>
              <a:rPr lang="en-US" dirty="0"/>
              <a:t> </a:t>
            </a:r>
            <a:r>
              <a:rPr lang="en-US" dirty="0" err="1"/>
              <a:t>karbonhidratları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30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Karbonhidratların</a:t>
            </a:r>
            <a:r>
              <a:rPr lang="en-US" dirty="0"/>
              <a:t> </a:t>
            </a:r>
            <a:r>
              <a:rPr lang="en-US" dirty="0" err="1" smtClean="0"/>
              <a:t>Sınıflandırılması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Moleküldeki</a:t>
            </a:r>
            <a:r>
              <a:rPr lang="en-US" dirty="0" smtClean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ünitelerinin</a:t>
            </a:r>
            <a:r>
              <a:rPr lang="en-US" dirty="0"/>
              <a:t> </a:t>
            </a:r>
            <a:r>
              <a:rPr lang="en-US" dirty="0" err="1"/>
              <a:t>sayısına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; </a:t>
            </a:r>
            <a:r>
              <a:rPr lang="en-US" b="1" dirty="0" err="1"/>
              <a:t>Monosakkaritler</a:t>
            </a:r>
            <a:r>
              <a:rPr lang="en-US" b="1" dirty="0"/>
              <a:t>: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şekerler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gıdalarda</a:t>
            </a:r>
            <a:r>
              <a:rPr lang="en-US" dirty="0"/>
              <a:t> </a:t>
            </a:r>
            <a:r>
              <a:rPr lang="en-US" dirty="0" err="1"/>
              <a:t>fazlaca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 </a:t>
            </a:r>
            <a:r>
              <a:rPr lang="en-US" dirty="0" err="1"/>
              <a:t>gurubudur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glikoz</a:t>
            </a:r>
            <a:r>
              <a:rPr lang="en-US" dirty="0"/>
              <a:t>, </a:t>
            </a:r>
            <a:r>
              <a:rPr lang="en-US" dirty="0" err="1"/>
              <a:t>galaktoz</a:t>
            </a:r>
            <a:r>
              <a:rPr lang="en-US" dirty="0"/>
              <a:t>, </a:t>
            </a:r>
            <a:r>
              <a:rPr lang="en-US" dirty="0" err="1"/>
              <a:t>mannoz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früktoz</a:t>
            </a:r>
            <a:r>
              <a:rPr lang="en-US" dirty="0"/>
              <a:t> </a:t>
            </a:r>
            <a:r>
              <a:rPr lang="en-US" b="1" dirty="0" err="1"/>
              <a:t>Disakkaritler</a:t>
            </a:r>
            <a:r>
              <a:rPr lang="en-US" b="1" dirty="0"/>
              <a:t>: </a:t>
            </a: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monosakkaritin</a:t>
            </a:r>
            <a:r>
              <a:rPr lang="en-US" dirty="0"/>
              <a:t> </a:t>
            </a:r>
            <a:r>
              <a:rPr lang="en-US" dirty="0" err="1"/>
              <a:t>birleşmesiyle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gelmişlerdir</a:t>
            </a:r>
            <a:r>
              <a:rPr lang="en-US" dirty="0"/>
              <a:t>. </a:t>
            </a:r>
            <a:r>
              <a:rPr lang="en-US" dirty="0" err="1"/>
              <a:t>Örn</a:t>
            </a:r>
            <a:r>
              <a:rPr lang="en-US" dirty="0"/>
              <a:t>; </a:t>
            </a:r>
            <a:r>
              <a:rPr lang="en-US" dirty="0" err="1"/>
              <a:t>sakkaroz</a:t>
            </a:r>
            <a:r>
              <a:rPr lang="en-US" dirty="0"/>
              <a:t> (</a:t>
            </a:r>
            <a:r>
              <a:rPr lang="en-US" dirty="0" err="1"/>
              <a:t>glikoz-fruktoz</a:t>
            </a:r>
            <a:r>
              <a:rPr lang="en-US" dirty="0"/>
              <a:t>), </a:t>
            </a:r>
            <a:r>
              <a:rPr lang="en-US" dirty="0" err="1"/>
              <a:t>Laktoz</a:t>
            </a:r>
            <a:r>
              <a:rPr lang="en-US" dirty="0"/>
              <a:t> (</a:t>
            </a:r>
            <a:r>
              <a:rPr lang="en-US" dirty="0" err="1"/>
              <a:t>glikoz-galaktoz</a:t>
            </a:r>
            <a:r>
              <a:rPr lang="en-US" dirty="0"/>
              <a:t>), </a:t>
            </a:r>
            <a:r>
              <a:rPr lang="en-US" dirty="0" err="1"/>
              <a:t>maltoz</a:t>
            </a:r>
            <a:r>
              <a:rPr lang="en-US" dirty="0"/>
              <a:t> (</a:t>
            </a:r>
            <a:r>
              <a:rPr lang="en-US" dirty="0" err="1"/>
              <a:t>glikozglikoz</a:t>
            </a:r>
            <a:r>
              <a:rPr lang="en-US" dirty="0"/>
              <a:t>) </a:t>
            </a:r>
            <a:r>
              <a:rPr lang="en-US" dirty="0" err="1"/>
              <a:t>Oligosakkaritler:İkiden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(3-10) </a:t>
            </a:r>
            <a:r>
              <a:rPr lang="en-US" dirty="0" err="1"/>
              <a:t>monosakkaritin</a:t>
            </a:r>
            <a:r>
              <a:rPr lang="en-US" dirty="0"/>
              <a:t> </a:t>
            </a:r>
            <a:r>
              <a:rPr lang="en-US" dirty="0" err="1"/>
              <a:t>birleşmesiyle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gelmiş</a:t>
            </a:r>
            <a:r>
              <a:rPr lang="en-US" dirty="0"/>
              <a:t> </a:t>
            </a:r>
            <a:r>
              <a:rPr lang="en-US" dirty="0" err="1"/>
              <a:t>şekerlerdir</a:t>
            </a:r>
            <a:r>
              <a:rPr lang="en-US" dirty="0"/>
              <a:t>. </a:t>
            </a:r>
            <a:r>
              <a:rPr lang="en-US" dirty="0" err="1"/>
              <a:t>Örn</a:t>
            </a:r>
            <a:r>
              <a:rPr lang="en-US" dirty="0"/>
              <a:t>. </a:t>
            </a:r>
            <a:r>
              <a:rPr lang="en-US" dirty="0" err="1"/>
              <a:t>Raffinoz</a:t>
            </a:r>
            <a:r>
              <a:rPr lang="en-US" dirty="0"/>
              <a:t> (</a:t>
            </a:r>
            <a:r>
              <a:rPr lang="en-US" dirty="0" err="1"/>
              <a:t>glikoz-galaktoz-fruktoz</a:t>
            </a:r>
            <a:r>
              <a:rPr lang="en-US" dirty="0"/>
              <a:t>), </a:t>
            </a:r>
            <a:r>
              <a:rPr lang="en-US" dirty="0" err="1"/>
              <a:t>stakioz</a:t>
            </a:r>
            <a:r>
              <a:rPr lang="en-US" dirty="0"/>
              <a:t> (</a:t>
            </a:r>
            <a:r>
              <a:rPr lang="en-US" dirty="0" err="1"/>
              <a:t>galaktoz-galaktoz-glikoz-fruktoz</a:t>
            </a:r>
            <a:r>
              <a:rPr lang="en-US" dirty="0"/>
              <a:t>). </a:t>
            </a: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Polisakkaritler</a:t>
            </a:r>
            <a:r>
              <a:rPr lang="en-US" b="1" dirty="0"/>
              <a:t>: </a:t>
            </a:r>
            <a:r>
              <a:rPr lang="en-US" dirty="0" err="1"/>
              <a:t>Yapısında</a:t>
            </a:r>
            <a:r>
              <a:rPr lang="en-US" dirty="0"/>
              <a:t> 10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(10-5000) </a:t>
            </a:r>
            <a:r>
              <a:rPr lang="en-US" dirty="0" err="1"/>
              <a:t>monosakkarit</a:t>
            </a:r>
            <a:r>
              <a:rPr lang="en-US" dirty="0"/>
              <a:t> </a:t>
            </a:r>
            <a:r>
              <a:rPr lang="en-US" dirty="0" err="1"/>
              <a:t>molekülü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karbonhidratlardır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nişasta</a:t>
            </a:r>
            <a:r>
              <a:rPr lang="en-US" dirty="0"/>
              <a:t>, </a:t>
            </a:r>
            <a:r>
              <a:rPr lang="en-US" dirty="0" err="1"/>
              <a:t>selüloz</a:t>
            </a:r>
            <a:r>
              <a:rPr lang="en-US" dirty="0"/>
              <a:t>, </a:t>
            </a:r>
            <a:r>
              <a:rPr lang="en-US" dirty="0" err="1"/>
              <a:t>pektin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3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Karbohidrat</a:t>
            </a:r>
            <a:r>
              <a:rPr lang="en-US" dirty="0" smtClean="0"/>
              <a:t> </a:t>
            </a:r>
            <a:r>
              <a:rPr lang="en-US" dirty="0" err="1" smtClean="0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Kalitatif</a:t>
            </a:r>
            <a:r>
              <a:rPr lang="en-US" b="1" dirty="0" smtClean="0"/>
              <a:t> </a:t>
            </a:r>
            <a:r>
              <a:rPr lang="en-US" b="1" dirty="0" err="1" smtClean="0"/>
              <a:t>Analiz</a:t>
            </a:r>
            <a:r>
              <a:rPr lang="en-US" b="1" dirty="0" smtClean="0"/>
              <a:t> </a:t>
            </a:r>
            <a:r>
              <a:rPr lang="en-US" b="1" dirty="0" err="1" smtClean="0"/>
              <a:t>Metotları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/>
              <a:t>metotlarla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gıdalarda</a:t>
            </a:r>
            <a:r>
              <a:rPr lang="en-US" dirty="0"/>
              <a:t> </a:t>
            </a:r>
            <a:r>
              <a:rPr lang="en-US" dirty="0" err="1"/>
              <a:t>karbonhidratların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yokluğu</a:t>
            </a:r>
            <a:r>
              <a:rPr lang="en-US" dirty="0"/>
              <a:t> </a:t>
            </a:r>
            <a:r>
              <a:rPr lang="en-US" dirty="0" err="1"/>
              <a:t>araştırılır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u="sng" dirty="0" err="1" smtClean="0"/>
              <a:t>Molisch</a:t>
            </a:r>
            <a:r>
              <a:rPr lang="en-US" u="sng" dirty="0" smtClean="0"/>
              <a:t>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 err="1"/>
              <a:t>karbonhidratların</a:t>
            </a:r>
            <a:r>
              <a:rPr lang="en-US" dirty="0"/>
              <a:t> </a:t>
            </a:r>
            <a:r>
              <a:rPr lang="en-US" dirty="0" err="1"/>
              <a:t>derişik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monosakkarite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parçalanmasından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dehidrate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furfurallara</a:t>
            </a:r>
            <a:r>
              <a:rPr lang="en-US" dirty="0"/>
              <a:t> </a:t>
            </a:r>
            <a:r>
              <a:rPr lang="en-US" dirty="0" err="1"/>
              <a:t>dönüşmesi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da a-</a:t>
            </a:r>
            <a:r>
              <a:rPr lang="en-US" dirty="0" err="1"/>
              <a:t>naftol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mor</a:t>
            </a:r>
            <a:r>
              <a:rPr lang="en-US" dirty="0"/>
              <a:t> </a:t>
            </a:r>
            <a:r>
              <a:rPr lang="en-US" dirty="0" err="1"/>
              <a:t>menekşe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vermesi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test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126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Benedict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/>
              <a:t>Bu </a:t>
            </a:r>
            <a:r>
              <a:rPr lang="en-US" dirty="0" err="1"/>
              <a:t>testte</a:t>
            </a:r>
            <a:r>
              <a:rPr lang="en-US" dirty="0"/>
              <a:t> de,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şekerlerin</a:t>
            </a:r>
            <a:r>
              <a:rPr lang="en-US" dirty="0"/>
              <a:t> </a:t>
            </a:r>
            <a:r>
              <a:rPr lang="en-US" dirty="0" err="1"/>
              <a:t>indirgenlik</a:t>
            </a:r>
            <a:r>
              <a:rPr lang="en-US" dirty="0"/>
              <a:t> </a:t>
            </a:r>
            <a:r>
              <a:rPr lang="en-US" dirty="0" err="1"/>
              <a:t>özelliklerinden</a:t>
            </a:r>
            <a:r>
              <a:rPr lang="en-US" dirty="0"/>
              <a:t> </a:t>
            </a:r>
            <a:r>
              <a:rPr lang="en-US" dirty="0" err="1"/>
              <a:t>yararlanılarak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, </a:t>
            </a:r>
            <a:r>
              <a:rPr lang="en-US" dirty="0" err="1"/>
              <a:t>karbonhidrat</a:t>
            </a:r>
            <a:r>
              <a:rPr lang="en-US" dirty="0"/>
              <a:t> alkali </a:t>
            </a:r>
            <a:r>
              <a:rPr lang="en-US" dirty="0" err="1"/>
              <a:t>şartlarda</a:t>
            </a:r>
            <a:r>
              <a:rPr lang="en-US" dirty="0"/>
              <a:t> </a:t>
            </a:r>
            <a:r>
              <a:rPr lang="en-US" dirty="0" err="1"/>
              <a:t>okside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elementlerin</a:t>
            </a:r>
            <a:r>
              <a:rPr lang="en-US" dirty="0"/>
              <a:t> </a:t>
            </a:r>
            <a:r>
              <a:rPr lang="en-US" dirty="0" err="1"/>
              <a:t>indirgenmesi</a:t>
            </a:r>
            <a:r>
              <a:rPr lang="en-US" dirty="0"/>
              <a:t> </a:t>
            </a:r>
            <a:r>
              <a:rPr lang="en-US" dirty="0" err="1"/>
              <a:t>sağlanır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bakır</a:t>
            </a:r>
            <a:r>
              <a:rPr lang="en-US" dirty="0"/>
              <a:t> (+2) </a:t>
            </a:r>
            <a:r>
              <a:rPr lang="en-US" dirty="0" err="1"/>
              <a:t>bakır</a:t>
            </a:r>
            <a:r>
              <a:rPr lang="en-US" dirty="0"/>
              <a:t> (+1) e </a:t>
            </a:r>
            <a:r>
              <a:rPr lang="en-US" dirty="0" err="1"/>
              <a:t>indirgenir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821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/>
              <a:t>Barfoed</a:t>
            </a:r>
            <a:r>
              <a:rPr lang="en-US" u="sng" dirty="0"/>
              <a:t>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 err="1"/>
              <a:t>bakır</a:t>
            </a:r>
            <a:r>
              <a:rPr lang="en-US" dirty="0"/>
              <a:t> </a:t>
            </a:r>
            <a:r>
              <a:rPr lang="en-US" dirty="0" err="1"/>
              <a:t>asetat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asetik</a:t>
            </a:r>
            <a:r>
              <a:rPr lang="en-US" dirty="0"/>
              <a:t> </a:t>
            </a:r>
            <a:r>
              <a:rPr lang="en-US" dirty="0" err="1"/>
              <a:t>asitten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çözelti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testte</a:t>
            </a:r>
            <a:r>
              <a:rPr lang="en-US" dirty="0"/>
              <a:t> Cu+2 </a:t>
            </a:r>
            <a:r>
              <a:rPr lang="en-US" dirty="0" err="1"/>
              <a:t>iyonları</a:t>
            </a:r>
            <a:r>
              <a:rPr lang="en-US" dirty="0"/>
              <a:t> </a:t>
            </a:r>
            <a:r>
              <a:rPr lang="en-US" dirty="0" err="1"/>
              <a:t>indirgenerek</a:t>
            </a:r>
            <a:r>
              <a:rPr lang="en-US" dirty="0"/>
              <a:t> (Cu+1 )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dönüşür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kırmızı</a:t>
            </a:r>
            <a:r>
              <a:rPr lang="en-US" dirty="0"/>
              <a:t>-pas </a:t>
            </a:r>
            <a:r>
              <a:rPr lang="en-US" dirty="0" err="1"/>
              <a:t>renkli</a:t>
            </a:r>
            <a:r>
              <a:rPr lang="en-US" dirty="0"/>
              <a:t> Cu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 err="1"/>
              <a:t>çökeltisi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u="sng" dirty="0" err="1"/>
              <a:t>Seliwanoff</a:t>
            </a:r>
            <a:r>
              <a:rPr lang="en-US" u="sng" dirty="0"/>
              <a:t>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/>
              <a:t>Bu </a:t>
            </a:r>
            <a:r>
              <a:rPr lang="en-US" dirty="0" err="1"/>
              <a:t>testle</a:t>
            </a:r>
            <a:r>
              <a:rPr lang="en-US" dirty="0"/>
              <a:t> </a:t>
            </a:r>
            <a:r>
              <a:rPr lang="en-US" dirty="0" err="1"/>
              <a:t>şekerlerin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gruplarından</a:t>
            </a:r>
            <a:r>
              <a:rPr lang="en-US" dirty="0"/>
              <a:t> </a:t>
            </a:r>
            <a:r>
              <a:rPr lang="en-US" dirty="0" err="1"/>
              <a:t>faydalanılarak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 </a:t>
            </a:r>
            <a:r>
              <a:rPr lang="en-US" dirty="0" err="1"/>
              <a:t>analizleri</a:t>
            </a:r>
            <a:r>
              <a:rPr lang="en-US" dirty="0"/>
              <a:t> </a:t>
            </a:r>
            <a:r>
              <a:rPr lang="en-US" dirty="0" err="1"/>
              <a:t>gerçekleştirilir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536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err="1"/>
              <a:t>Bial’s</a:t>
            </a:r>
            <a:r>
              <a:rPr lang="en-US" u="sng" dirty="0"/>
              <a:t>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 err="1"/>
              <a:t>pentozlar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(</a:t>
            </a:r>
            <a:r>
              <a:rPr lang="en-US" dirty="0" err="1"/>
              <a:t>riboz</a:t>
            </a:r>
            <a:r>
              <a:rPr lang="en-US" dirty="0"/>
              <a:t>, </a:t>
            </a:r>
            <a:r>
              <a:rPr lang="en-US" dirty="0" err="1"/>
              <a:t>ksiloz</a:t>
            </a:r>
            <a:r>
              <a:rPr lang="en-US" dirty="0"/>
              <a:t> vb.) </a:t>
            </a:r>
            <a:r>
              <a:rPr lang="en-US" dirty="0" err="1"/>
              <a:t>spesifiktir</a:t>
            </a:r>
            <a:r>
              <a:rPr lang="en-US" dirty="0"/>
              <a:t>. </a:t>
            </a:r>
            <a:r>
              <a:rPr lang="en-US" dirty="0" err="1"/>
              <a:t>Pentozlar</a:t>
            </a:r>
            <a:r>
              <a:rPr lang="en-US" dirty="0"/>
              <a:t> </a:t>
            </a:r>
            <a:r>
              <a:rPr lang="en-US" dirty="0" err="1"/>
              <a:t>sıcak</a:t>
            </a:r>
            <a:r>
              <a:rPr lang="en-US" dirty="0"/>
              <a:t> </a:t>
            </a:r>
            <a:r>
              <a:rPr lang="en-US" dirty="0" err="1"/>
              <a:t>HCl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hızla</a:t>
            </a:r>
            <a:r>
              <a:rPr lang="en-US" dirty="0"/>
              <a:t> </a:t>
            </a:r>
            <a:r>
              <a:rPr lang="en-US" dirty="0" err="1"/>
              <a:t>furfurallara</a:t>
            </a:r>
            <a:r>
              <a:rPr lang="en-US" dirty="0"/>
              <a:t> </a:t>
            </a:r>
            <a:r>
              <a:rPr lang="en-US" dirty="0" err="1"/>
              <a:t>dönüşür</a:t>
            </a:r>
            <a:r>
              <a:rPr lang="en-US" dirty="0"/>
              <a:t>. </a:t>
            </a:r>
            <a:r>
              <a:rPr lang="en-US" dirty="0" err="1"/>
              <a:t>Ferrik</a:t>
            </a:r>
            <a:r>
              <a:rPr lang="en-US" dirty="0"/>
              <a:t> </a:t>
            </a:r>
            <a:r>
              <a:rPr lang="en-US" dirty="0" err="1"/>
              <a:t>iyonlar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orsinol</a:t>
            </a:r>
            <a:r>
              <a:rPr lang="en-US" dirty="0"/>
              <a:t> </a:t>
            </a:r>
            <a:r>
              <a:rPr lang="en-US" dirty="0" err="1"/>
              <a:t>varlığında</a:t>
            </a:r>
            <a:r>
              <a:rPr lang="en-US" dirty="0"/>
              <a:t> </a:t>
            </a:r>
            <a:r>
              <a:rPr lang="en-US" dirty="0" err="1"/>
              <a:t>furfurallar</a:t>
            </a:r>
            <a:r>
              <a:rPr lang="en-US" dirty="0"/>
              <a:t> </a:t>
            </a:r>
            <a:r>
              <a:rPr lang="en-US" dirty="0" err="1"/>
              <a:t>mavi-yeşil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zeytin</a:t>
            </a:r>
            <a:r>
              <a:rPr lang="en-US" dirty="0"/>
              <a:t> </a:t>
            </a:r>
            <a:r>
              <a:rPr lang="en-US" dirty="0" err="1"/>
              <a:t>rengi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u="sng" dirty="0" err="1"/>
              <a:t>İyot</a:t>
            </a:r>
            <a:r>
              <a:rPr lang="en-US" u="sng" dirty="0"/>
              <a:t> </a:t>
            </a:r>
            <a:r>
              <a:rPr lang="en-US" u="sng" dirty="0" err="1"/>
              <a:t>testi</a:t>
            </a:r>
            <a:r>
              <a:rPr lang="en-US" u="sng" dirty="0"/>
              <a:t>: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polisakkaritin</a:t>
            </a:r>
            <a:r>
              <a:rPr lang="en-US" dirty="0"/>
              <a:t> </a:t>
            </a:r>
            <a:r>
              <a:rPr lang="en-US" dirty="0" err="1"/>
              <a:t>iyot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reaksiyona</a:t>
            </a:r>
            <a:r>
              <a:rPr lang="en-US" dirty="0"/>
              <a:t> </a:t>
            </a:r>
            <a:r>
              <a:rPr lang="en-US" dirty="0" err="1"/>
              <a:t>girerek</a:t>
            </a:r>
            <a:r>
              <a:rPr lang="en-US" dirty="0"/>
              <a:t> </a:t>
            </a:r>
            <a:r>
              <a:rPr lang="en-US" dirty="0" err="1"/>
              <a:t>maviden</a:t>
            </a:r>
            <a:r>
              <a:rPr lang="en-US" dirty="0"/>
              <a:t> </a:t>
            </a:r>
            <a:r>
              <a:rPr lang="en-US" dirty="0" err="1"/>
              <a:t>siyaha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verdiği</a:t>
            </a:r>
            <a:r>
              <a:rPr lang="en-US" dirty="0"/>
              <a:t> </a:t>
            </a:r>
            <a:r>
              <a:rPr lang="en-US" dirty="0" err="1"/>
              <a:t>bilinmektedir</a:t>
            </a:r>
            <a:r>
              <a:rPr lang="en-US" dirty="0"/>
              <a:t>. Bu test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nişasta</a:t>
            </a:r>
            <a:r>
              <a:rPr lang="en-US" dirty="0"/>
              <a:t> </a:t>
            </a:r>
            <a:r>
              <a:rPr lang="en-US" dirty="0" err="1"/>
              <a:t>tayininde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6662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Kantitatif</a:t>
            </a:r>
            <a:r>
              <a:rPr lang="en-US" dirty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Metodları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Optik</a:t>
            </a:r>
            <a:r>
              <a:rPr lang="en-US" dirty="0" smtClean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metotları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u="sng" dirty="0" err="1" smtClean="0"/>
              <a:t>Refraktif</a:t>
            </a:r>
            <a:r>
              <a:rPr lang="en-US" u="sng" dirty="0" smtClean="0"/>
              <a:t> </a:t>
            </a:r>
            <a:r>
              <a:rPr lang="en-US" u="sng" dirty="0" err="1"/>
              <a:t>metotlar</a:t>
            </a:r>
            <a:r>
              <a:rPr lang="en-US" u="sng" dirty="0"/>
              <a:t>: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çözeltisinin</a:t>
            </a:r>
            <a:r>
              <a:rPr lang="en-US" dirty="0"/>
              <a:t> </a:t>
            </a:r>
            <a:r>
              <a:rPr lang="en-US" dirty="0" err="1"/>
              <a:t>refraktif</a:t>
            </a:r>
            <a:r>
              <a:rPr lang="en-US" dirty="0"/>
              <a:t> </a:t>
            </a:r>
            <a:r>
              <a:rPr lang="en-US" dirty="0" err="1"/>
              <a:t>indeksi</a:t>
            </a:r>
            <a:r>
              <a:rPr lang="en-US" dirty="0"/>
              <a:t>, o </a:t>
            </a:r>
            <a:r>
              <a:rPr lang="en-US" dirty="0" err="1"/>
              <a:t>şekerin</a:t>
            </a:r>
            <a:r>
              <a:rPr lang="en-US" dirty="0"/>
              <a:t> </a:t>
            </a:r>
            <a:r>
              <a:rPr lang="en-US" dirty="0" err="1"/>
              <a:t>konsantrasyonu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direkt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ilgilidir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u="sng" dirty="0" err="1"/>
              <a:t>Polarimetrik</a:t>
            </a:r>
            <a:r>
              <a:rPr lang="en-US" u="sng" dirty="0"/>
              <a:t> </a:t>
            </a:r>
            <a:r>
              <a:rPr lang="en-US" u="sng" dirty="0" err="1"/>
              <a:t>metotlar</a:t>
            </a:r>
            <a:r>
              <a:rPr lang="en-US" u="sng" dirty="0"/>
              <a:t>: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rotasyon</a:t>
            </a:r>
            <a:r>
              <a:rPr lang="en-US" dirty="0"/>
              <a:t> </a:t>
            </a:r>
            <a:r>
              <a:rPr lang="en-US" dirty="0" err="1"/>
              <a:t>yöntemi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da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metot</a:t>
            </a:r>
            <a:r>
              <a:rPr lang="en-US" dirty="0"/>
              <a:t>, </a:t>
            </a:r>
            <a:r>
              <a:rPr lang="en-US" dirty="0" err="1"/>
              <a:t>şekerlerin</a:t>
            </a:r>
            <a:r>
              <a:rPr lang="en-US" dirty="0"/>
              <a:t> polarize </a:t>
            </a:r>
            <a:r>
              <a:rPr lang="en-US" dirty="0" err="1"/>
              <a:t>ışık</a:t>
            </a:r>
            <a:r>
              <a:rPr lang="en-US" dirty="0"/>
              <a:t> </a:t>
            </a:r>
            <a:r>
              <a:rPr lang="en-US" dirty="0" err="1"/>
              <a:t>düzlemini</a:t>
            </a:r>
            <a:r>
              <a:rPr lang="en-US" dirty="0"/>
              <a:t>, </a:t>
            </a:r>
            <a:r>
              <a:rPr lang="en-US" dirty="0" err="1"/>
              <a:t>konsantrasyonları</a:t>
            </a:r>
            <a:r>
              <a:rPr lang="en-US" dirty="0"/>
              <a:t> </a:t>
            </a:r>
            <a:r>
              <a:rPr lang="en-US" dirty="0" err="1"/>
              <a:t>oranında</a:t>
            </a:r>
            <a:r>
              <a:rPr lang="en-US" dirty="0"/>
              <a:t> </a:t>
            </a:r>
            <a:r>
              <a:rPr lang="en-US" dirty="0" err="1"/>
              <a:t>çevirmeleri</a:t>
            </a:r>
            <a:r>
              <a:rPr lang="en-US" dirty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dayanmaktadır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u="sng" dirty="0"/>
              <a:t>UV-visible </a:t>
            </a:r>
            <a:r>
              <a:rPr lang="en-US" u="sng" dirty="0" err="1"/>
              <a:t>spektroskopisi</a:t>
            </a:r>
            <a:r>
              <a:rPr lang="en-US" u="sng" dirty="0"/>
              <a:t> </a:t>
            </a:r>
            <a:r>
              <a:rPr lang="en-US" u="sng" dirty="0" err="1"/>
              <a:t>ve</a:t>
            </a:r>
            <a:r>
              <a:rPr lang="en-US" u="sng" dirty="0"/>
              <a:t> </a:t>
            </a:r>
            <a:r>
              <a:rPr lang="en-US" u="sng" dirty="0" err="1"/>
              <a:t>kolorimetrik</a:t>
            </a:r>
            <a:r>
              <a:rPr lang="en-US" u="sng" dirty="0"/>
              <a:t> </a:t>
            </a:r>
            <a:r>
              <a:rPr lang="en-US" u="sng" dirty="0" err="1"/>
              <a:t>yöntemler</a:t>
            </a:r>
            <a:r>
              <a:rPr lang="en-US" u="sng" dirty="0"/>
              <a:t>: </a:t>
            </a:r>
            <a:r>
              <a:rPr lang="en-US" dirty="0"/>
              <a:t>UV visible </a:t>
            </a:r>
            <a:r>
              <a:rPr lang="en-US" dirty="0" err="1"/>
              <a:t>spektrofotometreler</a:t>
            </a:r>
            <a:r>
              <a:rPr lang="en-US" dirty="0"/>
              <a:t> </a:t>
            </a:r>
            <a:r>
              <a:rPr lang="en-US" dirty="0" err="1"/>
              <a:t>kullanılarak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karbonhidratın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yapılabilmektedir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94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/>
              <a:t>Titrimetrik</a:t>
            </a:r>
            <a:r>
              <a:rPr lang="en-US" u="sng" dirty="0"/>
              <a:t> (</a:t>
            </a:r>
            <a:r>
              <a:rPr lang="en-US" u="sng" dirty="0" err="1"/>
              <a:t>indirgenme-yükseltgenmeye</a:t>
            </a:r>
            <a:r>
              <a:rPr lang="en-US" u="sng" dirty="0"/>
              <a:t> </a:t>
            </a:r>
            <a:r>
              <a:rPr lang="en-US" u="sng" dirty="0" err="1"/>
              <a:t>dayalı</a:t>
            </a:r>
            <a:r>
              <a:rPr lang="en-US" u="sng" dirty="0"/>
              <a:t>) </a:t>
            </a:r>
            <a:r>
              <a:rPr lang="en-US" u="sng" dirty="0" err="1" smtClean="0"/>
              <a:t>metotlar</a:t>
            </a:r>
            <a:r>
              <a:rPr lang="en-US" u="sng" dirty="0" smtClean="0"/>
              <a:t>: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/>
              <a:t>şekerlerin</a:t>
            </a:r>
            <a:r>
              <a:rPr lang="en-US" dirty="0"/>
              <a:t> </a:t>
            </a:r>
            <a:r>
              <a:rPr lang="en-US" dirty="0" err="1"/>
              <a:t>ihtiva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aldehit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gruplarının</a:t>
            </a:r>
            <a:r>
              <a:rPr lang="en-US" dirty="0"/>
              <a:t> </a:t>
            </a:r>
            <a:r>
              <a:rPr lang="en-US" dirty="0" err="1"/>
              <a:t>indirgenlik</a:t>
            </a:r>
            <a:r>
              <a:rPr lang="en-US" dirty="0"/>
              <a:t> </a:t>
            </a:r>
            <a:r>
              <a:rPr lang="en-US" dirty="0" err="1"/>
              <a:t>özelliğinden</a:t>
            </a:r>
            <a:r>
              <a:rPr lang="en-US" dirty="0"/>
              <a:t> </a:t>
            </a:r>
            <a:r>
              <a:rPr lang="en-US" dirty="0" err="1"/>
              <a:t>faydalanılarak</a:t>
            </a:r>
            <a:r>
              <a:rPr lang="en-US" dirty="0"/>
              <a:t> </a:t>
            </a:r>
            <a:r>
              <a:rPr lang="en-US" dirty="0" err="1"/>
              <a:t>gerçekleştirilen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metotlarıdır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6878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494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KARBOHİDRAT ANALİZLERİ</vt:lpstr>
      <vt:lpstr>Karbohidratlar</vt:lpstr>
      <vt:lpstr>Karbonhidratların Sınıflandırılması </vt:lpstr>
      <vt:lpstr>Karbohidrat Tayinleri</vt:lpstr>
      <vt:lpstr>Karbohidrat Tayinleri</vt:lpstr>
      <vt:lpstr>Karbohidrat Tayinleri</vt:lpstr>
      <vt:lpstr>Karbohidrat Tayinleri</vt:lpstr>
      <vt:lpstr>Karbohidrat Tayinleri</vt:lpstr>
      <vt:lpstr>Karbohidrat Tayinleri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19</cp:revision>
  <dcterms:created xsi:type="dcterms:W3CDTF">2018-05-08T12:08:33Z</dcterms:created>
  <dcterms:modified xsi:type="dcterms:W3CDTF">2018-07-04T11:50:51Z</dcterms:modified>
</cp:coreProperties>
</file>