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22" r:id="rId4"/>
    <p:sldId id="258" r:id="rId5"/>
    <p:sldId id="259" r:id="rId6"/>
    <p:sldId id="260" r:id="rId7"/>
    <p:sldId id="277" r:id="rId8"/>
    <p:sldId id="261" r:id="rId9"/>
    <p:sldId id="290" r:id="rId10"/>
    <p:sldId id="262" r:id="rId11"/>
    <p:sldId id="263" r:id="rId12"/>
    <p:sldId id="264" r:id="rId13"/>
    <p:sldId id="265" r:id="rId14"/>
    <p:sldId id="289" r:id="rId15"/>
    <p:sldId id="319" r:id="rId16"/>
    <p:sldId id="320" r:id="rId17"/>
    <p:sldId id="286" r:id="rId18"/>
    <p:sldId id="287" r:id="rId19"/>
    <p:sldId id="317" r:id="rId20"/>
    <p:sldId id="288" r:id="rId21"/>
    <p:sldId id="316" r:id="rId22"/>
    <p:sldId id="318" r:id="rId23"/>
    <p:sldId id="344" r:id="rId24"/>
    <p:sldId id="266" r:id="rId25"/>
    <p:sldId id="267" r:id="rId26"/>
    <p:sldId id="326" r:id="rId27"/>
    <p:sldId id="331" r:id="rId28"/>
    <p:sldId id="332" r:id="rId29"/>
    <p:sldId id="327" r:id="rId30"/>
    <p:sldId id="328" r:id="rId31"/>
    <p:sldId id="329" r:id="rId32"/>
    <p:sldId id="330" r:id="rId33"/>
    <p:sldId id="268" r:id="rId34"/>
    <p:sldId id="269" r:id="rId35"/>
    <p:sldId id="270" r:id="rId36"/>
    <p:sldId id="271" r:id="rId37"/>
    <p:sldId id="272" r:id="rId38"/>
    <p:sldId id="321" r:id="rId39"/>
    <p:sldId id="275" r:id="rId40"/>
    <p:sldId id="276" r:id="rId41"/>
    <p:sldId id="278" r:id="rId42"/>
    <p:sldId id="279" r:id="rId43"/>
    <p:sldId id="280" r:id="rId44"/>
    <p:sldId id="281" r:id="rId45"/>
    <p:sldId id="282" r:id="rId46"/>
    <p:sldId id="298" r:id="rId47"/>
    <p:sldId id="299" r:id="rId48"/>
    <p:sldId id="300" r:id="rId49"/>
    <p:sldId id="301" r:id="rId50"/>
    <p:sldId id="302" r:id="rId51"/>
    <p:sldId id="345" r:id="rId52"/>
    <p:sldId id="348" r:id="rId53"/>
    <p:sldId id="347" r:id="rId54"/>
    <p:sldId id="304" r:id="rId55"/>
    <p:sldId id="305" r:id="rId56"/>
    <p:sldId id="349" r:id="rId57"/>
    <p:sldId id="306" r:id="rId58"/>
    <p:sldId id="342" r:id="rId59"/>
    <p:sldId id="343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283" r:id="rId77"/>
    <p:sldId id="284" r:id="rId78"/>
    <p:sldId id="285" r:id="rId79"/>
    <p:sldId id="323" r:id="rId80"/>
    <p:sldId id="324" r:id="rId81"/>
    <p:sldId id="325" r:id="rId82"/>
    <p:sldId id="291" r:id="rId83"/>
    <p:sldId id="292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Üketiciler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Okuyucular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izleyiciler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Müellifler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Yazarlar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müzisyenler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tasarımcılar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Tüccarlar</a:t>
          </a:r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Aracılar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Yayınevleri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müzik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yapımcıları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/>
      <dgm:spPr/>
      <dgm:t>
        <a:bodyPr/>
        <a:lstStyle/>
        <a:p>
          <a:endParaRPr lang="en-GB"/>
        </a:p>
      </dgm:t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9681E3-C347-4AF3-AAB5-2BF7826A4048}" type="presOf" srcId="{B27A91F1-C314-4F7F-871A-B2C6CB1DE210}" destId="{C353A2D6-AF66-4A2E-A181-297C25FC37D9}" srcOrd="0" destOrd="0" presId="urn:microsoft.com/office/officeart/2005/8/layout/hProcess9"/>
    <dgm:cxn modelId="{EB38E5F0-2313-4A88-93F0-10A3ABA9367C}" type="presOf" srcId="{8CC75235-CA3A-4C51-A8FD-4BD8E513C79B}" destId="{23201A12-A439-4D69-9376-12C426A22A0C}" srcOrd="0" destOrd="0" presId="urn:microsoft.com/office/officeart/2005/8/layout/hProcess9"/>
    <dgm:cxn modelId="{24750377-B8FD-43EE-9763-435C9A293B5C}" type="presOf" srcId="{208AB211-C0A8-4472-AF75-83F23B3805F0}" destId="{97B7242E-8F22-441B-A24A-CAE976D8710F}" srcOrd="0" destOrd="0" presId="urn:microsoft.com/office/officeart/2005/8/layout/hProcess9"/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2B5DCD53-0D27-4B99-9E10-BF910083CA32}" type="presOf" srcId="{1BCDAF84-D1BE-4E54-B573-F20B0C00A04D}" destId="{212A3D22-A6A6-4972-A425-09AA82A5949B}" srcOrd="0" destOrd="0" presId="urn:microsoft.com/office/officeart/2005/8/layout/hProcess9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B9D3206C-3E95-470C-B0BB-5481F339F6A2}" type="presParOf" srcId="{C353A2D6-AF66-4A2E-A181-297C25FC37D9}" destId="{3D5B46BA-2ABC-4C39-A8C0-11BBAF61FC34}" srcOrd="0" destOrd="0" presId="urn:microsoft.com/office/officeart/2005/8/layout/hProcess9"/>
    <dgm:cxn modelId="{F08C947F-EC52-4BDB-B1EE-F5AF6380C74C}" type="presParOf" srcId="{C353A2D6-AF66-4A2E-A181-297C25FC37D9}" destId="{3EA88F05-13A9-496B-815C-523CC7C3AAD7}" srcOrd="1" destOrd="0" presId="urn:microsoft.com/office/officeart/2005/8/layout/hProcess9"/>
    <dgm:cxn modelId="{E6E3E33F-BA01-48BE-B421-B078ED16FA19}" type="presParOf" srcId="{3EA88F05-13A9-496B-815C-523CC7C3AAD7}" destId="{212A3D22-A6A6-4972-A425-09AA82A5949B}" srcOrd="0" destOrd="0" presId="urn:microsoft.com/office/officeart/2005/8/layout/hProcess9"/>
    <dgm:cxn modelId="{9160A6FB-1731-4DBB-8F35-B82AE6DAD7BB}" type="presParOf" srcId="{3EA88F05-13A9-496B-815C-523CC7C3AAD7}" destId="{A3789582-9E44-429D-A352-CE52789B2424}" srcOrd="1" destOrd="0" presId="urn:microsoft.com/office/officeart/2005/8/layout/hProcess9"/>
    <dgm:cxn modelId="{31D20A32-95EF-4CAC-9022-4034782C138B}" type="presParOf" srcId="{3EA88F05-13A9-496B-815C-523CC7C3AAD7}" destId="{23201A12-A439-4D69-9376-12C426A22A0C}" srcOrd="2" destOrd="0" presId="urn:microsoft.com/office/officeart/2005/8/layout/hProcess9"/>
    <dgm:cxn modelId="{22F71A66-BFFD-4C5E-9557-352876D850F9}" type="presParOf" srcId="{3EA88F05-13A9-496B-815C-523CC7C3AAD7}" destId="{69D7BAEA-D17F-4145-9BB6-5BEC9657E353}" srcOrd="3" destOrd="0" presId="urn:microsoft.com/office/officeart/2005/8/layout/hProcess9"/>
    <dgm:cxn modelId="{A5DCB5C8-07A5-4C17-B8EE-7D802F8662E5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2697E-39F9-493C-8053-DF1C63E5FD08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DFEA8AFC-73AB-4E3D-8425-3B4DCAB5D5DA}">
      <dgm:prSet phldrT="[Text]"/>
      <dgm:spPr/>
      <dgm:t>
        <a:bodyPr/>
        <a:lstStyle/>
        <a:p>
          <a:r>
            <a:rPr lang="en-GB"/>
            <a:t>Üketiciler</a:t>
          </a:r>
        </a:p>
      </dgm:t>
    </dgm:pt>
    <dgm:pt modelId="{D4CB30F1-4FBF-43E5-8133-D2F41C131048}" type="parTrans" cxnId="{5DDEB007-0E77-40E1-8E5B-173A5357D286}">
      <dgm:prSet/>
      <dgm:spPr/>
      <dgm:t>
        <a:bodyPr/>
        <a:lstStyle/>
        <a:p>
          <a:endParaRPr lang="en-GB"/>
        </a:p>
      </dgm:t>
    </dgm:pt>
    <dgm:pt modelId="{4D5DDB0A-640C-4108-8FC2-3B1BBC309FAC}" type="sibTrans" cxnId="{5DDEB007-0E77-40E1-8E5B-173A5357D286}">
      <dgm:prSet/>
      <dgm:spPr/>
      <dgm:t>
        <a:bodyPr/>
        <a:lstStyle/>
        <a:p>
          <a:endParaRPr lang="en-GB"/>
        </a:p>
      </dgm:t>
    </dgm:pt>
    <dgm:pt modelId="{12894596-A25E-4F59-9F96-2899F4A211A2}">
      <dgm:prSet phldrT="[Text]"/>
      <dgm:spPr/>
      <dgm:t>
        <a:bodyPr/>
        <a:lstStyle/>
        <a:p>
          <a:r>
            <a:rPr lang="en-GB"/>
            <a:t>Müellifler</a:t>
          </a:r>
        </a:p>
      </dgm:t>
    </dgm:pt>
    <dgm:pt modelId="{53AC8601-4E14-4C3A-B025-C8F5F4190D76}" type="parTrans" cxnId="{F64C6250-FF8B-4E8D-8A21-752AFF118877}">
      <dgm:prSet/>
      <dgm:spPr/>
      <dgm:t>
        <a:bodyPr/>
        <a:lstStyle/>
        <a:p>
          <a:endParaRPr lang="en-GB"/>
        </a:p>
      </dgm:t>
    </dgm:pt>
    <dgm:pt modelId="{6B70F340-64DD-4F69-A62A-FC3D471AE87D}" type="sibTrans" cxnId="{F64C6250-FF8B-4E8D-8A21-752AFF118877}">
      <dgm:prSet/>
      <dgm:spPr/>
      <dgm:t>
        <a:bodyPr/>
        <a:lstStyle/>
        <a:p>
          <a:endParaRPr lang="en-GB"/>
        </a:p>
      </dgm:t>
    </dgm:pt>
    <dgm:pt modelId="{CA60B982-EC39-43B1-AA0E-FD7FCBBDAEAF}" type="pres">
      <dgm:prSet presAssocID="{2712697E-39F9-493C-8053-DF1C63E5FD0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BC046F-53EF-43F4-A8A6-459E711AF10A}" type="pres">
      <dgm:prSet presAssocID="{DFEA8AFC-73AB-4E3D-8425-3B4DCAB5D5DA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D92D30-F26D-4804-9FE9-9344987676AD}" type="pres">
      <dgm:prSet presAssocID="{DFEA8AFC-73AB-4E3D-8425-3B4DCAB5D5DA}" presName="gear1srcNode" presStyleLbl="node1" presStyleIdx="0" presStyleCnt="2"/>
      <dgm:spPr/>
      <dgm:t>
        <a:bodyPr/>
        <a:lstStyle/>
        <a:p>
          <a:endParaRPr lang="en-GB"/>
        </a:p>
      </dgm:t>
    </dgm:pt>
    <dgm:pt modelId="{25270A03-0146-4EBF-88A4-3A7603345B85}" type="pres">
      <dgm:prSet presAssocID="{DFEA8AFC-73AB-4E3D-8425-3B4DCAB5D5DA}" presName="gear1dstNode" presStyleLbl="node1" presStyleIdx="0" presStyleCnt="2"/>
      <dgm:spPr/>
      <dgm:t>
        <a:bodyPr/>
        <a:lstStyle/>
        <a:p>
          <a:endParaRPr lang="en-GB"/>
        </a:p>
      </dgm:t>
    </dgm:pt>
    <dgm:pt modelId="{8F396F78-E819-4AFA-B292-A7D386B0DAA7}" type="pres">
      <dgm:prSet presAssocID="{12894596-A25E-4F59-9F96-2899F4A211A2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46352-D5E0-477E-BB1E-18CA841AB9DF}" type="pres">
      <dgm:prSet presAssocID="{12894596-A25E-4F59-9F96-2899F4A211A2}" presName="gear2srcNode" presStyleLbl="node1" presStyleIdx="1" presStyleCnt="2"/>
      <dgm:spPr/>
      <dgm:t>
        <a:bodyPr/>
        <a:lstStyle/>
        <a:p>
          <a:endParaRPr lang="en-GB"/>
        </a:p>
      </dgm:t>
    </dgm:pt>
    <dgm:pt modelId="{8C27DAE3-11F6-4492-8849-E92E916F6294}" type="pres">
      <dgm:prSet presAssocID="{12894596-A25E-4F59-9F96-2899F4A211A2}" presName="gear2dstNode" presStyleLbl="node1" presStyleIdx="1" presStyleCnt="2"/>
      <dgm:spPr/>
      <dgm:t>
        <a:bodyPr/>
        <a:lstStyle/>
        <a:p>
          <a:endParaRPr lang="en-GB"/>
        </a:p>
      </dgm:t>
    </dgm:pt>
    <dgm:pt modelId="{D3DB6BF1-8951-4764-AA48-C674906DADD5}" type="pres">
      <dgm:prSet presAssocID="{4D5DDB0A-640C-4108-8FC2-3B1BBC309FAC}" presName="connector1" presStyleLbl="sibTrans2D1" presStyleIdx="0" presStyleCnt="2"/>
      <dgm:spPr/>
      <dgm:t>
        <a:bodyPr/>
        <a:lstStyle/>
        <a:p>
          <a:endParaRPr lang="en-GB"/>
        </a:p>
      </dgm:t>
    </dgm:pt>
    <dgm:pt modelId="{825DA4D9-1CBC-41AC-9B97-2EC3012BA539}" type="pres">
      <dgm:prSet presAssocID="{6B70F340-64DD-4F69-A62A-FC3D471AE87D}" presName="connector2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5CAD5780-D403-46D4-8390-ED65674CA138}" type="presOf" srcId="{DFEA8AFC-73AB-4E3D-8425-3B4DCAB5D5DA}" destId="{E6D92D30-F26D-4804-9FE9-9344987676AD}" srcOrd="1" destOrd="0" presId="urn:microsoft.com/office/officeart/2005/8/layout/gear1"/>
    <dgm:cxn modelId="{F64C6250-FF8B-4E8D-8A21-752AFF118877}" srcId="{2712697E-39F9-493C-8053-DF1C63E5FD08}" destId="{12894596-A25E-4F59-9F96-2899F4A211A2}" srcOrd="1" destOrd="0" parTransId="{53AC8601-4E14-4C3A-B025-C8F5F4190D76}" sibTransId="{6B70F340-64DD-4F69-A62A-FC3D471AE87D}"/>
    <dgm:cxn modelId="{1981A540-1B12-46D2-ABCC-05AB0EAE52C7}" type="presOf" srcId="{4D5DDB0A-640C-4108-8FC2-3B1BBC309FAC}" destId="{D3DB6BF1-8951-4764-AA48-C674906DADD5}" srcOrd="0" destOrd="0" presId="urn:microsoft.com/office/officeart/2005/8/layout/gear1"/>
    <dgm:cxn modelId="{09DC2159-10E6-4409-ABE6-4E5180FD9B77}" type="presOf" srcId="{12894596-A25E-4F59-9F96-2899F4A211A2}" destId="{8F396F78-E819-4AFA-B292-A7D386B0DAA7}" srcOrd="0" destOrd="0" presId="urn:microsoft.com/office/officeart/2005/8/layout/gear1"/>
    <dgm:cxn modelId="{4BA79C0E-331B-424A-B018-E09280405CAA}" type="presOf" srcId="{DFEA8AFC-73AB-4E3D-8425-3B4DCAB5D5DA}" destId="{25270A03-0146-4EBF-88A4-3A7603345B85}" srcOrd="2" destOrd="0" presId="urn:microsoft.com/office/officeart/2005/8/layout/gear1"/>
    <dgm:cxn modelId="{D04EA286-5A8E-4788-A392-47CFD92D4711}" type="presOf" srcId="{12894596-A25E-4F59-9F96-2899F4A211A2}" destId="{8C27DAE3-11F6-4492-8849-E92E916F6294}" srcOrd="2" destOrd="0" presId="urn:microsoft.com/office/officeart/2005/8/layout/gear1"/>
    <dgm:cxn modelId="{5DDEB007-0E77-40E1-8E5B-173A5357D286}" srcId="{2712697E-39F9-493C-8053-DF1C63E5FD08}" destId="{DFEA8AFC-73AB-4E3D-8425-3B4DCAB5D5DA}" srcOrd="0" destOrd="0" parTransId="{D4CB30F1-4FBF-43E5-8133-D2F41C131048}" sibTransId="{4D5DDB0A-640C-4108-8FC2-3B1BBC309FAC}"/>
    <dgm:cxn modelId="{0422EC40-F5DE-4A1F-9B65-CFD78FAC3AAA}" type="presOf" srcId="{DFEA8AFC-73AB-4E3D-8425-3B4DCAB5D5DA}" destId="{46BC046F-53EF-43F4-A8A6-459E711AF10A}" srcOrd="0" destOrd="0" presId="urn:microsoft.com/office/officeart/2005/8/layout/gear1"/>
    <dgm:cxn modelId="{7DE623D1-3061-49DD-B53C-A70929020C4E}" type="presOf" srcId="{12894596-A25E-4F59-9F96-2899F4A211A2}" destId="{7FC46352-D5E0-477E-BB1E-18CA841AB9DF}" srcOrd="1" destOrd="0" presId="urn:microsoft.com/office/officeart/2005/8/layout/gear1"/>
    <dgm:cxn modelId="{129AD493-591C-49E4-9E89-D48C220FAC17}" type="presOf" srcId="{6B70F340-64DD-4F69-A62A-FC3D471AE87D}" destId="{825DA4D9-1CBC-41AC-9B97-2EC3012BA539}" srcOrd="0" destOrd="0" presId="urn:microsoft.com/office/officeart/2005/8/layout/gear1"/>
    <dgm:cxn modelId="{6B880B6A-0BC5-4488-B7CB-81079E448615}" type="presOf" srcId="{2712697E-39F9-493C-8053-DF1C63E5FD08}" destId="{CA60B982-EC39-43B1-AA0E-FD7FCBBDAEAF}" srcOrd="0" destOrd="0" presId="urn:microsoft.com/office/officeart/2005/8/layout/gear1"/>
    <dgm:cxn modelId="{A8632678-1DA3-429D-908A-BE97C7138CF1}" type="presParOf" srcId="{CA60B982-EC39-43B1-AA0E-FD7FCBBDAEAF}" destId="{46BC046F-53EF-43F4-A8A6-459E711AF10A}" srcOrd="0" destOrd="0" presId="urn:microsoft.com/office/officeart/2005/8/layout/gear1"/>
    <dgm:cxn modelId="{7705ED45-A0A4-4C79-A965-B9F6BBAA581B}" type="presParOf" srcId="{CA60B982-EC39-43B1-AA0E-FD7FCBBDAEAF}" destId="{E6D92D30-F26D-4804-9FE9-9344987676AD}" srcOrd="1" destOrd="0" presId="urn:microsoft.com/office/officeart/2005/8/layout/gear1"/>
    <dgm:cxn modelId="{A2C3364A-2825-4CAF-B4A9-3C876FB055E8}" type="presParOf" srcId="{CA60B982-EC39-43B1-AA0E-FD7FCBBDAEAF}" destId="{25270A03-0146-4EBF-88A4-3A7603345B85}" srcOrd="2" destOrd="0" presId="urn:microsoft.com/office/officeart/2005/8/layout/gear1"/>
    <dgm:cxn modelId="{4C4F8AEA-5458-4E08-BD84-0BB7FCDB4040}" type="presParOf" srcId="{CA60B982-EC39-43B1-AA0E-FD7FCBBDAEAF}" destId="{8F396F78-E819-4AFA-B292-A7D386B0DAA7}" srcOrd="3" destOrd="0" presId="urn:microsoft.com/office/officeart/2005/8/layout/gear1"/>
    <dgm:cxn modelId="{3571F4F5-F2BA-4202-BE70-527D4DEA0F23}" type="presParOf" srcId="{CA60B982-EC39-43B1-AA0E-FD7FCBBDAEAF}" destId="{7FC46352-D5E0-477E-BB1E-18CA841AB9DF}" srcOrd="4" destOrd="0" presId="urn:microsoft.com/office/officeart/2005/8/layout/gear1"/>
    <dgm:cxn modelId="{8608801A-8A6B-415D-8166-11E8AA3A9ED8}" type="presParOf" srcId="{CA60B982-EC39-43B1-AA0E-FD7FCBBDAEAF}" destId="{8C27DAE3-11F6-4492-8849-E92E916F6294}" srcOrd="5" destOrd="0" presId="urn:microsoft.com/office/officeart/2005/8/layout/gear1"/>
    <dgm:cxn modelId="{4581FE3D-C045-4CA4-A387-FDAE7F65CE1A}" type="presParOf" srcId="{CA60B982-EC39-43B1-AA0E-FD7FCBBDAEAF}" destId="{D3DB6BF1-8951-4764-AA48-C674906DADD5}" srcOrd="6" destOrd="0" presId="urn:microsoft.com/office/officeart/2005/8/layout/gear1"/>
    <dgm:cxn modelId="{57C8F398-CD0B-4D40-B07B-45810D45FCF9}" type="presParOf" srcId="{CA60B982-EC39-43B1-AA0E-FD7FCBBDAEAF}" destId="{825DA4D9-1CBC-41AC-9B97-2EC3012BA53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Üketiciler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Okuyucular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izleyiciler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Müellifler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Yazarlar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müzisyenler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tasarımcılar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Tüccarlar</a:t>
          </a:r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Aracılar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Yayınevleri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müzik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yapımcıları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/>
      <dgm:spPr/>
      <dgm:t>
        <a:bodyPr/>
        <a:lstStyle/>
        <a:p>
          <a:endParaRPr lang="en-GB"/>
        </a:p>
      </dgm:t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BB856C-2F6F-4780-B40E-ECDE50291C71}" type="presOf" srcId="{1BCDAF84-D1BE-4E54-B573-F20B0C00A04D}" destId="{212A3D22-A6A6-4972-A425-09AA82A5949B}" srcOrd="0" destOrd="0" presId="urn:microsoft.com/office/officeart/2005/8/layout/hProcess9"/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129EA33B-489F-4F81-97A2-6DF51C207B90}" type="presOf" srcId="{8CC75235-CA3A-4C51-A8FD-4BD8E513C79B}" destId="{23201A12-A439-4D69-9376-12C426A22A0C}" srcOrd="0" destOrd="0" presId="urn:microsoft.com/office/officeart/2005/8/layout/hProcess9"/>
    <dgm:cxn modelId="{21C3E0F4-9EB5-413D-A1D6-7B2827E5FBD4}" type="presOf" srcId="{208AB211-C0A8-4472-AF75-83F23B3805F0}" destId="{97B7242E-8F22-441B-A24A-CAE976D8710F}" srcOrd="0" destOrd="0" presId="urn:microsoft.com/office/officeart/2005/8/layout/hProcess9"/>
    <dgm:cxn modelId="{FBCBE334-2A3F-4B1C-AE6F-AC8A62616AFE}" type="presOf" srcId="{B27A91F1-C314-4F7F-871A-B2C6CB1DE210}" destId="{C353A2D6-AF66-4A2E-A181-297C25FC37D9}" srcOrd="0" destOrd="0" presId="urn:microsoft.com/office/officeart/2005/8/layout/hProcess9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D31DA890-58DE-4116-8340-800BB2B35580}" type="presParOf" srcId="{C353A2D6-AF66-4A2E-A181-297C25FC37D9}" destId="{3D5B46BA-2ABC-4C39-A8C0-11BBAF61FC34}" srcOrd="0" destOrd="0" presId="urn:microsoft.com/office/officeart/2005/8/layout/hProcess9"/>
    <dgm:cxn modelId="{2CAE2B41-9D97-43F2-9E45-96EEDA7BFC1F}" type="presParOf" srcId="{C353A2D6-AF66-4A2E-A181-297C25FC37D9}" destId="{3EA88F05-13A9-496B-815C-523CC7C3AAD7}" srcOrd="1" destOrd="0" presId="urn:microsoft.com/office/officeart/2005/8/layout/hProcess9"/>
    <dgm:cxn modelId="{40DD53F1-4DDD-4A19-9B77-AEC65723E852}" type="presParOf" srcId="{3EA88F05-13A9-496B-815C-523CC7C3AAD7}" destId="{212A3D22-A6A6-4972-A425-09AA82A5949B}" srcOrd="0" destOrd="0" presId="urn:microsoft.com/office/officeart/2005/8/layout/hProcess9"/>
    <dgm:cxn modelId="{7F17E144-3BA9-44BE-A47B-81D28AD1D862}" type="presParOf" srcId="{3EA88F05-13A9-496B-815C-523CC7C3AAD7}" destId="{A3789582-9E44-429D-A352-CE52789B2424}" srcOrd="1" destOrd="0" presId="urn:microsoft.com/office/officeart/2005/8/layout/hProcess9"/>
    <dgm:cxn modelId="{66F69AA9-DF53-4018-A089-1C9CAF90D74C}" type="presParOf" srcId="{3EA88F05-13A9-496B-815C-523CC7C3AAD7}" destId="{23201A12-A439-4D69-9376-12C426A22A0C}" srcOrd="2" destOrd="0" presId="urn:microsoft.com/office/officeart/2005/8/layout/hProcess9"/>
    <dgm:cxn modelId="{0E153D94-1BEA-4C8D-BF53-008AB2DCF3FA}" type="presParOf" srcId="{3EA88F05-13A9-496B-815C-523CC7C3AAD7}" destId="{69D7BAEA-D17F-4145-9BB6-5BEC9657E353}" srcOrd="3" destOrd="0" presId="urn:microsoft.com/office/officeart/2005/8/layout/hProcess9"/>
    <dgm:cxn modelId="{5E5E7ACE-79D5-45EC-A190-0696357B9668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Üketiciler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Okuyucular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izleyiciler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Müellifler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Yazarlar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müzisyenler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tasarımcılar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Tüccarlar</a:t>
          </a:r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Aracılar</a:t>
          </a:r>
          <a:endParaRPr lang="en-GB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Yayınevleri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müzik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yapımcıları</a:t>
          </a:r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/>
      <dgm:spPr/>
      <dgm:t>
        <a:bodyPr/>
        <a:lstStyle/>
        <a:p>
          <a:endParaRPr lang="en-GB"/>
        </a:p>
      </dgm:t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0AB2E1E2-2523-4602-B312-610426145203}" type="presOf" srcId="{B27A91F1-C314-4F7F-871A-B2C6CB1DE210}" destId="{C353A2D6-AF66-4A2E-A181-297C25FC37D9}" srcOrd="0" destOrd="0" presId="urn:microsoft.com/office/officeart/2005/8/layout/hProcess9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6152B683-F4A8-43AB-B31E-DB224D72C4BB}" type="presOf" srcId="{1BCDAF84-D1BE-4E54-B573-F20B0C00A04D}" destId="{212A3D22-A6A6-4972-A425-09AA82A5949B}" srcOrd="0" destOrd="0" presId="urn:microsoft.com/office/officeart/2005/8/layout/hProcess9"/>
    <dgm:cxn modelId="{28FF308A-C72D-45E5-8A9B-D0370A67B432}" type="presOf" srcId="{208AB211-C0A8-4472-AF75-83F23B3805F0}" destId="{97B7242E-8F22-441B-A24A-CAE976D8710F}" srcOrd="0" destOrd="0" presId="urn:microsoft.com/office/officeart/2005/8/layout/hProcess9"/>
    <dgm:cxn modelId="{F6817525-8F49-4368-9B5C-8584E950258A}" type="presOf" srcId="{8CC75235-CA3A-4C51-A8FD-4BD8E513C79B}" destId="{23201A12-A439-4D69-9376-12C426A22A0C}" srcOrd="0" destOrd="0" presId="urn:microsoft.com/office/officeart/2005/8/layout/hProcess9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5ABDB801-41A1-4595-ADC4-8B963C944714}" type="presParOf" srcId="{C353A2D6-AF66-4A2E-A181-297C25FC37D9}" destId="{3D5B46BA-2ABC-4C39-A8C0-11BBAF61FC34}" srcOrd="0" destOrd="0" presId="urn:microsoft.com/office/officeart/2005/8/layout/hProcess9"/>
    <dgm:cxn modelId="{FF6342C8-4CD4-4811-9E39-C4FDD7DDE422}" type="presParOf" srcId="{C353A2D6-AF66-4A2E-A181-297C25FC37D9}" destId="{3EA88F05-13A9-496B-815C-523CC7C3AAD7}" srcOrd="1" destOrd="0" presId="urn:microsoft.com/office/officeart/2005/8/layout/hProcess9"/>
    <dgm:cxn modelId="{8AEBF8BA-7A8C-4182-98BE-DC2070D10C83}" type="presParOf" srcId="{3EA88F05-13A9-496B-815C-523CC7C3AAD7}" destId="{212A3D22-A6A6-4972-A425-09AA82A5949B}" srcOrd="0" destOrd="0" presId="urn:microsoft.com/office/officeart/2005/8/layout/hProcess9"/>
    <dgm:cxn modelId="{9F2A0BF8-3E02-4B74-8570-26C10E2F279E}" type="presParOf" srcId="{3EA88F05-13A9-496B-815C-523CC7C3AAD7}" destId="{A3789582-9E44-429D-A352-CE52789B2424}" srcOrd="1" destOrd="0" presId="urn:microsoft.com/office/officeart/2005/8/layout/hProcess9"/>
    <dgm:cxn modelId="{0A99ADAA-E80B-4404-A3E2-ECC9727CEF8A}" type="presParOf" srcId="{3EA88F05-13A9-496B-815C-523CC7C3AAD7}" destId="{23201A12-A439-4D69-9376-12C426A22A0C}" srcOrd="2" destOrd="0" presId="urn:microsoft.com/office/officeart/2005/8/layout/hProcess9"/>
    <dgm:cxn modelId="{4724724F-4EBB-4C28-AE08-56341E3FD813}" type="presParOf" srcId="{3EA88F05-13A9-496B-815C-523CC7C3AAD7}" destId="{69D7BAEA-D17F-4145-9BB6-5BEC9657E353}" srcOrd="3" destOrd="0" presId="urn:microsoft.com/office/officeart/2005/8/layout/hProcess9"/>
    <dgm:cxn modelId="{E19F1EE6-9BE1-4AA5-810D-DBA8F1CE1C52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564C7-29A1-4F95-ABD2-31C9155C61A7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E7813F11-EDCA-49D8-A9D6-F54C2538441A}">
      <dgm:prSet phldrT="[Text]"/>
      <dgm:spPr/>
      <dgm:t>
        <a:bodyPr/>
        <a:lstStyle/>
        <a:p>
          <a:r>
            <a:rPr lang="en-GB" dirty="0" err="1" smtClean="0"/>
            <a:t>Üketiciler</a:t>
          </a:r>
          <a:endParaRPr lang="en-GB" dirty="0"/>
        </a:p>
      </dgm:t>
    </dgm:pt>
    <dgm:pt modelId="{89D82724-C782-40B0-810F-4F0BC16A1673}" type="parTrans" cxnId="{9ED77D4E-874A-47BC-B252-4C4709D8AC94}">
      <dgm:prSet/>
      <dgm:spPr/>
      <dgm:t>
        <a:bodyPr/>
        <a:lstStyle/>
        <a:p>
          <a:endParaRPr lang="en-GB"/>
        </a:p>
      </dgm:t>
    </dgm:pt>
    <dgm:pt modelId="{4ECC04BE-FDB9-4BF7-B069-50C273AE70EA}" type="sibTrans" cxnId="{9ED77D4E-874A-47BC-B252-4C4709D8AC94}">
      <dgm:prSet/>
      <dgm:spPr/>
      <dgm:t>
        <a:bodyPr/>
        <a:lstStyle/>
        <a:p>
          <a:endParaRPr lang="en-GB"/>
        </a:p>
      </dgm:t>
    </dgm:pt>
    <dgm:pt modelId="{66BE0F29-0A51-4688-8F58-AA652080A0FD}">
      <dgm:prSet phldrT="[Text]"/>
      <dgm:spPr/>
      <dgm:t>
        <a:bodyPr/>
        <a:lstStyle/>
        <a:p>
          <a:r>
            <a:rPr lang="en-GB" dirty="0" err="1" smtClean="0"/>
            <a:t>Tüccarlar</a:t>
          </a:r>
          <a:endParaRPr lang="en-GB" dirty="0"/>
        </a:p>
      </dgm:t>
    </dgm:pt>
    <dgm:pt modelId="{1711E10A-CEEB-4D52-B997-A4D03CBFEF6C}" type="parTrans" cxnId="{9FC4B031-9180-4F59-BA23-8206E1421772}">
      <dgm:prSet/>
      <dgm:spPr/>
      <dgm:t>
        <a:bodyPr/>
        <a:lstStyle/>
        <a:p>
          <a:endParaRPr lang="en-GB"/>
        </a:p>
      </dgm:t>
    </dgm:pt>
    <dgm:pt modelId="{11203D19-9A46-46D5-AD1A-B4490A41E705}" type="sibTrans" cxnId="{9FC4B031-9180-4F59-BA23-8206E1421772}">
      <dgm:prSet/>
      <dgm:spPr/>
      <dgm:t>
        <a:bodyPr/>
        <a:lstStyle/>
        <a:p>
          <a:endParaRPr lang="en-GB"/>
        </a:p>
      </dgm:t>
    </dgm:pt>
    <dgm:pt modelId="{B3949B23-92D5-4D68-A7B9-30773B611900}">
      <dgm:prSet phldrT="[Text]"/>
      <dgm:spPr/>
      <dgm:t>
        <a:bodyPr/>
        <a:lstStyle/>
        <a:p>
          <a:r>
            <a:rPr lang="en-GB" dirty="0" err="1" smtClean="0"/>
            <a:t>Müellifler</a:t>
          </a:r>
          <a:endParaRPr lang="en-GB" dirty="0"/>
        </a:p>
      </dgm:t>
    </dgm:pt>
    <dgm:pt modelId="{CFA425F4-0D63-4D97-8A8C-120B466AF5A7}" type="parTrans" cxnId="{3D34F124-89CD-419B-8587-466FEDB88954}">
      <dgm:prSet/>
      <dgm:spPr/>
      <dgm:t>
        <a:bodyPr/>
        <a:lstStyle/>
        <a:p>
          <a:endParaRPr lang="en-GB"/>
        </a:p>
      </dgm:t>
    </dgm:pt>
    <dgm:pt modelId="{882606DC-522A-450D-8CF0-E9E6D1965604}" type="sibTrans" cxnId="{3D34F124-89CD-419B-8587-466FEDB88954}">
      <dgm:prSet/>
      <dgm:spPr/>
      <dgm:t>
        <a:bodyPr/>
        <a:lstStyle/>
        <a:p>
          <a:endParaRPr lang="en-GB"/>
        </a:p>
      </dgm:t>
    </dgm:pt>
    <dgm:pt modelId="{86D3F8E0-6780-46FB-8ADB-265CF74D5A98}" type="pres">
      <dgm:prSet presAssocID="{46B564C7-29A1-4F95-ABD2-31C9155C61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5D1C642-FFD0-4D3A-A721-EF73D973C3A0}" type="pres">
      <dgm:prSet presAssocID="{E7813F11-EDCA-49D8-A9D6-F54C2538441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CC4982-C094-4E12-BC62-F465CE6B22D8}" type="pres">
      <dgm:prSet presAssocID="{E7813F11-EDCA-49D8-A9D6-F54C2538441A}" presName="gear1srcNode" presStyleLbl="node1" presStyleIdx="0" presStyleCnt="3"/>
      <dgm:spPr/>
      <dgm:t>
        <a:bodyPr/>
        <a:lstStyle/>
        <a:p>
          <a:endParaRPr lang="en-GB"/>
        </a:p>
      </dgm:t>
    </dgm:pt>
    <dgm:pt modelId="{2C1881B1-DCAB-4374-971F-5EE61F1FD961}" type="pres">
      <dgm:prSet presAssocID="{E7813F11-EDCA-49D8-A9D6-F54C2538441A}" presName="gear1dstNode" presStyleLbl="node1" presStyleIdx="0" presStyleCnt="3"/>
      <dgm:spPr/>
      <dgm:t>
        <a:bodyPr/>
        <a:lstStyle/>
        <a:p>
          <a:endParaRPr lang="en-GB"/>
        </a:p>
      </dgm:t>
    </dgm:pt>
    <dgm:pt modelId="{015BEBE2-709E-41F6-81B2-C7A7784F75E5}" type="pres">
      <dgm:prSet presAssocID="{66BE0F29-0A51-4688-8F58-AA652080A0F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F7C3BD-B11A-4F27-A27C-87C398DFBA0B}" type="pres">
      <dgm:prSet presAssocID="{66BE0F29-0A51-4688-8F58-AA652080A0FD}" presName="gear2srcNode" presStyleLbl="node1" presStyleIdx="1" presStyleCnt="3"/>
      <dgm:spPr/>
      <dgm:t>
        <a:bodyPr/>
        <a:lstStyle/>
        <a:p>
          <a:endParaRPr lang="en-GB"/>
        </a:p>
      </dgm:t>
    </dgm:pt>
    <dgm:pt modelId="{DE54A37D-6AD5-49E4-8932-35602FFB08D9}" type="pres">
      <dgm:prSet presAssocID="{66BE0F29-0A51-4688-8F58-AA652080A0FD}" presName="gear2dstNode" presStyleLbl="node1" presStyleIdx="1" presStyleCnt="3"/>
      <dgm:spPr/>
      <dgm:t>
        <a:bodyPr/>
        <a:lstStyle/>
        <a:p>
          <a:endParaRPr lang="en-GB"/>
        </a:p>
      </dgm:t>
    </dgm:pt>
    <dgm:pt modelId="{05E2EA10-3AB3-42E0-9D70-502ECD88A005}" type="pres">
      <dgm:prSet presAssocID="{B3949B23-92D5-4D68-A7B9-30773B611900}" presName="gear3" presStyleLbl="node1" presStyleIdx="2" presStyleCnt="3"/>
      <dgm:spPr/>
      <dgm:t>
        <a:bodyPr/>
        <a:lstStyle/>
        <a:p>
          <a:endParaRPr lang="en-GB"/>
        </a:p>
      </dgm:t>
    </dgm:pt>
    <dgm:pt modelId="{2C503475-79EB-496E-AE85-992F16E1D4F5}" type="pres">
      <dgm:prSet presAssocID="{B3949B23-92D5-4D68-A7B9-30773B6119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32EABF-E5E9-4914-B954-D6C153210110}" type="pres">
      <dgm:prSet presAssocID="{B3949B23-92D5-4D68-A7B9-30773B611900}" presName="gear3srcNode" presStyleLbl="node1" presStyleIdx="2" presStyleCnt="3"/>
      <dgm:spPr/>
      <dgm:t>
        <a:bodyPr/>
        <a:lstStyle/>
        <a:p>
          <a:endParaRPr lang="en-GB"/>
        </a:p>
      </dgm:t>
    </dgm:pt>
    <dgm:pt modelId="{7E77B4A4-47A8-46C4-B0F1-67522CA3E06D}" type="pres">
      <dgm:prSet presAssocID="{B3949B23-92D5-4D68-A7B9-30773B611900}" presName="gear3dstNode" presStyleLbl="node1" presStyleIdx="2" presStyleCnt="3"/>
      <dgm:spPr/>
      <dgm:t>
        <a:bodyPr/>
        <a:lstStyle/>
        <a:p>
          <a:endParaRPr lang="en-GB"/>
        </a:p>
      </dgm:t>
    </dgm:pt>
    <dgm:pt modelId="{0C2EA9AC-3A29-490F-81A5-F203FAC1BB8D}" type="pres">
      <dgm:prSet presAssocID="{4ECC04BE-FDB9-4BF7-B069-50C273AE70EA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3D27425F-EAC4-495D-84BB-64491CDA3141}" type="pres">
      <dgm:prSet presAssocID="{11203D19-9A46-46D5-AD1A-B4490A41E705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4DA4CF6-83D5-4A18-9C37-BCFAC4BDC7A9}" type="pres">
      <dgm:prSet presAssocID="{882606DC-522A-450D-8CF0-E9E6D1965604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D9FBBED1-B64C-4E82-92DF-2B37B6F670F8}" type="presOf" srcId="{66BE0F29-0A51-4688-8F58-AA652080A0FD}" destId="{DE54A37D-6AD5-49E4-8932-35602FFB08D9}" srcOrd="2" destOrd="0" presId="urn:microsoft.com/office/officeart/2005/8/layout/gear1"/>
    <dgm:cxn modelId="{AB626E50-DB40-4511-9154-D50F37555AC9}" type="presOf" srcId="{66BE0F29-0A51-4688-8F58-AA652080A0FD}" destId="{015BEBE2-709E-41F6-81B2-C7A7784F75E5}" srcOrd="0" destOrd="0" presId="urn:microsoft.com/office/officeart/2005/8/layout/gear1"/>
    <dgm:cxn modelId="{3D34F124-89CD-419B-8587-466FEDB88954}" srcId="{46B564C7-29A1-4F95-ABD2-31C9155C61A7}" destId="{B3949B23-92D5-4D68-A7B9-30773B611900}" srcOrd="2" destOrd="0" parTransId="{CFA425F4-0D63-4D97-8A8C-120B466AF5A7}" sibTransId="{882606DC-522A-450D-8CF0-E9E6D1965604}"/>
    <dgm:cxn modelId="{4AC84394-55DB-4D86-8534-A6C300E8EB2F}" type="presOf" srcId="{66BE0F29-0A51-4688-8F58-AA652080A0FD}" destId="{0EF7C3BD-B11A-4F27-A27C-87C398DFBA0B}" srcOrd="1" destOrd="0" presId="urn:microsoft.com/office/officeart/2005/8/layout/gear1"/>
    <dgm:cxn modelId="{01988E07-1221-44D7-B371-0B8B35700026}" type="presOf" srcId="{882606DC-522A-450D-8CF0-E9E6D1965604}" destId="{04DA4CF6-83D5-4A18-9C37-BCFAC4BDC7A9}" srcOrd="0" destOrd="0" presId="urn:microsoft.com/office/officeart/2005/8/layout/gear1"/>
    <dgm:cxn modelId="{C352443B-5CCF-4A2A-886C-655D2F8A63B2}" type="presOf" srcId="{B3949B23-92D5-4D68-A7B9-30773B611900}" destId="{05E2EA10-3AB3-42E0-9D70-502ECD88A005}" srcOrd="0" destOrd="0" presId="urn:microsoft.com/office/officeart/2005/8/layout/gear1"/>
    <dgm:cxn modelId="{9ED77D4E-874A-47BC-B252-4C4709D8AC94}" srcId="{46B564C7-29A1-4F95-ABD2-31C9155C61A7}" destId="{E7813F11-EDCA-49D8-A9D6-F54C2538441A}" srcOrd="0" destOrd="0" parTransId="{89D82724-C782-40B0-810F-4F0BC16A1673}" sibTransId="{4ECC04BE-FDB9-4BF7-B069-50C273AE70EA}"/>
    <dgm:cxn modelId="{9FC4B031-9180-4F59-BA23-8206E1421772}" srcId="{46B564C7-29A1-4F95-ABD2-31C9155C61A7}" destId="{66BE0F29-0A51-4688-8F58-AA652080A0FD}" srcOrd="1" destOrd="0" parTransId="{1711E10A-CEEB-4D52-B997-A4D03CBFEF6C}" sibTransId="{11203D19-9A46-46D5-AD1A-B4490A41E705}"/>
    <dgm:cxn modelId="{A38A94D7-6E03-4B23-A495-624E3B962131}" type="presOf" srcId="{E7813F11-EDCA-49D8-A9D6-F54C2538441A}" destId="{5FCC4982-C094-4E12-BC62-F465CE6B22D8}" srcOrd="1" destOrd="0" presId="urn:microsoft.com/office/officeart/2005/8/layout/gear1"/>
    <dgm:cxn modelId="{3F6A3987-5BD8-456C-AD07-7B09DE5042F1}" type="presOf" srcId="{4ECC04BE-FDB9-4BF7-B069-50C273AE70EA}" destId="{0C2EA9AC-3A29-490F-81A5-F203FAC1BB8D}" srcOrd="0" destOrd="0" presId="urn:microsoft.com/office/officeart/2005/8/layout/gear1"/>
    <dgm:cxn modelId="{97A9F8C4-6361-4241-9114-6C94B402D4F7}" type="presOf" srcId="{11203D19-9A46-46D5-AD1A-B4490A41E705}" destId="{3D27425F-EAC4-495D-84BB-64491CDA3141}" srcOrd="0" destOrd="0" presId="urn:microsoft.com/office/officeart/2005/8/layout/gear1"/>
    <dgm:cxn modelId="{1831CBD8-C2B9-4228-A69F-328A1CC851D8}" type="presOf" srcId="{46B564C7-29A1-4F95-ABD2-31C9155C61A7}" destId="{86D3F8E0-6780-46FB-8ADB-265CF74D5A98}" srcOrd="0" destOrd="0" presId="urn:microsoft.com/office/officeart/2005/8/layout/gear1"/>
    <dgm:cxn modelId="{383EB1C4-F66E-4CB7-A5A9-D69BAC60505D}" type="presOf" srcId="{B3949B23-92D5-4D68-A7B9-30773B611900}" destId="{7E77B4A4-47A8-46C4-B0F1-67522CA3E06D}" srcOrd="3" destOrd="0" presId="urn:microsoft.com/office/officeart/2005/8/layout/gear1"/>
    <dgm:cxn modelId="{B2C60E58-3A79-465A-904A-1C6FFB0C776D}" type="presOf" srcId="{E7813F11-EDCA-49D8-A9D6-F54C2538441A}" destId="{B5D1C642-FFD0-4D3A-A721-EF73D973C3A0}" srcOrd="0" destOrd="0" presId="urn:microsoft.com/office/officeart/2005/8/layout/gear1"/>
    <dgm:cxn modelId="{47F8DF39-186B-422C-80B9-55CFCA6DC57D}" type="presOf" srcId="{B3949B23-92D5-4D68-A7B9-30773B611900}" destId="{2C503475-79EB-496E-AE85-992F16E1D4F5}" srcOrd="1" destOrd="0" presId="urn:microsoft.com/office/officeart/2005/8/layout/gear1"/>
    <dgm:cxn modelId="{EED0B02E-77CD-4D76-962B-858754492AD3}" type="presOf" srcId="{E7813F11-EDCA-49D8-A9D6-F54C2538441A}" destId="{2C1881B1-DCAB-4374-971F-5EE61F1FD961}" srcOrd="2" destOrd="0" presId="urn:microsoft.com/office/officeart/2005/8/layout/gear1"/>
    <dgm:cxn modelId="{6AAC7B12-A312-44F3-AA6E-597CA516D254}" type="presOf" srcId="{B3949B23-92D5-4D68-A7B9-30773B611900}" destId="{7F32EABF-E5E9-4914-B954-D6C153210110}" srcOrd="2" destOrd="0" presId="urn:microsoft.com/office/officeart/2005/8/layout/gear1"/>
    <dgm:cxn modelId="{06D48876-CC7E-46AA-8D40-7AD40B7EC64C}" type="presParOf" srcId="{86D3F8E0-6780-46FB-8ADB-265CF74D5A98}" destId="{B5D1C642-FFD0-4D3A-A721-EF73D973C3A0}" srcOrd="0" destOrd="0" presId="urn:microsoft.com/office/officeart/2005/8/layout/gear1"/>
    <dgm:cxn modelId="{9D163ED8-14AA-4709-8E23-97527737AED6}" type="presParOf" srcId="{86D3F8E0-6780-46FB-8ADB-265CF74D5A98}" destId="{5FCC4982-C094-4E12-BC62-F465CE6B22D8}" srcOrd="1" destOrd="0" presId="urn:microsoft.com/office/officeart/2005/8/layout/gear1"/>
    <dgm:cxn modelId="{1940E918-F70C-4897-96CD-BD2ABCAE66CE}" type="presParOf" srcId="{86D3F8E0-6780-46FB-8ADB-265CF74D5A98}" destId="{2C1881B1-DCAB-4374-971F-5EE61F1FD961}" srcOrd="2" destOrd="0" presId="urn:microsoft.com/office/officeart/2005/8/layout/gear1"/>
    <dgm:cxn modelId="{64A4FCAE-AF31-4909-9414-9D872E803D67}" type="presParOf" srcId="{86D3F8E0-6780-46FB-8ADB-265CF74D5A98}" destId="{015BEBE2-709E-41F6-81B2-C7A7784F75E5}" srcOrd="3" destOrd="0" presId="urn:microsoft.com/office/officeart/2005/8/layout/gear1"/>
    <dgm:cxn modelId="{7B629D29-5CAB-4B21-802A-82949B6BCDED}" type="presParOf" srcId="{86D3F8E0-6780-46FB-8ADB-265CF74D5A98}" destId="{0EF7C3BD-B11A-4F27-A27C-87C398DFBA0B}" srcOrd="4" destOrd="0" presId="urn:microsoft.com/office/officeart/2005/8/layout/gear1"/>
    <dgm:cxn modelId="{C9DFDA51-C5E0-4BCB-997B-AEE876927249}" type="presParOf" srcId="{86D3F8E0-6780-46FB-8ADB-265CF74D5A98}" destId="{DE54A37D-6AD5-49E4-8932-35602FFB08D9}" srcOrd="5" destOrd="0" presId="urn:microsoft.com/office/officeart/2005/8/layout/gear1"/>
    <dgm:cxn modelId="{C1EF24B3-9B29-441D-83A6-9E6B20B96D98}" type="presParOf" srcId="{86D3F8E0-6780-46FB-8ADB-265CF74D5A98}" destId="{05E2EA10-3AB3-42E0-9D70-502ECD88A005}" srcOrd="6" destOrd="0" presId="urn:microsoft.com/office/officeart/2005/8/layout/gear1"/>
    <dgm:cxn modelId="{4D95C643-7532-4C5A-8752-E1F2AD56ACDE}" type="presParOf" srcId="{86D3F8E0-6780-46FB-8ADB-265CF74D5A98}" destId="{2C503475-79EB-496E-AE85-992F16E1D4F5}" srcOrd="7" destOrd="0" presId="urn:microsoft.com/office/officeart/2005/8/layout/gear1"/>
    <dgm:cxn modelId="{BE248709-8FFF-4900-84AD-F7055301F384}" type="presParOf" srcId="{86D3F8E0-6780-46FB-8ADB-265CF74D5A98}" destId="{7F32EABF-E5E9-4914-B954-D6C153210110}" srcOrd="8" destOrd="0" presId="urn:microsoft.com/office/officeart/2005/8/layout/gear1"/>
    <dgm:cxn modelId="{14DAA0C9-01C0-492B-AA6D-CBFF13FADF4D}" type="presParOf" srcId="{86D3F8E0-6780-46FB-8ADB-265CF74D5A98}" destId="{7E77B4A4-47A8-46C4-B0F1-67522CA3E06D}" srcOrd="9" destOrd="0" presId="urn:microsoft.com/office/officeart/2005/8/layout/gear1"/>
    <dgm:cxn modelId="{801D5F0F-902D-4C11-858F-36EBCABB4140}" type="presParOf" srcId="{86D3F8E0-6780-46FB-8ADB-265CF74D5A98}" destId="{0C2EA9AC-3A29-490F-81A5-F203FAC1BB8D}" srcOrd="10" destOrd="0" presId="urn:microsoft.com/office/officeart/2005/8/layout/gear1"/>
    <dgm:cxn modelId="{4050C110-DE81-4E62-91A7-9BA2EC863DE2}" type="presParOf" srcId="{86D3F8E0-6780-46FB-8ADB-265CF74D5A98}" destId="{3D27425F-EAC4-495D-84BB-64491CDA3141}" srcOrd="11" destOrd="0" presId="urn:microsoft.com/office/officeart/2005/8/layout/gear1"/>
    <dgm:cxn modelId="{BEBB872B-AE2F-4535-809B-81984D75233F}" type="presParOf" srcId="{86D3F8E0-6780-46FB-8ADB-265CF74D5A98}" destId="{04DA4CF6-83D5-4A18-9C37-BCFAC4BDC7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A772D5-E84F-44BE-A908-8B7C848886CB}" type="doc">
      <dgm:prSet loTypeId="urn:microsoft.com/office/officeart/2005/8/layout/chart3" loCatId="cycle" qsTypeId="urn:microsoft.com/office/officeart/2005/8/quickstyle/simple1" qsCatId="simple" csTypeId="urn:microsoft.com/office/officeart/2005/8/colors/accent0_1" csCatId="mainScheme" phldr="1"/>
      <dgm:spPr/>
    </dgm:pt>
    <dgm:pt modelId="{78CADB13-F472-4ECF-90C9-F65A99D53F75}">
      <dgm:prSet phldrT="[Text]"/>
      <dgm:spPr/>
      <dgm:t>
        <a:bodyPr/>
        <a:lstStyle/>
        <a:p>
          <a:pPr algn="ctr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Müşterekler ("Kamu Mülkiyeti")</a:t>
          </a:r>
        </a:p>
      </dgm:t>
    </dgm:pt>
    <dgm:pt modelId="{B65EE709-967E-444B-8338-3A6F1465381B}" type="parTrans" cxnId="{A32CFEA8-78D9-4404-AA17-2A485EC1C5F7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1922B-B653-4967-B066-4E3BA119FC91}" type="sibTrans" cxnId="{A32CFEA8-78D9-4404-AA17-2A485EC1C5F7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F3273-0B54-4930-906B-9E3DF9EAFEC6}">
      <dgm:prSet phldrT="[Text]"/>
      <dgm:spPr/>
      <dgm:t>
        <a:bodyPr/>
        <a:lstStyle/>
        <a:p>
          <a:pPr algn="ctr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Mülk</a:t>
          </a:r>
        </a:p>
        <a:p>
          <a:pPr algn="ctr"/>
          <a:r>
            <a:rPr lang="en-GB">
              <a:latin typeface="Times New Roman" panose="02020603050405020304" pitchFamily="18" charset="0"/>
              <a:cs typeface="Times New Roman" panose="02020603050405020304" pitchFamily="18" charset="0"/>
            </a:rPr>
            <a:t>(Devlet)</a:t>
          </a:r>
        </a:p>
      </dgm:t>
    </dgm:pt>
    <dgm:pt modelId="{DA727E38-25C2-4DBF-A2F3-370150394AE4}" type="parTrans" cxnId="{F4BF1CE7-5450-4139-969D-862DE096D7B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B649C-C5FC-43ED-8AC5-ACDE195E8D52}" type="sibTrans" cxnId="{F4BF1CE7-5450-4139-969D-862DE096D7B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713C9-D8F8-48A2-9FAC-B8653D48D9DD}">
      <dgm:prSet phldrT="[Text]"/>
      <dgm:spPr/>
      <dgm:t>
        <a:bodyPr/>
        <a:lstStyle/>
        <a:p>
          <a:pPr algn="ctr"/>
          <a:r>
            <a:rPr lang="en-GB" dirty="0" err="1">
              <a:latin typeface="+mn-lt"/>
              <a:cs typeface="Times New Roman" panose="02020603050405020304" pitchFamily="18" charset="0"/>
            </a:rPr>
            <a:t>Ferdi</a:t>
          </a:r>
          <a:r>
            <a:rPr lang="en-GB" dirty="0">
              <a:latin typeface="+mn-lt"/>
              <a:cs typeface="Times New Roman" panose="02020603050405020304" pitchFamily="18" charset="0"/>
            </a:rPr>
            <a:t> </a:t>
          </a:r>
          <a:r>
            <a:rPr lang="en-GB" dirty="0" err="1">
              <a:latin typeface="+mn-lt"/>
              <a:cs typeface="Times New Roman" panose="02020603050405020304" pitchFamily="18" charset="0"/>
            </a:rPr>
            <a:t>Mülkiyet</a:t>
          </a:r>
          <a:endParaRPr lang="en-GB" dirty="0">
            <a:latin typeface="+mn-lt"/>
            <a:cs typeface="Times New Roman" panose="02020603050405020304" pitchFamily="18" charset="0"/>
          </a:endParaRPr>
        </a:p>
        <a:p>
          <a:pPr algn="ctr"/>
          <a:r>
            <a:rPr lang="en-GB" dirty="0">
              <a:latin typeface="+mn-lt"/>
              <a:cs typeface="Times New Roman" panose="02020603050405020304" pitchFamily="18" charset="0"/>
            </a:rPr>
            <a:t>("</a:t>
          </a:r>
          <a:r>
            <a:rPr lang="en-GB" dirty="0" err="1">
              <a:latin typeface="+mn-lt"/>
              <a:cs typeface="Times New Roman" panose="02020603050405020304" pitchFamily="18" charset="0"/>
            </a:rPr>
            <a:t>Hür</a:t>
          </a:r>
          <a:r>
            <a:rPr lang="en-GB" dirty="0">
              <a:latin typeface="+mn-lt"/>
              <a:cs typeface="Times New Roman" panose="02020603050405020304" pitchFamily="18" charset="0"/>
            </a:rPr>
            <a:t> </a:t>
          </a:r>
          <a:r>
            <a:rPr lang="en-GB" dirty="0" err="1">
              <a:latin typeface="+mn-lt"/>
              <a:cs typeface="Times New Roman" panose="02020603050405020304" pitchFamily="18" charset="0"/>
            </a:rPr>
            <a:t>teşebbüs</a:t>
          </a:r>
          <a:r>
            <a:rPr lang="en-GB" dirty="0">
              <a:latin typeface="+mn-lt"/>
              <a:cs typeface="Times New Roman" panose="02020603050405020304" pitchFamily="18" charset="0"/>
            </a:rPr>
            <a:t>") </a:t>
          </a:r>
        </a:p>
      </dgm:t>
    </dgm:pt>
    <dgm:pt modelId="{E59C93A7-6AC1-4ACE-B853-315A086DDAF9}" type="parTrans" cxnId="{895C307A-42EA-4CF7-8899-784FF38B634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34BA1-2699-4A5E-9D0B-056ACECAE06A}" type="sibTrans" cxnId="{895C307A-42EA-4CF7-8899-784FF38B634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DBF8F-FE39-4A38-8BAB-36CAE0B7DBFC}" type="pres">
      <dgm:prSet presAssocID="{D6A772D5-E84F-44BE-A908-8B7C848886CB}" presName="compositeShape" presStyleCnt="0">
        <dgm:presLayoutVars>
          <dgm:chMax val="7"/>
          <dgm:dir/>
          <dgm:resizeHandles val="exact"/>
        </dgm:presLayoutVars>
      </dgm:prSet>
      <dgm:spPr/>
    </dgm:pt>
    <dgm:pt modelId="{0586DB55-C6B4-4380-BD43-3737F1355A81}" type="pres">
      <dgm:prSet presAssocID="{D6A772D5-E84F-44BE-A908-8B7C848886CB}" presName="wedge1" presStyleLbl="node1" presStyleIdx="0" presStyleCnt="3"/>
      <dgm:spPr/>
      <dgm:t>
        <a:bodyPr/>
        <a:lstStyle/>
        <a:p>
          <a:endParaRPr lang="en-GB"/>
        </a:p>
      </dgm:t>
    </dgm:pt>
    <dgm:pt modelId="{D97E3372-F74C-4E43-8EB2-A6839E532E9B}" type="pres">
      <dgm:prSet presAssocID="{D6A772D5-E84F-44BE-A908-8B7C848886C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5098B-C2DC-4EB9-8C35-AB1BF7E6AAF9}" type="pres">
      <dgm:prSet presAssocID="{D6A772D5-E84F-44BE-A908-8B7C848886CB}" presName="wedge2" presStyleLbl="node1" presStyleIdx="1" presStyleCnt="3"/>
      <dgm:spPr/>
      <dgm:t>
        <a:bodyPr/>
        <a:lstStyle/>
        <a:p>
          <a:endParaRPr lang="en-GB"/>
        </a:p>
      </dgm:t>
    </dgm:pt>
    <dgm:pt modelId="{3BBDCDAF-E6D9-43BC-A0B8-05272EC3E6B3}" type="pres">
      <dgm:prSet presAssocID="{D6A772D5-E84F-44BE-A908-8B7C848886C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CC5BD3-67A7-4281-8227-1D893C4FF476}" type="pres">
      <dgm:prSet presAssocID="{D6A772D5-E84F-44BE-A908-8B7C848886CB}" presName="wedge3" presStyleLbl="node1" presStyleIdx="2" presStyleCnt="3"/>
      <dgm:spPr/>
      <dgm:t>
        <a:bodyPr/>
        <a:lstStyle/>
        <a:p>
          <a:endParaRPr lang="en-GB"/>
        </a:p>
      </dgm:t>
    </dgm:pt>
    <dgm:pt modelId="{13891A6E-3C86-4C3D-B2B6-CCCD41CF80FF}" type="pres">
      <dgm:prSet presAssocID="{D6A772D5-E84F-44BE-A908-8B7C848886C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3CF5F8-7D97-4230-8342-E26B20F2AB5D}" type="presOf" srcId="{D6A772D5-E84F-44BE-A908-8B7C848886CB}" destId="{32FDBF8F-FE39-4A38-8BAB-36CAE0B7DBFC}" srcOrd="0" destOrd="0" presId="urn:microsoft.com/office/officeart/2005/8/layout/chart3"/>
    <dgm:cxn modelId="{F9803147-5CD2-41DC-AA66-B49D5F7EA315}" type="presOf" srcId="{93E713C9-D8F8-48A2-9FAC-B8653D48D9DD}" destId="{13891A6E-3C86-4C3D-B2B6-CCCD41CF80FF}" srcOrd="1" destOrd="0" presId="urn:microsoft.com/office/officeart/2005/8/layout/chart3"/>
    <dgm:cxn modelId="{F4BF1CE7-5450-4139-969D-862DE096D7B2}" srcId="{D6A772D5-E84F-44BE-A908-8B7C848886CB}" destId="{463F3273-0B54-4930-906B-9E3DF9EAFEC6}" srcOrd="1" destOrd="0" parTransId="{DA727E38-25C2-4DBF-A2F3-370150394AE4}" sibTransId="{8F1B649C-C5FC-43ED-8AC5-ACDE195E8D52}"/>
    <dgm:cxn modelId="{A32CFEA8-78D9-4404-AA17-2A485EC1C5F7}" srcId="{D6A772D5-E84F-44BE-A908-8B7C848886CB}" destId="{78CADB13-F472-4ECF-90C9-F65A99D53F75}" srcOrd="0" destOrd="0" parTransId="{B65EE709-967E-444B-8338-3A6F1465381B}" sibTransId="{16D1922B-B653-4967-B066-4E3BA119FC91}"/>
    <dgm:cxn modelId="{FBAA516A-F474-4CDB-BD65-801B2110A666}" type="presOf" srcId="{463F3273-0B54-4930-906B-9E3DF9EAFEC6}" destId="{0235098B-C2DC-4EB9-8C35-AB1BF7E6AAF9}" srcOrd="0" destOrd="0" presId="urn:microsoft.com/office/officeart/2005/8/layout/chart3"/>
    <dgm:cxn modelId="{C018069C-A05C-4463-8B48-5265EDE55710}" type="presOf" srcId="{93E713C9-D8F8-48A2-9FAC-B8653D48D9DD}" destId="{8DCC5BD3-67A7-4281-8227-1D893C4FF476}" srcOrd="0" destOrd="0" presId="urn:microsoft.com/office/officeart/2005/8/layout/chart3"/>
    <dgm:cxn modelId="{A0DD6D0B-4176-4919-B1CB-663909F00D25}" type="presOf" srcId="{78CADB13-F472-4ECF-90C9-F65A99D53F75}" destId="{D97E3372-F74C-4E43-8EB2-A6839E532E9B}" srcOrd="1" destOrd="0" presId="urn:microsoft.com/office/officeart/2005/8/layout/chart3"/>
    <dgm:cxn modelId="{895C307A-42EA-4CF7-8899-784FF38B6343}" srcId="{D6A772D5-E84F-44BE-A908-8B7C848886CB}" destId="{93E713C9-D8F8-48A2-9FAC-B8653D48D9DD}" srcOrd="2" destOrd="0" parTransId="{E59C93A7-6AC1-4ACE-B853-315A086DDAF9}" sibTransId="{53D34BA1-2699-4A5E-9D0B-056ACECAE06A}"/>
    <dgm:cxn modelId="{601059EC-ABB2-4505-B810-7EE6031AD902}" type="presOf" srcId="{463F3273-0B54-4930-906B-9E3DF9EAFEC6}" destId="{3BBDCDAF-E6D9-43BC-A0B8-05272EC3E6B3}" srcOrd="1" destOrd="0" presId="urn:microsoft.com/office/officeart/2005/8/layout/chart3"/>
    <dgm:cxn modelId="{C46C40A2-8DD1-4500-B292-B3B935DF118B}" type="presOf" srcId="{78CADB13-F472-4ECF-90C9-F65A99D53F75}" destId="{0586DB55-C6B4-4380-BD43-3737F1355A81}" srcOrd="0" destOrd="0" presId="urn:microsoft.com/office/officeart/2005/8/layout/chart3"/>
    <dgm:cxn modelId="{1729AC32-FE9A-4815-80B8-CA1C7E70611C}" type="presParOf" srcId="{32FDBF8F-FE39-4A38-8BAB-36CAE0B7DBFC}" destId="{0586DB55-C6B4-4380-BD43-3737F1355A81}" srcOrd="0" destOrd="0" presId="urn:microsoft.com/office/officeart/2005/8/layout/chart3"/>
    <dgm:cxn modelId="{77EB191E-E5EB-4988-AE29-C05272B15C31}" type="presParOf" srcId="{32FDBF8F-FE39-4A38-8BAB-36CAE0B7DBFC}" destId="{D97E3372-F74C-4E43-8EB2-A6839E532E9B}" srcOrd="1" destOrd="0" presId="urn:microsoft.com/office/officeart/2005/8/layout/chart3"/>
    <dgm:cxn modelId="{A5E9B4F7-0FAD-421D-A3D7-7527A7AE9224}" type="presParOf" srcId="{32FDBF8F-FE39-4A38-8BAB-36CAE0B7DBFC}" destId="{0235098B-C2DC-4EB9-8C35-AB1BF7E6AAF9}" srcOrd="2" destOrd="0" presId="urn:microsoft.com/office/officeart/2005/8/layout/chart3"/>
    <dgm:cxn modelId="{3FEE4CC6-2EC7-4587-ADBB-9B29FA171DAF}" type="presParOf" srcId="{32FDBF8F-FE39-4A38-8BAB-36CAE0B7DBFC}" destId="{3BBDCDAF-E6D9-43BC-A0B8-05272EC3E6B3}" srcOrd="3" destOrd="0" presId="urn:microsoft.com/office/officeart/2005/8/layout/chart3"/>
    <dgm:cxn modelId="{21A24565-4240-4390-96FB-FB46E874CFFF}" type="presParOf" srcId="{32FDBF8F-FE39-4A38-8BAB-36CAE0B7DBFC}" destId="{8DCC5BD3-67A7-4281-8227-1D893C4FF476}" srcOrd="4" destOrd="0" presId="urn:microsoft.com/office/officeart/2005/8/layout/chart3"/>
    <dgm:cxn modelId="{CF58F24D-67E9-473C-A56B-6E49577EAE2C}" type="presParOf" srcId="{32FDBF8F-FE39-4A38-8BAB-36CAE0B7DBFC}" destId="{13891A6E-3C86-4C3D-B2B6-CCCD41CF80F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Üketiciler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Okuyucular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izleyiciler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Müellifler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Yazarlar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müzisyenler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tasarımcılar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Tüccarlar</a:t>
          </a:r>
          <a:r>
            <a:rPr lang="en-GB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Aracılar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Yayınevleri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müzik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yapımcıları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C046F-53EF-43F4-A8A6-459E711AF10A}">
      <dsp:nvSpPr>
        <dsp:cNvPr id="0" name=""/>
        <dsp:cNvSpPr/>
      </dsp:nvSpPr>
      <dsp:spPr>
        <a:xfrm>
          <a:off x="5040233" y="1522968"/>
          <a:ext cx="2393235" cy="239323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Üketiciler</a:t>
          </a:r>
        </a:p>
      </dsp:txBody>
      <dsp:txXfrm>
        <a:off x="5521380" y="2083572"/>
        <a:ext cx="1430941" cy="1230172"/>
      </dsp:txXfrm>
    </dsp:sp>
    <dsp:sp modelId="{8F396F78-E819-4AFA-B292-A7D386B0DAA7}">
      <dsp:nvSpPr>
        <dsp:cNvPr id="0" name=""/>
        <dsp:cNvSpPr/>
      </dsp:nvSpPr>
      <dsp:spPr>
        <a:xfrm>
          <a:off x="3647804" y="957294"/>
          <a:ext cx="1740535" cy="174053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Müellifler</a:t>
          </a:r>
        </a:p>
      </dsp:txBody>
      <dsp:txXfrm>
        <a:off x="4085989" y="1398127"/>
        <a:ext cx="864165" cy="858869"/>
      </dsp:txXfrm>
    </dsp:sp>
    <dsp:sp modelId="{D3DB6BF1-8951-4764-AA48-C674906DADD5}">
      <dsp:nvSpPr>
        <dsp:cNvPr id="0" name=""/>
        <dsp:cNvSpPr/>
      </dsp:nvSpPr>
      <dsp:spPr>
        <a:xfrm>
          <a:off x="5155052" y="1113055"/>
          <a:ext cx="2943680" cy="2943680"/>
        </a:xfrm>
        <a:prstGeom prst="circularArrow">
          <a:avLst>
            <a:gd name="adj1" fmla="val 4878"/>
            <a:gd name="adj2" fmla="val 312630"/>
            <a:gd name="adj3" fmla="val 3154951"/>
            <a:gd name="adj4" fmla="val 15204676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DA4D9-1CBC-41AC-9B97-2EC3012BA539}">
      <dsp:nvSpPr>
        <dsp:cNvPr id="0" name=""/>
        <dsp:cNvSpPr/>
      </dsp:nvSpPr>
      <dsp:spPr>
        <a:xfrm>
          <a:off x="3339559" y="571505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Üketiciler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Okuyucular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izleyiciler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Müellifler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Yazarlar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müzisyenler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tasarımcılar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Tüccarlar</a:t>
          </a:r>
          <a:r>
            <a:rPr lang="en-GB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Aracılar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Yayınevleri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müzik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yapımcıları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Üketiciler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Okuyucular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izleyiciler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öğrenciler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Müellifler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Yazarlar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müzisyenler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tasarımcılar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Tüccarlar</a:t>
          </a:r>
          <a:r>
            <a:rPr lang="en-GB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</a:t>
          </a:r>
          <a:r>
            <a:rPr lang="en-GB" sz="2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Aracılar</a:t>
          </a:r>
          <a:endParaRPr lang="en-GB" sz="25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Yayınevleri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müzik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yapımcıları</a:t>
          </a:r>
          <a:r>
            <a:rPr lang="en-GB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...</a:t>
          </a:r>
          <a:endParaRPr lang="en-GB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1C642-FFD0-4D3A-A721-EF73D973C3A0}">
      <dsp:nvSpPr>
        <dsp:cNvPr id="0" name=""/>
        <dsp:cNvSpPr/>
      </dsp:nvSpPr>
      <dsp:spPr>
        <a:xfrm>
          <a:off x="5040233" y="1958102"/>
          <a:ext cx="2393235" cy="239323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Üketiciler</a:t>
          </a:r>
          <a:endParaRPr lang="en-GB" sz="1700" kern="1200" dirty="0"/>
        </a:p>
      </dsp:txBody>
      <dsp:txXfrm>
        <a:off x="5521380" y="2518706"/>
        <a:ext cx="1430941" cy="1230172"/>
      </dsp:txXfrm>
    </dsp:sp>
    <dsp:sp modelId="{015BEBE2-709E-41F6-81B2-C7A7784F75E5}">
      <dsp:nvSpPr>
        <dsp:cNvPr id="0" name=""/>
        <dsp:cNvSpPr/>
      </dsp:nvSpPr>
      <dsp:spPr>
        <a:xfrm>
          <a:off x="3647804" y="1392428"/>
          <a:ext cx="1740535" cy="174053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Tüccarlar</a:t>
          </a:r>
          <a:endParaRPr lang="en-GB" sz="1700" kern="1200" dirty="0"/>
        </a:p>
      </dsp:txBody>
      <dsp:txXfrm>
        <a:off x="4085989" y="1833261"/>
        <a:ext cx="864165" cy="858869"/>
      </dsp:txXfrm>
    </dsp:sp>
    <dsp:sp modelId="{05E2EA10-3AB3-42E0-9D70-502ECD88A005}">
      <dsp:nvSpPr>
        <dsp:cNvPr id="0" name=""/>
        <dsp:cNvSpPr/>
      </dsp:nvSpPr>
      <dsp:spPr>
        <a:xfrm rot="20700000">
          <a:off x="4622682" y="191636"/>
          <a:ext cx="1705369" cy="170536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Müellifler</a:t>
          </a:r>
          <a:endParaRPr lang="en-GB" sz="1700" kern="1200" dirty="0"/>
        </a:p>
      </dsp:txBody>
      <dsp:txXfrm rot="-20700000">
        <a:off x="4996719" y="565673"/>
        <a:ext cx="957294" cy="957294"/>
      </dsp:txXfrm>
    </dsp:sp>
    <dsp:sp modelId="{0C2EA9AC-3A29-490F-81A5-F203FAC1BB8D}">
      <dsp:nvSpPr>
        <dsp:cNvPr id="0" name=""/>
        <dsp:cNvSpPr/>
      </dsp:nvSpPr>
      <dsp:spPr>
        <a:xfrm>
          <a:off x="4857933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7425F-EAC4-495D-84BB-64491CDA3141}">
      <dsp:nvSpPr>
        <dsp:cNvPr id="0" name=""/>
        <dsp:cNvSpPr/>
      </dsp:nvSpPr>
      <dsp:spPr>
        <a:xfrm>
          <a:off x="3339559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4CF6-83D5-4A18-9C37-BCFAC4BDC7A9}">
      <dsp:nvSpPr>
        <dsp:cNvPr id="0" name=""/>
        <dsp:cNvSpPr/>
      </dsp:nvSpPr>
      <dsp:spPr>
        <a:xfrm>
          <a:off x="4228212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B55-C6B4-4380-BD43-3737F1355A81}">
      <dsp:nvSpPr>
        <dsp:cNvPr id="0" name=""/>
        <dsp:cNvSpPr/>
      </dsp:nvSpPr>
      <dsp:spPr>
        <a:xfrm>
          <a:off x="1418058" y="293715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Müşterekler ("Kamu Mülkiyeti")</a:t>
          </a:r>
        </a:p>
      </dsp:txBody>
      <dsp:txXfrm>
        <a:off x="3405314" y="968172"/>
        <a:ext cx="1240131" cy="1218374"/>
      </dsp:txXfrm>
    </dsp:sp>
    <dsp:sp modelId="{0235098B-C2DC-4EB9-8C35-AB1BF7E6AAF9}">
      <dsp:nvSpPr>
        <dsp:cNvPr id="0" name=""/>
        <dsp:cNvSpPr/>
      </dsp:nvSpPr>
      <dsp:spPr>
        <a:xfrm>
          <a:off x="1229645" y="402498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Mülk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(Devlet)</a:t>
          </a:r>
        </a:p>
      </dsp:txBody>
      <dsp:txXfrm>
        <a:off x="2230453" y="2708707"/>
        <a:ext cx="1653508" cy="1131347"/>
      </dsp:txXfrm>
    </dsp:sp>
    <dsp:sp modelId="{8DCC5BD3-67A7-4281-8227-1D893C4FF476}">
      <dsp:nvSpPr>
        <dsp:cNvPr id="0" name=""/>
        <dsp:cNvSpPr/>
      </dsp:nvSpPr>
      <dsp:spPr>
        <a:xfrm>
          <a:off x="1229645" y="402498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>
              <a:latin typeface="+mn-lt"/>
              <a:cs typeface="Times New Roman" panose="02020603050405020304" pitchFamily="18" charset="0"/>
            </a:rPr>
            <a:t>Ferdi</a:t>
          </a:r>
          <a:r>
            <a:rPr lang="en-GB" sz="19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GB" sz="1900" kern="1200" dirty="0" err="1">
              <a:latin typeface="+mn-lt"/>
              <a:cs typeface="Times New Roman" panose="02020603050405020304" pitchFamily="18" charset="0"/>
            </a:rPr>
            <a:t>Mülkiyet</a:t>
          </a:r>
          <a:endParaRPr lang="en-GB" sz="1900" kern="1200" dirty="0">
            <a:latin typeface="+mn-lt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+mn-lt"/>
              <a:cs typeface="Times New Roman" panose="02020603050405020304" pitchFamily="18" charset="0"/>
            </a:rPr>
            <a:t>("</a:t>
          </a:r>
          <a:r>
            <a:rPr lang="en-GB" sz="1900" kern="1200" dirty="0" err="1">
              <a:latin typeface="+mn-lt"/>
              <a:cs typeface="Times New Roman" panose="02020603050405020304" pitchFamily="18" charset="0"/>
            </a:rPr>
            <a:t>Hür</a:t>
          </a:r>
          <a:r>
            <a:rPr lang="en-GB" sz="19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GB" sz="1900" kern="1200" dirty="0" err="1">
              <a:latin typeface="+mn-lt"/>
              <a:cs typeface="Times New Roman" panose="02020603050405020304" pitchFamily="18" charset="0"/>
            </a:rPr>
            <a:t>teşebbüs</a:t>
          </a:r>
          <a:r>
            <a:rPr lang="en-GB" sz="1900" kern="1200" dirty="0">
              <a:latin typeface="+mn-lt"/>
              <a:cs typeface="Times New Roman" panose="02020603050405020304" pitchFamily="18" charset="0"/>
            </a:rPr>
            <a:t>") </a:t>
          </a:r>
        </a:p>
      </dsp:txBody>
      <dsp:txXfrm>
        <a:off x="1621265" y="1120469"/>
        <a:ext cx="1240131" cy="1218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7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0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9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2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0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9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9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3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4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0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4D2D6-3BD7-4477-B9EB-41EAA6B0BF7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FDBE-4D4E-4311-9791-EF2FEBFD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hiny.retr0.me/journal_costs/?year=2014&amp;inst=19,22,38,42,59,64,80,95,13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retr0.me/2015/07/07/UK-HEI-journal-subscription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gdb.ankara.edu.tr/?page_id=125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hiny.retr0.me/journal_costs/?year=2010&amp;inst=19,22,38,42,59,64,80,95,13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free-for-all-arc-funded-research-now-open-to-the-public-11497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bitak.gov.tr/sites/default/files/tubitak_acik_bilim_politikasi_190316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bitak.gov.tr/sites/default/files/tubitak_acik_bilim_politikasi_190316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bitak.gov.tr/sites/default/files/tubitak_acik_bilim_politikasi_190316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osf.io/as8pc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osf.io/as8pc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en/02OpenScienceBasics/05OpenAccessToPublishedResearchResults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en/02OpenScienceBasics/08OpenPeerReviewMetricsAndEvaluation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ommons.wikimedia.org/wiki/File:Creative_Commons_Semaforoa.sv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ing.gmu.edu/communication/copyright/creative-commons-2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dergipark.gov.tr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eur4oa.eu/" TargetMode="External"/><Relationship Id="rId7" Type="http://schemas.openxmlformats.org/officeDocument/2006/relationships/hyperlink" Target="https://osf.io/" TargetMode="External"/><Relationship Id="rId2" Type="http://schemas.openxmlformats.org/officeDocument/2006/relationships/hyperlink" Target="https://www.openair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ikders.ankara.edu.tr/" TargetMode="External"/><Relationship Id="rId5" Type="http://schemas.openxmlformats.org/officeDocument/2006/relationships/hyperlink" Target="https://aperta.ulakbim.gov.tr/" TargetMode="External"/><Relationship Id="rId4" Type="http://schemas.openxmlformats.org/officeDocument/2006/relationships/hyperlink" Target="https://cabim.ulakbim.gov.tr/ulakbim-acik-erisim-faaliyetleri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en/" TargetMode="External"/><Relationship Id="rId2" Type="http://schemas.openxmlformats.org/officeDocument/2006/relationships/hyperlink" Target="https://www.fosteropenscienc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edocs/pubdocs/en/wipo_pub_econstat_wp_6.pdf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Bilginin</a:t>
            </a:r>
            <a:r>
              <a:rPr lang="en-GB" dirty="0" smtClean="0"/>
              <a:t> </a:t>
            </a:r>
            <a:r>
              <a:rPr lang="en-GB" dirty="0" err="1" smtClean="0"/>
              <a:t>İktisadı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85551"/>
          </a:xfrm>
        </p:spPr>
        <p:txBody>
          <a:bodyPr>
            <a:normAutofit/>
          </a:bodyPr>
          <a:lstStyle/>
          <a:p>
            <a:r>
              <a:rPr lang="en-GB" dirty="0" err="1"/>
              <a:t>Altuğ</a:t>
            </a:r>
            <a:r>
              <a:rPr lang="en-GB" dirty="0"/>
              <a:t> </a:t>
            </a:r>
            <a:r>
              <a:rPr lang="en-GB" dirty="0" err="1"/>
              <a:t>Yalçıntaş</a:t>
            </a:r>
            <a:r>
              <a:rPr lang="en-GB" dirty="0"/>
              <a:t>, Ankara </a:t>
            </a:r>
            <a:r>
              <a:rPr lang="en-GB" dirty="0" err="1"/>
              <a:t>Üniversitesi</a:t>
            </a:r>
            <a:endParaRPr lang="en-GB" dirty="0"/>
          </a:p>
          <a:p>
            <a:r>
              <a:rPr lang="en-GB" dirty="0">
                <a:hlinkClick r:id="rId2"/>
              </a:rPr>
              <a:t>altug.yalcintas@politics.ankara.edu.tr</a:t>
            </a:r>
            <a:r>
              <a:rPr lang="en-GB" dirty="0"/>
              <a:t> </a:t>
            </a:r>
          </a:p>
          <a:p>
            <a:endParaRPr lang="en-GB" b="1" i="1" dirty="0"/>
          </a:p>
          <a:p>
            <a:r>
              <a:rPr lang="en-GB" b="1" i="1" dirty="0" err="1"/>
              <a:t>Bilimsel</a:t>
            </a:r>
            <a:r>
              <a:rPr lang="en-GB" b="1" i="1" dirty="0"/>
              <a:t> </a:t>
            </a:r>
            <a:r>
              <a:rPr lang="en-GB" b="1" i="1" dirty="0" err="1"/>
              <a:t>Bilginin</a:t>
            </a:r>
            <a:r>
              <a:rPr lang="en-GB" b="1" i="1" dirty="0"/>
              <a:t> </a:t>
            </a:r>
            <a:r>
              <a:rPr lang="en-GB" b="1" i="1" dirty="0" err="1"/>
              <a:t>İktisadı</a:t>
            </a:r>
            <a:endParaRPr lang="en-GB" b="1" i="1" dirty="0"/>
          </a:p>
          <a:p>
            <a:r>
              <a:rPr lang="en-GB" i="1" dirty="0" err="1"/>
              <a:t>Fikri</a:t>
            </a:r>
            <a:r>
              <a:rPr lang="en-GB" i="1" dirty="0"/>
              <a:t> </a:t>
            </a:r>
            <a:r>
              <a:rPr lang="en-GB" i="1" dirty="0" err="1"/>
              <a:t>Mülkiyet</a:t>
            </a:r>
            <a:r>
              <a:rPr lang="en-GB" i="1" dirty="0"/>
              <a:t> YL </a:t>
            </a:r>
            <a:r>
              <a:rPr lang="en-GB" i="1" dirty="0" err="1"/>
              <a:t>Programı</a:t>
            </a:r>
            <a:r>
              <a:rPr lang="en-GB" i="1" dirty="0"/>
              <a:t>, 2020-2021 </a:t>
            </a:r>
            <a:r>
              <a:rPr lang="en-GB" i="1" dirty="0" err="1"/>
              <a:t>Akademik</a:t>
            </a:r>
            <a:r>
              <a:rPr lang="en-GB" i="1" dirty="0"/>
              <a:t> </a:t>
            </a:r>
            <a:r>
              <a:rPr lang="en-GB" i="1" dirty="0" err="1"/>
              <a:t>Yılı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431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65125"/>
            <a:ext cx="10134600" cy="6148384"/>
          </a:xfrm>
        </p:spPr>
      </p:pic>
      <p:sp>
        <p:nvSpPr>
          <p:cNvPr id="7" name="Oval 6"/>
          <p:cNvSpPr/>
          <p:nvPr/>
        </p:nvSpPr>
        <p:spPr>
          <a:xfrm>
            <a:off x="5549900" y="5981700"/>
            <a:ext cx="14732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4" y="354634"/>
            <a:ext cx="11043637" cy="5741366"/>
          </a:xfrm>
        </p:spPr>
      </p:pic>
    </p:spTree>
    <p:extLst>
      <p:ext uri="{BB962C8B-B14F-4D97-AF65-F5344CB8AC3E}">
        <p14:creationId xmlns:p14="http://schemas.microsoft.com/office/powerpoint/2010/main" val="38453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5" y="142600"/>
            <a:ext cx="10535417" cy="6576718"/>
          </a:xfrm>
        </p:spPr>
      </p:pic>
    </p:spTree>
    <p:extLst>
      <p:ext uri="{BB962C8B-B14F-4D97-AF65-F5344CB8AC3E}">
        <p14:creationId xmlns:p14="http://schemas.microsoft.com/office/powerpoint/2010/main" val="39794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5" y="142600"/>
            <a:ext cx="10535417" cy="6576718"/>
          </a:xfrm>
        </p:spPr>
      </p:pic>
      <p:sp>
        <p:nvSpPr>
          <p:cNvPr id="3" name="Metin kutusu 2"/>
          <p:cNvSpPr txBox="1"/>
          <p:nvPr/>
        </p:nvSpPr>
        <p:spPr>
          <a:xfrm>
            <a:off x="3035300" y="3073400"/>
            <a:ext cx="43561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Açık</a:t>
            </a:r>
            <a:r>
              <a:rPr lang="en-GB" sz="3200" dirty="0" smtClean="0"/>
              <a:t> </a:t>
            </a:r>
            <a:r>
              <a:rPr lang="en-GB" sz="3200" dirty="0" err="1" smtClean="0"/>
              <a:t>bilim</a:t>
            </a:r>
            <a:r>
              <a:rPr lang="en-GB" sz="3200" dirty="0" smtClean="0"/>
              <a:t> </a:t>
            </a:r>
            <a:r>
              <a:rPr lang="en-GB" sz="3200" dirty="0" err="1" smtClean="0"/>
              <a:t>hareketinin</a:t>
            </a:r>
            <a:r>
              <a:rPr lang="en-GB" sz="3200" dirty="0" smtClean="0"/>
              <a:t> </a:t>
            </a:r>
            <a:r>
              <a:rPr lang="en-GB" sz="3200" dirty="0" err="1" smtClean="0"/>
              <a:t>parçası</a:t>
            </a:r>
            <a:r>
              <a:rPr lang="en-GB" sz="3200" dirty="0" smtClean="0"/>
              <a:t> </a:t>
            </a:r>
            <a:r>
              <a:rPr lang="en-GB" sz="3200" dirty="0" err="1" smtClean="0"/>
              <a:t>olmayı</a:t>
            </a:r>
            <a:r>
              <a:rPr lang="en-GB" sz="3200" dirty="0" smtClean="0"/>
              <a:t> </a:t>
            </a:r>
            <a:r>
              <a:rPr lang="en-GB" sz="3200" dirty="0" err="1" smtClean="0"/>
              <a:t>reddetmenin</a:t>
            </a:r>
            <a:r>
              <a:rPr lang="en-GB" sz="3200" dirty="0" smtClean="0"/>
              <a:t> </a:t>
            </a:r>
            <a:r>
              <a:rPr lang="en-GB" sz="3200" dirty="0" err="1" smtClean="0"/>
              <a:t>maliyeti</a:t>
            </a:r>
            <a:r>
              <a:rPr lang="en-GB" sz="3200" dirty="0" smtClean="0"/>
              <a:t>.</a:t>
            </a:r>
            <a:endParaRPr lang="tr-TR" sz="3200" dirty="0"/>
          </a:p>
        </p:txBody>
      </p:sp>
      <p:sp>
        <p:nvSpPr>
          <p:cNvPr id="5" name="Oval 4"/>
          <p:cNvSpPr/>
          <p:nvPr/>
        </p:nvSpPr>
        <p:spPr>
          <a:xfrm>
            <a:off x="10083800" y="3858230"/>
            <a:ext cx="1422400" cy="18161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5" idx="2"/>
          </p:cNvCxnSpPr>
          <p:nvPr/>
        </p:nvCxnSpPr>
        <p:spPr>
          <a:xfrm flipH="1" flipV="1">
            <a:off x="7391400" y="3858230"/>
            <a:ext cx="2692400" cy="90805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14" y="159027"/>
            <a:ext cx="8796486" cy="6452574"/>
          </a:xfrm>
        </p:spPr>
      </p:pic>
    </p:spTree>
    <p:extLst>
      <p:ext uri="{BB962C8B-B14F-4D97-AF65-F5344CB8AC3E}">
        <p14:creationId xmlns:p14="http://schemas.microsoft.com/office/powerpoint/2010/main" val="38459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154327"/>
            <a:ext cx="10661374" cy="6553664"/>
          </a:xfrm>
        </p:spPr>
      </p:pic>
    </p:spTree>
    <p:extLst>
      <p:ext uri="{BB962C8B-B14F-4D97-AF65-F5344CB8AC3E}">
        <p14:creationId xmlns:p14="http://schemas.microsoft.com/office/powerpoint/2010/main" val="29993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4706"/>
            <a:ext cx="4752528" cy="6649459"/>
          </a:xfrm>
        </p:spPr>
      </p:pic>
    </p:spTree>
    <p:extLst>
      <p:ext uri="{BB962C8B-B14F-4D97-AF65-F5344CB8AC3E}">
        <p14:creationId xmlns:p14="http://schemas.microsoft.com/office/powerpoint/2010/main" val="42103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90656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</a:p>
          <a:p>
            <a:r>
              <a:rPr lang="en-GB" dirty="0">
                <a:hlinkClick r:id="rId2"/>
              </a:rPr>
              <a:t>http://shiny.retr0.me/journal_costs/?year=2014&amp;inst=19,22,38,42,59,64,80,95,136</a:t>
            </a:r>
            <a:r>
              <a:rPr lang="en-GB" dirty="0"/>
              <a:t> </a:t>
            </a:r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638"/>
            <a:ext cx="8229600" cy="5631928"/>
          </a:xfrm>
        </p:spPr>
      </p:pic>
    </p:spTree>
    <p:extLst>
      <p:ext uri="{BB962C8B-B14F-4D97-AF65-F5344CB8AC3E}">
        <p14:creationId xmlns:p14="http://schemas.microsoft.com/office/powerpoint/2010/main" val="11843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7256" y="5890392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</a:p>
          <a:p>
            <a:r>
              <a:rPr lang="en-GB" dirty="0">
                <a:hlinkClick r:id="rId2"/>
              </a:rPr>
              <a:t>http://retr0.me/2015/07/07/UK-HEI-journal-subscriptions.html</a:t>
            </a:r>
            <a:endParaRPr lang="en-GB" dirty="0"/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(</a:t>
            </a:r>
            <a:r>
              <a:rPr lang="en-GB" dirty="0" err="1"/>
              <a:t>rakamlar</a:t>
            </a:r>
            <a:r>
              <a:rPr lang="en-GB" dirty="0"/>
              <a:t> 2014 </a:t>
            </a:r>
            <a:r>
              <a:rPr lang="en-GB" dirty="0" err="1"/>
              <a:t>için</a:t>
            </a:r>
            <a:r>
              <a:rPr lang="en-GB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5" y="188640"/>
            <a:ext cx="6363362" cy="5615754"/>
          </a:xfrm>
        </p:spPr>
      </p:pic>
    </p:spTree>
    <p:extLst>
      <p:ext uri="{BB962C8B-B14F-4D97-AF65-F5344CB8AC3E}">
        <p14:creationId xmlns:p14="http://schemas.microsoft.com/office/powerpoint/2010/main" val="14736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7565" y="106015"/>
          <a:ext cx="11449877" cy="5926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9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4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8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139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Ankara </a:t>
                      </a:r>
                      <a:r>
                        <a:rPr lang="en-GB" sz="1800" b="1" u="none" strike="noStrike" dirty="0" err="1">
                          <a:effectLst/>
                        </a:rPr>
                        <a:t>Üniversitesi</a:t>
                      </a:r>
                      <a:r>
                        <a:rPr lang="en-GB" sz="1800" b="1" u="none" strike="noStrike" dirty="0">
                          <a:effectLst/>
                        </a:rPr>
                        <a:t> "</a:t>
                      </a:r>
                      <a:r>
                        <a:rPr lang="en-GB" sz="1800" b="1" u="none" strike="noStrike" dirty="0" err="1">
                          <a:effectLst/>
                        </a:rPr>
                        <a:t>Kütüphane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ve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Dokümantasyon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Birimi</a:t>
                      </a:r>
                      <a:r>
                        <a:rPr lang="en-GB" sz="1800" b="1" u="none" strike="noStrike" dirty="0">
                          <a:effectLst/>
                        </a:rPr>
                        <a:t>" </a:t>
                      </a:r>
                      <a:r>
                        <a:rPr lang="en-GB" sz="1800" b="1" u="none" strike="noStrike" dirty="0" err="1">
                          <a:effectLst/>
                        </a:rPr>
                        <a:t>ile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Diğer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Tüm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Birimlerin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Yıl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Sonu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Gerçekleşen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Harcamaları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effectLst/>
                        </a:rPr>
                        <a:t>Kütüphane</a:t>
                      </a:r>
                      <a:r>
                        <a:rPr lang="en-GB" sz="2400" b="1" u="none" strike="noStrike" dirty="0">
                          <a:effectLst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</a:rPr>
                        <a:t>Harcama</a:t>
                      </a:r>
                      <a:r>
                        <a:rPr lang="en-GB" sz="2400" b="1" u="none" strike="noStrike" dirty="0" smtClean="0">
                          <a:effectLst/>
                        </a:rPr>
                        <a:t> (TL)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effectLst/>
                        </a:rPr>
                        <a:t>Toplam</a:t>
                      </a:r>
                      <a:r>
                        <a:rPr lang="en-GB" sz="2400" b="1" u="none" strike="noStrike" dirty="0">
                          <a:effectLst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</a:rPr>
                        <a:t>Harcama</a:t>
                      </a:r>
                      <a:r>
                        <a:rPr lang="en-GB" sz="2400" b="1" u="none" strike="noStrike" dirty="0" smtClean="0">
                          <a:effectLst/>
                        </a:rPr>
                        <a:t> (TL)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%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8107307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362727729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6908000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313195428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2,21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5652593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295590240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1,91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4375902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207844244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2,11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3854106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162982761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2,36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3975703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171978821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2,31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835" y="6211669"/>
            <a:ext cx="1110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AÜ internet </a:t>
            </a:r>
            <a:r>
              <a:rPr lang="en-GB" dirty="0" err="1" smtClean="0"/>
              <a:t>sitesinde</a:t>
            </a:r>
            <a:r>
              <a:rPr lang="en-GB" dirty="0" smtClean="0"/>
              <a:t> her </a:t>
            </a:r>
            <a:r>
              <a:rPr lang="en-GB" dirty="0" err="1" smtClean="0"/>
              <a:t>yıl</a:t>
            </a:r>
            <a:r>
              <a:rPr lang="en-GB" dirty="0" smtClean="0"/>
              <a:t> </a:t>
            </a:r>
            <a:r>
              <a:rPr lang="en-GB" dirty="0" err="1" smtClean="0"/>
              <a:t>Strateji</a:t>
            </a:r>
            <a:r>
              <a:rPr lang="en-GB" dirty="0" smtClean="0"/>
              <a:t> </a:t>
            </a:r>
            <a:r>
              <a:rPr lang="en-GB" dirty="0" err="1" smtClean="0"/>
              <a:t>Geliştirme</a:t>
            </a:r>
            <a:r>
              <a:rPr lang="en-GB" dirty="0" smtClean="0"/>
              <a:t> </a:t>
            </a:r>
            <a:r>
              <a:rPr lang="en-GB" dirty="0" err="1" smtClean="0"/>
              <a:t>Daire</a:t>
            </a:r>
            <a:r>
              <a:rPr lang="en-GB" dirty="0" smtClean="0"/>
              <a:t> </a:t>
            </a:r>
            <a:r>
              <a:rPr lang="en-GB" dirty="0" err="1" smtClean="0"/>
              <a:t>Başkanlığı</a:t>
            </a:r>
            <a:r>
              <a:rPr lang="en-GB" dirty="0" smtClean="0"/>
              <a:t> </a:t>
            </a:r>
            <a:r>
              <a:rPr lang="en-GB" dirty="0" err="1" smtClean="0"/>
              <a:t>Tarafından</a:t>
            </a:r>
            <a:r>
              <a:rPr lang="en-GB" dirty="0" smtClean="0"/>
              <a:t> </a:t>
            </a:r>
            <a:r>
              <a:rPr lang="en-GB" dirty="0" err="1" smtClean="0"/>
              <a:t>Hazırlanan</a:t>
            </a:r>
            <a:r>
              <a:rPr lang="en-GB" dirty="0" smtClean="0"/>
              <a:t> </a:t>
            </a:r>
            <a:r>
              <a:rPr lang="en-GB" dirty="0" err="1" smtClean="0"/>
              <a:t>Faaliyet</a:t>
            </a:r>
            <a:r>
              <a:rPr lang="en-GB" dirty="0" smtClean="0"/>
              <a:t> </a:t>
            </a:r>
            <a:r>
              <a:rPr lang="en-GB" dirty="0" err="1" smtClean="0"/>
              <a:t>Raporları</a:t>
            </a:r>
            <a:endParaRPr lang="en-GB" dirty="0" smtClean="0"/>
          </a:p>
          <a:p>
            <a:r>
              <a:rPr lang="en-GB" dirty="0">
                <a:hlinkClick r:id="rId2"/>
              </a:rPr>
              <a:t>http://sgdb.ankara.edu.tr/?</a:t>
            </a:r>
            <a:r>
              <a:rPr lang="en-GB" dirty="0" smtClean="0">
                <a:hlinkClick r:id="rId2"/>
              </a:rPr>
              <a:t>page_id=1255</a:t>
            </a:r>
            <a:r>
              <a:rPr lang="en-GB" dirty="0" smtClean="0"/>
              <a:t> [</a:t>
            </a:r>
            <a:r>
              <a:rPr lang="en-GB" dirty="0" err="1" smtClean="0"/>
              <a:t>Erişim</a:t>
            </a:r>
            <a:r>
              <a:rPr lang="en-GB" dirty="0" smtClean="0"/>
              <a:t> </a:t>
            </a:r>
            <a:r>
              <a:rPr lang="en-GB" dirty="0" err="1" smtClean="0"/>
              <a:t>Tarihi</a:t>
            </a:r>
            <a:r>
              <a:rPr lang="en-GB" dirty="0" smtClean="0"/>
              <a:t>: </a:t>
            </a:r>
            <a:r>
              <a:rPr lang="en-GB" dirty="0" err="1" smtClean="0"/>
              <a:t>Ağustos</a:t>
            </a:r>
            <a:r>
              <a:rPr lang="en-GB" smtClean="0"/>
              <a:t>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4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yeni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teknoloji</a:t>
            </a:r>
            <a:r>
              <a:rPr lang="en-GB" dirty="0" smtClean="0"/>
              <a:t> </a:t>
            </a:r>
            <a:r>
              <a:rPr lang="en-GB" dirty="0" err="1" smtClean="0"/>
              <a:t>paradigmasıdır</a:t>
            </a:r>
            <a:r>
              <a:rPr lang="en-GB" dirty="0" smtClean="0"/>
              <a:t>. Buna </a:t>
            </a:r>
            <a:r>
              <a:rPr lang="en-GB" dirty="0" err="1" smtClean="0"/>
              <a:t>göre</a:t>
            </a:r>
            <a:r>
              <a:rPr lang="en-GB" dirty="0" smtClean="0"/>
              <a:t>,</a:t>
            </a:r>
          </a:p>
          <a:p>
            <a:endParaRPr lang="en-GB" dirty="0" smtClean="0"/>
          </a:p>
          <a:p>
            <a:r>
              <a:rPr lang="en-GB" b="1" dirty="0" err="1" smtClean="0"/>
              <a:t>Yerleşik</a:t>
            </a:r>
            <a:r>
              <a:rPr lang="en-GB" b="1" dirty="0" smtClean="0"/>
              <a:t> hale </a:t>
            </a:r>
            <a:r>
              <a:rPr lang="en-GB" b="1" dirty="0" err="1" smtClean="0"/>
              <a:t>gelmiş</a:t>
            </a:r>
            <a:r>
              <a:rPr lang="en-GB" b="1" dirty="0" smtClean="0"/>
              <a:t> </a:t>
            </a:r>
            <a:r>
              <a:rPr lang="en-GB" b="1" dirty="0" err="1" smtClean="0"/>
              <a:t>bilimsel</a:t>
            </a:r>
            <a:r>
              <a:rPr lang="en-GB" b="1" dirty="0" smtClean="0"/>
              <a:t> </a:t>
            </a:r>
            <a:r>
              <a:rPr lang="en-GB" b="1" dirty="0" err="1" smtClean="0"/>
              <a:t>bilgi</a:t>
            </a:r>
            <a:r>
              <a:rPr lang="en-GB" b="1" dirty="0" smtClean="0"/>
              <a:t> </a:t>
            </a:r>
            <a:r>
              <a:rPr lang="en-GB" b="1" dirty="0" err="1" smtClean="0"/>
              <a:t>üretim</a:t>
            </a:r>
            <a:r>
              <a:rPr lang="en-GB" b="1" dirty="0" smtClean="0"/>
              <a:t> </a:t>
            </a:r>
            <a:r>
              <a:rPr lang="en-GB" b="1" dirty="0" err="1" smtClean="0"/>
              <a:t>süreçleri</a:t>
            </a:r>
            <a:r>
              <a:rPr lang="en-GB" dirty="0" smtClean="0"/>
              <a:t> (</a:t>
            </a:r>
            <a:r>
              <a:rPr lang="en-GB" dirty="0" err="1" smtClean="0"/>
              <a:t>yayımlama</a:t>
            </a:r>
            <a:r>
              <a:rPr lang="en-GB" dirty="0" smtClean="0"/>
              <a:t>, </a:t>
            </a:r>
            <a:r>
              <a:rPr lang="en-GB" dirty="0" err="1" smtClean="0"/>
              <a:t>atıf</a:t>
            </a:r>
            <a:r>
              <a:rPr lang="en-GB" dirty="0" smtClean="0"/>
              <a:t> </a:t>
            </a:r>
            <a:r>
              <a:rPr lang="en-GB" dirty="0" err="1" smtClean="0"/>
              <a:t>verme</a:t>
            </a:r>
            <a:r>
              <a:rPr lang="en-GB" dirty="0" smtClean="0"/>
              <a:t>, </a:t>
            </a:r>
            <a:r>
              <a:rPr lang="en-GB" dirty="0" err="1" smtClean="0"/>
              <a:t>replikasyon</a:t>
            </a:r>
            <a:r>
              <a:rPr lang="en-GB" dirty="0" smtClean="0"/>
              <a:t>, </a:t>
            </a:r>
            <a:r>
              <a:rPr lang="en-GB" dirty="0" err="1" smtClean="0"/>
              <a:t>arşivleme</a:t>
            </a:r>
            <a:r>
              <a:rPr lang="en-GB" dirty="0" smtClean="0"/>
              <a:t>, </a:t>
            </a:r>
            <a:r>
              <a:rPr lang="en-GB" dirty="0" err="1" smtClean="0"/>
              <a:t>kullanılan</a:t>
            </a:r>
            <a:r>
              <a:rPr lang="en-GB" dirty="0" smtClean="0"/>
              <a:t> </a:t>
            </a:r>
            <a:r>
              <a:rPr lang="en-GB" dirty="0" err="1" smtClean="0"/>
              <a:t>verileri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hale </a:t>
            </a:r>
            <a:r>
              <a:rPr lang="en-GB" dirty="0" err="1" smtClean="0"/>
              <a:t>getirme</a:t>
            </a:r>
            <a:r>
              <a:rPr lang="en-GB" dirty="0" smtClean="0"/>
              <a:t>, </a:t>
            </a:r>
            <a:r>
              <a:rPr lang="en-GB" dirty="0" err="1" smtClean="0"/>
              <a:t>sonuçların</a:t>
            </a:r>
            <a:r>
              <a:rPr lang="en-GB" dirty="0" smtClean="0"/>
              <a:t> </a:t>
            </a:r>
            <a:r>
              <a:rPr lang="en-GB" dirty="0" err="1" smtClean="0"/>
              <a:t>yaygınlaştırılması</a:t>
            </a:r>
            <a:r>
              <a:rPr lang="en-GB" dirty="0" smtClean="0"/>
              <a:t> vs.)</a:t>
            </a:r>
          </a:p>
          <a:p>
            <a:r>
              <a:rPr lang="en-GB" b="1" dirty="0" err="1" smtClean="0"/>
              <a:t>Ticari</a:t>
            </a:r>
            <a:r>
              <a:rPr lang="en-GB" b="1" dirty="0" smtClean="0"/>
              <a:t> </a:t>
            </a:r>
            <a:r>
              <a:rPr lang="en-GB" b="1" dirty="0" err="1" smtClean="0"/>
              <a:t>ve</a:t>
            </a:r>
            <a:r>
              <a:rPr lang="en-GB" b="1" dirty="0" smtClean="0"/>
              <a:t> </a:t>
            </a:r>
            <a:r>
              <a:rPr lang="en-GB" b="1" dirty="0" err="1" smtClean="0"/>
              <a:t>ticari</a:t>
            </a:r>
            <a:r>
              <a:rPr lang="en-GB" b="1" dirty="0" smtClean="0"/>
              <a:t> </a:t>
            </a:r>
            <a:r>
              <a:rPr lang="en-GB" b="1" dirty="0" err="1" smtClean="0"/>
              <a:t>olmayan</a:t>
            </a:r>
            <a:r>
              <a:rPr lang="en-GB" b="1" dirty="0" smtClean="0"/>
              <a:t> </a:t>
            </a:r>
            <a:r>
              <a:rPr lang="en-GB" b="1" dirty="0" err="1" smtClean="0"/>
              <a:t>yayınevleri</a:t>
            </a:r>
            <a:r>
              <a:rPr lang="en-GB" dirty="0" err="1" smtClean="0"/>
              <a:t>nin</a:t>
            </a:r>
            <a:r>
              <a:rPr lang="en-GB" dirty="0" smtClean="0"/>
              <a:t> </a:t>
            </a:r>
            <a:r>
              <a:rPr lang="en-GB" dirty="0" err="1" smtClean="0"/>
              <a:t>rolleri</a:t>
            </a:r>
            <a:r>
              <a:rPr lang="en-GB" dirty="0" smtClean="0"/>
              <a:t> (Elsevier, Springer vs.)</a:t>
            </a:r>
          </a:p>
          <a:p>
            <a:r>
              <a:rPr lang="en-GB" dirty="0" smtClean="0"/>
              <a:t>En </a:t>
            </a:r>
            <a:r>
              <a:rPr lang="en-GB" dirty="0" err="1" smtClean="0"/>
              <a:t>iyi</a:t>
            </a:r>
            <a:r>
              <a:rPr lang="en-GB" dirty="0" smtClean="0"/>
              <a:t> </a:t>
            </a:r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pratiklerinin</a:t>
            </a:r>
            <a:r>
              <a:rPr lang="en-GB" dirty="0" smtClean="0"/>
              <a:t> </a:t>
            </a:r>
            <a:r>
              <a:rPr lang="en-GB" dirty="0" err="1" smtClean="0"/>
              <a:t>gerçekleşmesini</a:t>
            </a:r>
            <a:r>
              <a:rPr lang="en-GB" dirty="0" smtClean="0"/>
              <a:t> </a:t>
            </a:r>
            <a:r>
              <a:rPr lang="en-GB" dirty="0" err="1" smtClean="0"/>
              <a:t>sağlayan</a:t>
            </a:r>
            <a:r>
              <a:rPr lang="en-GB" dirty="0" smtClean="0"/>
              <a:t> </a:t>
            </a:r>
            <a:r>
              <a:rPr lang="en-GB" b="1" dirty="0" err="1" smtClean="0"/>
              <a:t>bilim</a:t>
            </a:r>
            <a:r>
              <a:rPr lang="en-GB" b="1" dirty="0" smtClean="0"/>
              <a:t> </a:t>
            </a:r>
            <a:r>
              <a:rPr lang="en-GB" b="1" dirty="0" err="1" smtClean="0"/>
              <a:t>etiği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err="1" smtClean="0"/>
              <a:t>sorgulanmalıdır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yeniden</a:t>
            </a:r>
            <a:r>
              <a:rPr lang="en-GB" dirty="0" smtClean="0"/>
              <a:t> </a:t>
            </a:r>
            <a:r>
              <a:rPr lang="en-GB" dirty="0" err="1" smtClean="0"/>
              <a:t>inşa</a:t>
            </a:r>
            <a:r>
              <a:rPr lang="en-GB" dirty="0" smtClean="0"/>
              <a:t> </a:t>
            </a:r>
            <a:r>
              <a:rPr lang="en-GB" dirty="0" err="1" smtClean="0"/>
              <a:t>edilmelidir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6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93467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http://shiny.retr0.me/journal_costs/?year=2010&amp;inst=19,22,38,42,59,64,80,95,136</a:t>
            </a:r>
            <a:endParaRPr lang="en-GB" dirty="0"/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832"/>
            <a:ext cx="8686800" cy="5674839"/>
          </a:xfrm>
        </p:spPr>
      </p:pic>
    </p:spTree>
    <p:extLst>
      <p:ext uri="{BB962C8B-B14F-4D97-AF65-F5344CB8AC3E}">
        <p14:creationId xmlns:p14="http://schemas.microsoft.com/office/powerpoint/2010/main" val="35747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56792"/>
            <a:ext cx="8229600" cy="3966962"/>
          </a:xfrm>
        </p:spPr>
      </p:pic>
      <p:sp>
        <p:nvSpPr>
          <p:cNvPr id="6" name="Metin kutusu 5"/>
          <p:cNvSpPr txBox="1"/>
          <p:nvPr/>
        </p:nvSpPr>
        <p:spPr>
          <a:xfrm>
            <a:off x="2100851" y="5805265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</a:t>
            </a:r>
            <a:r>
              <a:rPr lang="tr-TR" dirty="0" err="1"/>
              <a:t>Alex</a:t>
            </a:r>
            <a:r>
              <a:rPr lang="tr-TR" dirty="0"/>
              <a:t> O. </a:t>
            </a:r>
            <a:r>
              <a:rPr lang="tr-TR" dirty="0" err="1"/>
              <a:t>Holcombe</a:t>
            </a:r>
            <a:r>
              <a:rPr lang="tr-TR" dirty="0"/>
              <a:t> </a:t>
            </a:r>
            <a:r>
              <a:rPr lang="tr-TR" dirty="0">
                <a:hlinkClick r:id="rId3"/>
              </a:rPr>
              <a:t>https://theconversation.com/free-for-all-arc-funded-research-now-open-to-the-public-11497</a:t>
            </a:r>
            <a:r>
              <a:rPr lang="tr-TR" dirty="0"/>
              <a:t> [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October</a:t>
            </a:r>
            <a:r>
              <a:rPr lang="tr-TR" dirty="0"/>
              <a:t> 2014]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Rates of Profit in Copyright Industries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BF9099-B2C6-4B9F-9DF6-A8BA70D17DC8}"/>
              </a:ext>
            </a:extLst>
          </p:cNvPr>
          <p:cNvSpPr/>
          <p:nvPr/>
        </p:nvSpPr>
        <p:spPr>
          <a:xfrm>
            <a:off x="848140" y="5637794"/>
            <a:ext cx="9707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https://www.relx.com/~/media/Files/R/RELX-Group/documents/reports/annual-reports/relx2017-annual-report.pdf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https://www.handelsblatt.com/today/finance/springer-nature-science-publisher-hopes-ipo-will-raise-1-2-billion/23581838.html?ticket=ST-2661299-IkaOG4LhqtJoyZNERDZ5-ap2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https://www.thebookseller.com/news/small-revenue-and-profit-lifts-taylor-and-francis-968691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https://craft.co/john-wiley-sons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https://craft.co/american-chemical-society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647C86-30D5-479A-9C33-3FD4E28903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4642" y="516833"/>
          <a:ext cx="10601740" cy="508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547">
                  <a:extLst>
                    <a:ext uri="{9D8B030D-6E8A-4147-A177-3AD203B41FA5}">
                      <a16:colId xmlns:a16="http://schemas.microsoft.com/office/drawing/2014/main" val="784312405"/>
                    </a:ext>
                  </a:extLst>
                </a:gridCol>
                <a:gridCol w="1471416">
                  <a:extLst>
                    <a:ext uri="{9D8B030D-6E8A-4147-A177-3AD203B41FA5}">
                      <a16:colId xmlns:a16="http://schemas.microsoft.com/office/drawing/2014/main" val="1176746961"/>
                    </a:ext>
                  </a:extLst>
                </a:gridCol>
                <a:gridCol w="2188259">
                  <a:extLst>
                    <a:ext uri="{9D8B030D-6E8A-4147-A177-3AD203B41FA5}">
                      <a16:colId xmlns:a16="http://schemas.microsoft.com/office/drawing/2014/main" val="3823445763"/>
                    </a:ext>
                  </a:extLst>
                </a:gridCol>
                <a:gridCol w="2188259">
                  <a:extLst>
                    <a:ext uri="{9D8B030D-6E8A-4147-A177-3AD203B41FA5}">
                      <a16:colId xmlns:a16="http://schemas.microsoft.com/office/drawing/2014/main" val="359773602"/>
                    </a:ext>
                  </a:extLst>
                </a:gridCol>
                <a:gridCol w="2188259">
                  <a:extLst>
                    <a:ext uri="{9D8B030D-6E8A-4147-A177-3AD203B41FA5}">
                      <a16:colId xmlns:a16="http://schemas.microsoft.com/office/drawing/2014/main" val="3120472175"/>
                    </a:ext>
                  </a:extLst>
                </a:gridCol>
              </a:tblGrid>
              <a:tr h="1183077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Publishing company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Year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Overall revenue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Profit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Profit %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743331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Reed Elsevier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8385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2604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31.0%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670196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Springer-Nature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1640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374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22.9%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576473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Taylor-Francis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688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270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39.2%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533697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Wiley</a:t>
                      </a:r>
                      <a:r>
                        <a:rPr lang="en-US" sz="2800" b="0" kern="120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1700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1241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73.0% (?)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947867"/>
                  </a:ext>
                </a:extLst>
              </a:tr>
              <a:tr h="7492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American Chemical Society</a:t>
                      </a:r>
                      <a:r>
                        <a:rPr lang="en-US" sz="2800" b="0" kern="120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569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87.3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386674"/>
                  </a:ext>
                </a:extLst>
              </a:tr>
              <a:tr h="591539">
                <a:tc grid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0" i="1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Currency: USD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10166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EA6F26B-2A25-4E7D-96ED-DB46857DFCE6}"/>
              </a:ext>
            </a:extLst>
          </p:cNvPr>
          <p:cNvSpPr/>
          <p:nvPr/>
        </p:nvSpPr>
        <p:spPr>
          <a:xfrm>
            <a:off x="2209800" y="351694"/>
            <a:ext cx="8229600" cy="534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Yeni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smtClean="0"/>
              <a:t>haber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https://www.bbc.com/news/business-54922764</a:t>
            </a:r>
          </a:p>
        </p:txBody>
      </p:sp>
    </p:spTree>
    <p:extLst>
      <p:ext uri="{BB962C8B-B14F-4D97-AF65-F5344CB8AC3E}">
        <p14:creationId xmlns:p14="http://schemas.microsoft.com/office/powerpoint/2010/main" val="54583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Bu </a:t>
            </a:r>
            <a:r>
              <a:rPr lang="en-GB" sz="5400" dirty="0" err="1" smtClean="0"/>
              <a:t>ders</a:t>
            </a:r>
            <a:r>
              <a:rPr lang="en-GB" sz="5400" dirty="0" smtClean="0"/>
              <a:t> </a:t>
            </a:r>
            <a:r>
              <a:rPr lang="en-GB" sz="5400" dirty="0" err="1" smtClean="0"/>
              <a:t>açık</a:t>
            </a:r>
            <a:r>
              <a:rPr lang="en-GB" sz="5400" dirty="0" smtClean="0"/>
              <a:t> </a:t>
            </a:r>
            <a:r>
              <a:rPr lang="en-GB" sz="5400" dirty="0" err="1" smtClean="0"/>
              <a:t>bilim</a:t>
            </a:r>
            <a:r>
              <a:rPr lang="en-GB" sz="5400" dirty="0" smtClean="0"/>
              <a:t> </a:t>
            </a:r>
            <a:r>
              <a:rPr lang="en-GB" sz="5400" dirty="0" err="1" smtClean="0"/>
              <a:t>üzerine</a:t>
            </a:r>
            <a:r>
              <a:rPr lang="en-GB" sz="5400" dirty="0" smtClean="0"/>
              <a:t> </a:t>
            </a:r>
            <a:r>
              <a:rPr lang="en-GB" sz="5400" dirty="0" err="1" smtClean="0"/>
              <a:t>bir</a:t>
            </a:r>
            <a:r>
              <a:rPr lang="en-GB" sz="5400" dirty="0" smtClean="0"/>
              <a:t> </a:t>
            </a:r>
            <a:r>
              <a:rPr lang="en-GB" sz="5400" dirty="0" err="1" smtClean="0"/>
              <a:t>derstir</a:t>
            </a:r>
            <a:r>
              <a:rPr lang="en-GB" sz="5400" dirty="0" smtClean="0"/>
              <a:t>.</a:t>
            </a:r>
          </a:p>
          <a:p>
            <a:pPr marL="0" indent="0" algn="ctr">
              <a:buNone/>
            </a:pPr>
            <a:endParaRPr lang="en-GB" sz="5400" dirty="0"/>
          </a:p>
          <a:p>
            <a:pPr marL="0" indent="0" algn="ctr">
              <a:buNone/>
            </a:pPr>
            <a:r>
              <a:rPr lang="en-GB" sz="5400" dirty="0" err="1" smtClean="0"/>
              <a:t>Açık</a:t>
            </a:r>
            <a:r>
              <a:rPr lang="en-GB" sz="5400" dirty="0" smtClean="0"/>
              <a:t> </a:t>
            </a:r>
            <a:r>
              <a:rPr lang="en-GB" sz="5400" dirty="0" err="1" smtClean="0"/>
              <a:t>bilim</a:t>
            </a:r>
            <a:r>
              <a:rPr lang="en-GB" sz="5400" dirty="0" smtClean="0"/>
              <a:t> </a:t>
            </a:r>
            <a:r>
              <a:rPr lang="en-GB" sz="5400" dirty="0" err="1" smtClean="0"/>
              <a:t>nedir</a:t>
            </a:r>
            <a:r>
              <a:rPr lang="en-GB" sz="5400" dirty="0" smtClean="0"/>
              <a:t>?</a:t>
            </a:r>
          </a:p>
          <a:p>
            <a:pPr marL="0" indent="0" algn="ctr">
              <a:buNone/>
            </a:pPr>
            <a:r>
              <a:rPr lang="en-GB" sz="5400" dirty="0" err="1" smtClean="0"/>
              <a:t>Açık</a:t>
            </a:r>
            <a:r>
              <a:rPr lang="en-GB" sz="5400" dirty="0" smtClean="0"/>
              <a:t> </a:t>
            </a:r>
            <a:r>
              <a:rPr lang="en-GB" sz="5400" dirty="0" err="1" smtClean="0"/>
              <a:t>bilim</a:t>
            </a:r>
            <a:r>
              <a:rPr lang="en-GB" sz="5400" dirty="0" smtClean="0"/>
              <a:t> </a:t>
            </a:r>
            <a:r>
              <a:rPr lang="en-GB" sz="5400" dirty="0" err="1" smtClean="0"/>
              <a:t>neden</a:t>
            </a:r>
            <a:r>
              <a:rPr lang="en-GB" sz="5400" dirty="0" smtClean="0"/>
              <a:t> </a:t>
            </a:r>
            <a:r>
              <a:rPr lang="en-GB" sz="5400" dirty="0" err="1" smtClean="0"/>
              <a:t>önemlidir</a:t>
            </a:r>
            <a:r>
              <a:rPr lang="en-GB" sz="5400" dirty="0" smtClean="0"/>
              <a:t>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7909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yeni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teknoloji</a:t>
            </a:r>
            <a:r>
              <a:rPr lang="en-GB" dirty="0" smtClean="0"/>
              <a:t> </a:t>
            </a:r>
            <a:r>
              <a:rPr lang="en-GB" dirty="0" err="1" smtClean="0"/>
              <a:t>paradigmasıdır</a:t>
            </a:r>
            <a:r>
              <a:rPr lang="en-GB" dirty="0" smtClean="0"/>
              <a:t>. Buna </a:t>
            </a:r>
            <a:r>
              <a:rPr lang="en-GB" dirty="0" err="1" smtClean="0"/>
              <a:t>göre</a:t>
            </a:r>
            <a:r>
              <a:rPr lang="en-GB" dirty="0" smtClean="0"/>
              <a:t>,</a:t>
            </a:r>
          </a:p>
          <a:p>
            <a:endParaRPr lang="en-GB" dirty="0" smtClean="0"/>
          </a:p>
          <a:p>
            <a:r>
              <a:rPr lang="en-GB" b="1" dirty="0" err="1" smtClean="0"/>
              <a:t>Yerleşik</a:t>
            </a:r>
            <a:r>
              <a:rPr lang="en-GB" b="1" dirty="0" smtClean="0"/>
              <a:t> hale </a:t>
            </a:r>
            <a:r>
              <a:rPr lang="en-GB" b="1" dirty="0" err="1" smtClean="0"/>
              <a:t>gelmiş</a:t>
            </a:r>
            <a:r>
              <a:rPr lang="en-GB" b="1" dirty="0" smtClean="0"/>
              <a:t> </a:t>
            </a:r>
            <a:r>
              <a:rPr lang="en-GB" b="1" dirty="0" err="1" smtClean="0"/>
              <a:t>bilimsel</a:t>
            </a:r>
            <a:r>
              <a:rPr lang="en-GB" b="1" dirty="0" smtClean="0"/>
              <a:t> </a:t>
            </a:r>
            <a:r>
              <a:rPr lang="en-GB" b="1" dirty="0" err="1" smtClean="0"/>
              <a:t>bilgi</a:t>
            </a:r>
            <a:r>
              <a:rPr lang="en-GB" b="1" dirty="0" smtClean="0"/>
              <a:t> </a:t>
            </a:r>
            <a:r>
              <a:rPr lang="en-GB" b="1" dirty="0" err="1" smtClean="0"/>
              <a:t>üretim</a:t>
            </a:r>
            <a:r>
              <a:rPr lang="en-GB" b="1" dirty="0" smtClean="0"/>
              <a:t> </a:t>
            </a:r>
            <a:r>
              <a:rPr lang="en-GB" b="1" dirty="0" err="1" smtClean="0"/>
              <a:t>süreçleri</a:t>
            </a:r>
            <a:r>
              <a:rPr lang="en-GB" dirty="0" smtClean="0"/>
              <a:t> (</a:t>
            </a:r>
            <a:r>
              <a:rPr lang="en-GB" dirty="0" err="1" smtClean="0"/>
              <a:t>yayımlama</a:t>
            </a:r>
            <a:r>
              <a:rPr lang="en-GB" dirty="0" smtClean="0"/>
              <a:t>, </a:t>
            </a:r>
            <a:r>
              <a:rPr lang="en-GB" dirty="0" err="1" smtClean="0"/>
              <a:t>atıf</a:t>
            </a:r>
            <a:r>
              <a:rPr lang="en-GB" dirty="0" smtClean="0"/>
              <a:t> </a:t>
            </a:r>
            <a:r>
              <a:rPr lang="en-GB" dirty="0" err="1" smtClean="0"/>
              <a:t>verme</a:t>
            </a:r>
            <a:r>
              <a:rPr lang="en-GB" dirty="0" smtClean="0"/>
              <a:t>, </a:t>
            </a:r>
            <a:r>
              <a:rPr lang="en-GB" dirty="0" err="1" smtClean="0"/>
              <a:t>replikasyon</a:t>
            </a:r>
            <a:r>
              <a:rPr lang="en-GB" dirty="0" smtClean="0"/>
              <a:t>, </a:t>
            </a:r>
            <a:r>
              <a:rPr lang="en-GB" dirty="0" err="1" smtClean="0"/>
              <a:t>arşivleme</a:t>
            </a:r>
            <a:r>
              <a:rPr lang="en-GB" dirty="0" smtClean="0"/>
              <a:t>, </a:t>
            </a:r>
            <a:r>
              <a:rPr lang="en-GB" dirty="0" err="1" smtClean="0"/>
              <a:t>kullanılan</a:t>
            </a:r>
            <a:r>
              <a:rPr lang="en-GB" dirty="0" smtClean="0"/>
              <a:t> </a:t>
            </a:r>
            <a:r>
              <a:rPr lang="en-GB" dirty="0" err="1" smtClean="0"/>
              <a:t>verileri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hale </a:t>
            </a:r>
            <a:r>
              <a:rPr lang="en-GB" dirty="0" err="1" smtClean="0"/>
              <a:t>getirme</a:t>
            </a:r>
            <a:r>
              <a:rPr lang="en-GB" dirty="0" smtClean="0"/>
              <a:t>, </a:t>
            </a:r>
            <a:r>
              <a:rPr lang="en-GB" dirty="0" err="1" smtClean="0"/>
              <a:t>sonuçların</a:t>
            </a:r>
            <a:r>
              <a:rPr lang="en-GB" dirty="0" smtClean="0"/>
              <a:t> </a:t>
            </a:r>
            <a:r>
              <a:rPr lang="en-GB" dirty="0" err="1" smtClean="0"/>
              <a:t>yaygınlaştırılması</a:t>
            </a:r>
            <a:r>
              <a:rPr lang="en-GB" dirty="0" smtClean="0"/>
              <a:t> vs.)</a:t>
            </a:r>
          </a:p>
          <a:p>
            <a:r>
              <a:rPr lang="en-GB" b="1" dirty="0" err="1" smtClean="0"/>
              <a:t>Ticari</a:t>
            </a:r>
            <a:r>
              <a:rPr lang="en-GB" b="1" dirty="0" smtClean="0"/>
              <a:t> </a:t>
            </a:r>
            <a:r>
              <a:rPr lang="en-GB" b="1" dirty="0" err="1" smtClean="0"/>
              <a:t>ve</a:t>
            </a:r>
            <a:r>
              <a:rPr lang="en-GB" b="1" dirty="0" smtClean="0"/>
              <a:t> </a:t>
            </a:r>
            <a:r>
              <a:rPr lang="en-GB" b="1" dirty="0" err="1" smtClean="0"/>
              <a:t>ticari</a:t>
            </a:r>
            <a:r>
              <a:rPr lang="en-GB" b="1" dirty="0" smtClean="0"/>
              <a:t> </a:t>
            </a:r>
            <a:r>
              <a:rPr lang="en-GB" b="1" dirty="0" err="1" smtClean="0"/>
              <a:t>olmayan</a:t>
            </a:r>
            <a:r>
              <a:rPr lang="en-GB" b="1" dirty="0" smtClean="0"/>
              <a:t> </a:t>
            </a:r>
            <a:r>
              <a:rPr lang="en-GB" b="1" dirty="0" err="1" smtClean="0"/>
              <a:t>yayınevleri</a:t>
            </a:r>
            <a:r>
              <a:rPr lang="en-GB" dirty="0" err="1" smtClean="0"/>
              <a:t>nin</a:t>
            </a:r>
            <a:r>
              <a:rPr lang="en-GB" dirty="0" smtClean="0"/>
              <a:t> </a:t>
            </a:r>
            <a:r>
              <a:rPr lang="en-GB" dirty="0" err="1" smtClean="0"/>
              <a:t>rolleri</a:t>
            </a:r>
            <a:r>
              <a:rPr lang="en-GB" dirty="0" smtClean="0"/>
              <a:t> (Elsevier, Springer vs.)</a:t>
            </a:r>
          </a:p>
          <a:p>
            <a:r>
              <a:rPr lang="en-GB" dirty="0" smtClean="0"/>
              <a:t>En </a:t>
            </a:r>
            <a:r>
              <a:rPr lang="en-GB" dirty="0" err="1" smtClean="0"/>
              <a:t>iyi</a:t>
            </a:r>
            <a:r>
              <a:rPr lang="en-GB" dirty="0" smtClean="0"/>
              <a:t> </a:t>
            </a:r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pratiklerinin</a:t>
            </a:r>
            <a:r>
              <a:rPr lang="en-GB" dirty="0" smtClean="0"/>
              <a:t> </a:t>
            </a:r>
            <a:r>
              <a:rPr lang="en-GB" dirty="0" err="1" smtClean="0"/>
              <a:t>gerçekleşmesini</a:t>
            </a:r>
            <a:r>
              <a:rPr lang="en-GB" dirty="0" smtClean="0"/>
              <a:t> </a:t>
            </a:r>
            <a:r>
              <a:rPr lang="en-GB" dirty="0" err="1" smtClean="0"/>
              <a:t>sağlayan</a:t>
            </a:r>
            <a:r>
              <a:rPr lang="en-GB" dirty="0" smtClean="0"/>
              <a:t> </a:t>
            </a:r>
            <a:r>
              <a:rPr lang="en-GB" b="1" dirty="0" err="1" smtClean="0"/>
              <a:t>bilim</a:t>
            </a:r>
            <a:r>
              <a:rPr lang="en-GB" b="1" dirty="0" smtClean="0"/>
              <a:t> </a:t>
            </a:r>
            <a:r>
              <a:rPr lang="en-GB" b="1" dirty="0" err="1" smtClean="0"/>
              <a:t>etiği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err="1" smtClean="0"/>
              <a:t>sorgulanmalıdır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yeniden</a:t>
            </a:r>
            <a:r>
              <a:rPr lang="en-GB" dirty="0" smtClean="0"/>
              <a:t> </a:t>
            </a:r>
            <a:r>
              <a:rPr lang="en-GB" dirty="0" err="1" smtClean="0"/>
              <a:t>inşa</a:t>
            </a:r>
            <a:r>
              <a:rPr lang="en-GB" dirty="0" smtClean="0"/>
              <a:t> </a:t>
            </a:r>
            <a:r>
              <a:rPr lang="en-GB" dirty="0" err="1" smtClean="0"/>
              <a:t>edilmelidir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1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book.fosteropenscience.eu/en/Images/image_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0" y="288372"/>
            <a:ext cx="11594199" cy="63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44" y="-17417"/>
            <a:ext cx="6938271" cy="6599583"/>
          </a:xfrm>
        </p:spPr>
      </p:pic>
    </p:spTree>
    <p:extLst>
      <p:ext uri="{BB962C8B-B14F-4D97-AF65-F5344CB8AC3E}">
        <p14:creationId xmlns:p14="http://schemas.microsoft.com/office/powerpoint/2010/main" val="24992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TÜBİTAK </a:t>
            </a:r>
            <a:r>
              <a:rPr lang="en-GB" dirty="0" err="1" smtClean="0"/>
              <a:t>tanımı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/>
              <a:t>Bilim</a:t>
            </a:r>
            <a:r>
              <a:rPr lang="en-GB" dirty="0"/>
              <a:t>: </a:t>
            </a:r>
            <a:r>
              <a:rPr lang="en-GB" dirty="0" err="1"/>
              <a:t>Bilimin</a:t>
            </a:r>
            <a:r>
              <a:rPr lang="en-GB" dirty="0"/>
              <a:t>; </a:t>
            </a:r>
            <a:r>
              <a:rPr lang="en-GB" dirty="0" err="1"/>
              <a:t>yayınların</a:t>
            </a:r>
            <a:r>
              <a:rPr lang="en-GB" dirty="0"/>
              <a:t>,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verilerinin</a:t>
            </a:r>
            <a:r>
              <a:rPr lang="en-GB" dirty="0"/>
              <a:t>, </a:t>
            </a:r>
            <a:r>
              <a:rPr lang="en-GB" dirty="0" err="1"/>
              <a:t>laboratuvar</a:t>
            </a:r>
            <a:r>
              <a:rPr lang="en-GB" dirty="0"/>
              <a:t> </a:t>
            </a:r>
            <a:r>
              <a:rPr lang="en-GB" dirty="0" err="1"/>
              <a:t>notlarının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süreçlerinin</a:t>
            </a:r>
            <a:r>
              <a:rPr lang="en-GB" dirty="0"/>
              <a:t> </a:t>
            </a:r>
            <a:r>
              <a:rPr lang="en-GB" dirty="0" err="1"/>
              <a:t>ücretsiz</a:t>
            </a:r>
            <a:r>
              <a:rPr lang="en-GB" dirty="0"/>
              <a:t> </a:t>
            </a:r>
            <a:r>
              <a:rPr lang="en-GB" dirty="0" err="1"/>
              <a:t>erişilebildiği</a:t>
            </a:r>
            <a:r>
              <a:rPr lang="en-GB" dirty="0"/>
              <a:t>, </a:t>
            </a:r>
            <a:r>
              <a:rPr lang="en-GB" dirty="0" err="1"/>
              <a:t>araştırmanın</a:t>
            </a:r>
            <a:r>
              <a:rPr lang="en-GB" dirty="0"/>
              <a:t> </a:t>
            </a:r>
            <a:r>
              <a:rPr lang="en-GB" dirty="0" err="1"/>
              <a:t>yeniden</a:t>
            </a:r>
            <a:r>
              <a:rPr lang="en-GB" dirty="0"/>
              <a:t> </a:t>
            </a:r>
            <a:r>
              <a:rPr lang="en-GB" dirty="0" err="1"/>
              <a:t>kullanımı</a:t>
            </a:r>
            <a:r>
              <a:rPr lang="en-GB" dirty="0"/>
              <a:t>, </a:t>
            </a:r>
            <a:r>
              <a:rPr lang="en-GB" dirty="0" err="1"/>
              <a:t>dağıtımı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üretilmesine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</a:t>
            </a:r>
            <a:r>
              <a:rPr lang="en-GB" dirty="0" err="1"/>
              <a:t>veren</a:t>
            </a:r>
            <a:r>
              <a:rPr lang="en-GB" dirty="0"/>
              <a:t> </a:t>
            </a:r>
            <a:r>
              <a:rPr lang="en-GB" dirty="0" err="1"/>
              <a:t>koşullarla</a:t>
            </a:r>
            <a:r>
              <a:rPr lang="en-GB" dirty="0"/>
              <a:t>,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araştırmacıların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çalışabileceği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katkıda</a:t>
            </a:r>
            <a:r>
              <a:rPr lang="en-GB" dirty="0"/>
              <a:t> </a:t>
            </a:r>
            <a:r>
              <a:rPr lang="en-GB" dirty="0" err="1"/>
              <a:t>bulunabileceği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yapılması</a:t>
            </a:r>
            <a:r>
              <a:rPr lang="en-GB" dirty="0" smtClean="0"/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156" y="6286477"/>
            <a:ext cx="1028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Kaynak</a:t>
            </a:r>
            <a:r>
              <a:rPr lang="en-GB" sz="1600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www.tubitak.gov.tr/sites/default/files/tubitak_acik_bilim_politikasi_190316.pdf</a:t>
            </a:r>
            <a:r>
              <a:rPr lang="en-GB" sz="1600" dirty="0" smtClean="0"/>
              <a:t> [</a:t>
            </a:r>
            <a:r>
              <a:rPr lang="en-GB" sz="1600" dirty="0" err="1" smtClean="0"/>
              <a:t>Erişim</a:t>
            </a:r>
            <a:r>
              <a:rPr lang="en-GB" sz="1600" dirty="0" smtClean="0"/>
              <a:t> </a:t>
            </a:r>
            <a:r>
              <a:rPr lang="en-GB" sz="1600" dirty="0" err="1" smtClean="0"/>
              <a:t>tarihi</a:t>
            </a:r>
            <a:r>
              <a:rPr lang="en-GB" sz="1600" dirty="0" smtClean="0"/>
              <a:t>: </a:t>
            </a:r>
            <a:r>
              <a:rPr lang="en-GB" sz="1600" dirty="0" err="1" smtClean="0"/>
              <a:t>Ekim</a:t>
            </a:r>
            <a:r>
              <a:rPr lang="en-GB" sz="1600" dirty="0" smtClean="0"/>
              <a:t> 2019]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96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modelleri</a:t>
            </a:r>
            <a:r>
              <a:rPr lang="en-GB" dirty="0" smtClean="0"/>
              <a:t>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Yeşil</a:t>
            </a:r>
            <a:r>
              <a:rPr lang="en-GB" dirty="0" smtClean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: </a:t>
            </a:r>
            <a:r>
              <a:rPr lang="en-GB" dirty="0" err="1"/>
              <a:t>Araştırmacıların</a:t>
            </a:r>
            <a:r>
              <a:rPr lang="en-GB" dirty="0"/>
              <a:t>,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dergilerde</a:t>
            </a:r>
            <a:r>
              <a:rPr lang="en-GB" dirty="0"/>
              <a:t> </a:t>
            </a:r>
            <a:r>
              <a:rPr lang="en-GB" dirty="0" err="1"/>
              <a:t>yayımlanan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 </a:t>
            </a:r>
            <a:r>
              <a:rPr lang="en-GB" dirty="0" err="1"/>
              <a:t>yayına</a:t>
            </a:r>
            <a:r>
              <a:rPr lang="en-GB" dirty="0"/>
              <a:t> </a:t>
            </a:r>
            <a:r>
              <a:rPr lang="en-GB" dirty="0" err="1"/>
              <a:t>kabul</a:t>
            </a:r>
            <a:r>
              <a:rPr lang="en-GB" dirty="0"/>
              <a:t> </a:t>
            </a:r>
            <a:r>
              <a:rPr lang="en-GB" dirty="0" err="1"/>
              <a:t>edilmiş</a:t>
            </a:r>
            <a:r>
              <a:rPr lang="en-GB" dirty="0"/>
              <a:t> </a:t>
            </a:r>
            <a:r>
              <a:rPr lang="en-GB" dirty="0" err="1"/>
              <a:t>sürümünün</a:t>
            </a:r>
            <a:r>
              <a:rPr lang="en-GB" dirty="0"/>
              <a:t> </a:t>
            </a:r>
            <a:r>
              <a:rPr lang="en-GB" dirty="0" err="1"/>
              <a:t>birer</a:t>
            </a:r>
            <a:r>
              <a:rPr lang="en-GB" dirty="0"/>
              <a:t> </a:t>
            </a:r>
            <a:r>
              <a:rPr lang="en-GB" dirty="0" err="1"/>
              <a:t>kopyasının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arşivlerde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4156" y="6286477"/>
            <a:ext cx="1028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Kaynak</a:t>
            </a:r>
            <a:r>
              <a:rPr lang="en-GB" sz="1600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www.tubitak.gov.tr/sites/default/files/tubitak_acik_bilim_politikasi_190316.pdf</a:t>
            </a:r>
            <a:r>
              <a:rPr lang="en-GB" sz="1600" dirty="0" smtClean="0"/>
              <a:t> [</a:t>
            </a:r>
            <a:r>
              <a:rPr lang="en-GB" sz="1600" dirty="0" err="1" smtClean="0"/>
              <a:t>Erişim</a:t>
            </a:r>
            <a:r>
              <a:rPr lang="en-GB" sz="1600" dirty="0" smtClean="0"/>
              <a:t> </a:t>
            </a:r>
            <a:r>
              <a:rPr lang="en-GB" sz="1600" dirty="0" err="1" smtClean="0"/>
              <a:t>tarihi</a:t>
            </a:r>
            <a:r>
              <a:rPr lang="en-GB" sz="1600" dirty="0" smtClean="0"/>
              <a:t>: </a:t>
            </a:r>
            <a:r>
              <a:rPr lang="en-GB" sz="1600" dirty="0" err="1" smtClean="0"/>
              <a:t>Ekim</a:t>
            </a:r>
            <a:r>
              <a:rPr lang="en-GB" sz="1600" dirty="0" smtClean="0"/>
              <a:t> 2019]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31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 </a:t>
            </a:r>
            <a:r>
              <a:rPr lang="en-GB" dirty="0" err="1" smtClean="0"/>
              <a:t>dersin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2496" cy="4681192"/>
          </a:xfrm>
        </p:spPr>
        <p:txBody>
          <a:bodyPr>
            <a:normAutofit fontScale="92500"/>
          </a:bodyPr>
          <a:lstStyle/>
          <a:p>
            <a:r>
              <a:rPr lang="en-GB" b="1" dirty="0" err="1" smtClean="0"/>
              <a:t>Dijital</a:t>
            </a:r>
            <a:r>
              <a:rPr lang="en-GB" b="1" dirty="0" smtClean="0"/>
              <a:t> </a:t>
            </a:r>
            <a:r>
              <a:rPr lang="en-GB" b="1" dirty="0" err="1" smtClean="0"/>
              <a:t>yayıncılık</a:t>
            </a:r>
            <a:r>
              <a:rPr lang="en-GB" b="1" dirty="0" smtClean="0"/>
              <a:t> </a:t>
            </a:r>
            <a:r>
              <a:rPr lang="en-GB" b="1" dirty="0" err="1" smtClean="0"/>
              <a:t>endüstrisi</a:t>
            </a:r>
            <a:r>
              <a:rPr lang="en-GB" b="1" dirty="0" smtClean="0"/>
              <a:t> </a:t>
            </a:r>
            <a:r>
              <a:rPr lang="en-GB" b="1" dirty="0" err="1" smtClean="0"/>
              <a:t>ve</a:t>
            </a:r>
            <a:r>
              <a:rPr lang="en-GB" b="1" dirty="0" smtClean="0"/>
              <a:t> İnternet </a:t>
            </a:r>
            <a:r>
              <a:rPr lang="en-GB" b="1" dirty="0" err="1" smtClean="0"/>
              <a:t>ekonomisinin</a:t>
            </a:r>
            <a:r>
              <a:rPr lang="en-GB" b="1" dirty="0" smtClean="0"/>
              <a:t> </a:t>
            </a:r>
            <a:r>
              <a:rPr lang="en-GB" b="1" dirty="0" err="1" smtClean="0"/>
              <a:t>sağladığı</a:t>
            </a:r>
            <a:r>
              <a:rPr lang="en-GB" b="1" dirty="0" smtClean="0"/>
              <a:t> </a:t>
            </a:r>
            <a:r>
              <a:rPr lang="en-GB" b="1" dirty="0" err="1" smtClean="0"/>
              <a:t>faydalardan</a:t>
            </a:r>
            <a:r>
              <a:rPr lang="en-GB" b="1" dirty="0" smtClean="0"/>
              <a:t> …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Bedava</a:t>
            </a:r>
            <a:r>
              <a:rPr lang="en-GB" dirty="0" smtClean="0"/>
              <a:t>” </a:t>
            </a:r>
            <a:r>
              <a:rPr lang="en-GB" dirty="0" err="1" smtClean="0"/>
              <a:t>sunulan</a:t>
            </a:r>
            <a:r>
              <a:rPr lang="en-GB" dirty="0" smtClean="0"/>
              <a:t> </a:t>
            </a:r>
            <a:r>
              <a:rPr lang="en-GB" dirty="0" err="1" smtClean="0"/>
              <a:t>hizmetler</a:t>
            </a:r>
            <a:r>
              <a:rPr lang="en-GB" dirty="0" smtClean="0"/>
              <a:t> (Google Scholar, Google Books, Research Gate vs.)</a:t>
            </a:r>
          </a:p>
          <a:p>
            <a:pPr lvl="1"/>
            <a:r>
              <a:rPr lang="en-GB" dirty="0" err="1" smtClean="0"/>
              <a:t>Gerçekten</a:t>
            </a:r>
            <a:r>
              <a:rPr lang="en-GB" dirty="0" smtClean="0"/>
              <a:t> </a:t>
            </a:r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olan</a:t>
            </a:r>
            <a:r>
              <a:rPr lang="en-GB" dirty="0" smtClean="0"/>
              <a:t> </a:t>
            </a:r>
            <a:r>
              <a:rPr lang="en-GB" dirty="0" err="1" smtClean="0"/>
              <a:t>hizmetler</a:t>
            </a:r>
            <a:r>
              <a:rPr lang="en-GB" dirty="0" smtClean="0"/>
              <a:t> (Open Science Framework, </a:t>
            </a:r>
            <a:r>
              <a:rPr lang="en-GB" dirty="0" err="1" smtClean="0"/>
              <a:t>Github</a:t>
            </a:r>
            <a:r>
              <a:rPr lang="en-GB" dirty="0" smtClean="0"/>
              <a:t>, OpenOffice.org vs.)</a:t>
            </a:r>
          </a:p>
          <a:p>
            <a:pPr lvl="1"/>
            <a:r>
              <a:rPr lang="en-GB" dirty="0" err="1" smtClean="0"/>
              <a:t>Hızlı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etkili</a:t>
            </a:r>
            <a:r>
              <a:rPr lang="en-GB" dirty="0" smtClean="0"/>
              <a:t> </a:t>
            </a:r>
            <a:r>
              <a:rPr lang="en-GB" dirty="0" err="1" smtClean="0"/>
              <a:t>yayıncılık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iletişim</a:t>
            </a:r>
            <a:r>
              <a:rPr lang="en-GB" dirty="0" smtClean="0"/>
              <a:t> </a:t>
            </a:r>
            <a:r>
              <a:rPr lang="en-GB" dirty="0" err="1" smtClean="0"/>
              <a:t>süreçleri</a:t>
            </a:r>
            <a:r>
              <a:rPr lang="en-GB" dirty="0" smtClean="0"/>
              <a:t> (</a:t>
            </a:r>
            <a:r>
              <a:rPr lang="en-GB" dirty="0" err="1" smtClean="0"/>
              <a:t>örnek</a:t>
            </a:r>
            <a:r>
              <a:rPr lang="en-GB" dirty="0" smtClean="0"/>
              <a:t>: </a:t>
            </a:r>
            <a:r>
              <a:rPr lang="en-GB" dirty="0" err="1" smtClean="0"/>
              <a:t>akademik</a:t>
            </a:r>
            <a:r>
              <a:rPr lang="en-GB" dirty="0" smtClean="0"/>
              <a:t> </a:t>
            </a:r>
            <a:r>
              <a:rPr lang="en-GB" dirty="0" err="1" smtClean="0"/>
              <a:t>kurumların</a:t>
            </a:r>
            <a:r>
              <a:rPr lang="en-GB" dirty="0" smtClean="0"/>
              <a:t> Twitter and Facebook </a:t>
            </a:r>
            <a:r>
              <a:rPr lang="en-GB" dirty="0" err="1" smtClean="0"/>
              <a:t>hesapları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… </a:t>
            </a:r>
            <a:r>
              <a:rPr lang="en-GB" b="1" dirty="0" err="1" smtClean="0"/>
              <a:t>yol</a:t>
            </a:r>
            <a:r>
              <a:rPr lang="en-GB" b="1" dirty="0" smtClean="0"/>
              <a:t> </a:t>
            </a:r>
            <a:r>
              <a:rPr lang="en-GB" b="1" dirty="0" err="1" smtClean="0"/>
              <a:t>açtığı</a:t>
            </a:r>
            <a:r>
              <a:rPr lang="en-GB" b="1" dirty="0" smtClean="0"/>
              <a:t> </a:t>
            </a:r>
            <a:r>
              <a:rPr lang="en-GB" b="1" dirty="0" err="1" smtClean="0"/>
              <a:t>zararlara</a:t>
            </a:r>
            <a:endParaRPr lang="en-GB" b="1" dirty="0" smtClean="0"/>
          </a:p>
          <a:p>
            <a:pPr lvl="1"/>
            <a:r>
              <a:rPr lang="en-GB" dirty="0" err="1" smtClean="0"/>
              <a:t>Takip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gözetim</a:t>
            </a:r>
            <a:r>
              <a:rPr lang="en-GB" dirty="0" smtClean="0"/>
              <a:t> </a:t>
            </a:r>
            <a:r>
              <a:rPr lang="en-GB" dirty="0" err="1" smtClean="0"/>
              <a:t>sistemleri</a:t>
            </a:r>
            <a:r>
              <a:rPr lang="en-GB" dirty="0" smtClean="0"/>
              <a:t> </a:t>
            </a:r>
            <a:r>
              <a:rPr lang="en-GB" dirty="0" err="1" smtClean="0"/>
              <a:t>ile</a:t>
            </a:r>
            <a:r>
              <a:rPr lang="en-GB" dirty="0" smtClean="0"/>
              <a:t> </a:t>
            </a:r>
            <a:r>
              <a:rPr lang="en-GB" dirty="0" err="1" smtClean="0"/>
              <a:t>büyük</a:t>
            </a:r>
            <a:r>
              <a:rPr lang="en-GB" dirty="0" smtClean="0"/>
              <a:t> </a:t>
            </a:r>
            <a:r>
              <a:rPr lang="en-GB" dirty="0" err="1" smtClean="0"/>
              <a:t>veri</a:t>
            </a:r>
            <a:r>
              <a:rPr lang="en-GB" dirty="0" smtClean="0"/>
              <a:t> </a:t>
            </a:r>
            <a:r>
              <a:rPr lang="en-GB" dirty="0" err="1" smtClean="0"/>
              <a:t>kapitalizmi</a:t>
            </a:r>
            <a:endParaRPr lang="en-GB" dirty="0" smtClean="0"/>
          </a:p>
          <a:p>
            <a:pPr lvl="1"/>
            <a:r>
              <a:rPr lang="en-GB" dirty="0" err="1" smtClean="0"/>
              <a:t>Ahlâki</a:t>
            </a:r>
            <a:r>
              <a:rPr lang="en-GB" dirty="0" smtClean="0"/>
              <a:t> </a:t>
            </a:r>
            <a:r>
              <a:rPr lang="en-GB" dirty="0" err="1" smtClean="0"/>
              <a:t>olmayan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davranış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suistimaller</a:t>
            </a:r>
            <a:endParaRPr lang="en-GB" dirty="0" smtClean="0"/>
          </a:p>
          <a:p>
            <a:pPr lvl="1"/>
            <a:r>
              <a:rPr lang="en-GB" dirty="0" err="1" smtClean="0"/>
              <a:t>Aşırı</a:t>
            </a:r>
            <a:r>
              <a:rPr lang="en-GB" dirty="0" smtClean="0"/>
              <a:t> </a:t>
            </a:r>
            <a:r>
              <a:rPr lang="en-GB" dirty="0" err="1" smtClean="0"/>
              <a:t>kârlar</a:t>
            </a:r>
            <a:r>
              <a:rPr lang="en-GB" dirty="0" smtClean="0"/>
              <a:t> / </a:t>
            </a:r>
            <a:r>
              <a:rPr lang="en-GB" dirty="0" err="1" smtClean="0"/>
              <a:t>aşırı</a:t>
            </a:r>
            <a:r>
              <a:rPr lang="en-GB" dirty="0" smtClean="0"/>
              <a:t> </a:t>
            </a:r>
            <a:r>
              <a:rPr lang="en-GB" dirty="0" err="1" smtClean="0"/>
              <a:t>rantlar</a:t>
            </a:r>
            <a:endParaRPr lang="en-GB" dirty="0" smtClean="0"/>
          </a:p>
          <a:p>
            <a:pPr lvl="1"/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0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2" y="367885"/>
            <a:ext cx="9886670" cy="6124097"/>
          </a:xfrm>
        </p:spPr>
      </p:pic>
      <p:sp>
        <p:nvSpPr>
          <p:cNvPr id="5" name="Oval 4"/>
          <p:cNvSpPr/>
          <p:nvPr/>
        </p:nvSpPr>
        <p:spPr>
          <a:xfrm>
            <a:off x="1603513" y="265043"/>
            <a:ext cx="1457739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783496" y="1683026"/>
            <a:ext cx="1457739" cy="10999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67061" y="1808921"/>
            <a:ext cx="1921565" cy="10999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93913" y="6488668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modelleri</a:t>
            </a:r>
            <a:r>
              <a:rPr lang="en-GB" dirty="0" smtClean="0"/>
              <a:t>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</a:t>
            </a:r>
            <a:r>
              <a:rPr lang="en-GB" dirty="0" err="1"/>
              <a:t>Yeşil</a:t>
            </a:r>
            <a:r>
              <a:rPr lang="en-GB" dirty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: </a:t>
            </a:r>
            <a:r>
              <a:rPr lang="en-GB" dirty="0" err="1"/>
              <a:t>Araştırmacıların</a:t>
            </a:r>
            <a:r>
              <a:rPr lang="en-GB" dirty="0"/>
              <a:t>,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dergilerde</a:t>
            </a:r>
            <a:r>
              <a:rPr lang="en-GB" dirty="0"/>
              <a:t> </a:t>
            </a:r>
            <a:r>
              <a:rPr lang="en-GB" dirty="0" err="1"/>
              <a:t>yayımlanan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 </a:t>
            </a:r>
            <a:r>
              <a:rPr lang="en-GB" dirty="0" err="1"/>
              <a:t>yayına</a:t>
            </a:r>
            <a:r>
              <a:rPr lang="en-GB" dirty="0"/>
              <a:t> </a:t>
            </a:r>
            <a:r>
              <a:rPr lang="en-GB" dirty="0" err="1"/>
              <a:t>kabul</a:t>
            </a:r>
            <a:r>
              <a:rPr lang="en-GB" dirty="0"/>
              <a:t> </a:t>
            </a:r>
            <a:r>
              <a:rPr lang="en-GB" dirty="0" err="1"/>
              <a:t>edilmiş</a:t>
            </a:r>
            <a:r>
              <a:rPr lang="en-GB" dirty="0"/>
              <a:t> </a:t>
            </a:r>
            <a:r>
              <a:rPr lang="en-GB" dirty="0" err="1"/>
              <a:t>sürümünün</a:t>
            </a:r>
            <a:r>
              <a:rPr lang="en-GB" dirty="0"/>
              <a:t> </a:t>
            </a:r>
            <a:r>
              <a:rPr lang="en-GB" dirty="0" err="1"/>
              <a:t>birer</a:t>
            </a:r>
            <a:r>
              <a:rPr lang="en-GB" dirty="0"/>
              <a:t> </a:t>
            </a:r>
            <a:r>
              <a:rPr lang="en-GB" dirty="0" err="1"/>
              <a:t>kopyasının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arşivlerde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.”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Altın</a:t>
            </a:r>
            <a:r>
              <a:rPr lang="en-GB" dirty="0" smtClean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: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dergilerde</a:t>
            </a:r>
            <a:r>
              <a:rPr lang="en-GB" dirty="0"/>
              <a:t> </a:t>
            </a:r>
            <a:r>
              <a:rPr lang="en-GB" dirty="0" err="1"/>
              <a:t>yayınlanan</a:t>
            </a:r>
            <a:r>
              <a:rPr lang="en-GB" dirty="0"/>
              <a:t> </a:t>
            </a:r>
            <a:r>
              <a:rPr lang="en-GB" dirty="0" err="1"/>
              <a:t>araştırmacıların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, </a:t>
            </a:r>
            <a:r>
              <a:rPr lang="en-GB" dirty="0" err="1"/>
              <a:t>yayınlanan</a:t>
            </a:r>
            <a:r>
              <a:rPr lang="en-GB" dirty="0"/>
              <a:t> </a:t>
            </a:r>
            <a:r>
              <a:rPr lang="en-GB" dirty="0" err="1"/>
              <a:t>dergi</a:t>
            </a:r>
            <a:r>
              <a:rPr lang="en-GB" dirty="0"/>
              <a:t> </a:t>
            </a:r>
            <a:r>
              <a:rPr lang="en-GB" dirty="0" err="1"/>
              <a:t>aracılığıyla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yayınlandığı</a:t>
            </a:r>
            <a:r>
              <a:rPr lang="en-GB" dirty="0"/>
              <a:t> </a:t>
            </a:r>
            <a:r>
              <a:rPr lang="en-GB" dirty="0" err="1"/>
              <a:t>andan</a:t>
            </a:r>
            <a:r>
              <a:rPr lang="en-GB" dirty="0"/>
              <a:t> </a:t>
            </a:r>
            <a:r>
              <a:rPr lang="en-GB" dirty="0" err="1"/>
              <a:t>itibaren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 smtClean="0"/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56" y="6286477"/>
            <a:ext cx="1028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Kaynak</a:t>
            </a:r>
            <a:r>
              <a:rPr lang="en-GB" sz="1600" dirty="0" smtClean="0"/>
              <a:t>: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www.tubitak.gov.tr/sites/default/files/tubitak_acik_bilim_politikasi_190316.pdf</a:t>
            </a:r>
            <a:r>
              <a:rPr lang="en-GB" sz="1600" dirty="0" smtClean="0"/>
              <a:t> [</a:t>
            </a:r>
            <a:r>
              <a:rPr lang="en-GB" sz="1600" dirty="0" err="1" smtClean="0"/>
              <a:t>Erişim</a:t>
            </a:r>
            <a:r>
              <a:rPr lang="en-GB" sz="1600" dirty="0" smtClean="0"/>
              <a:t> </a:t>
            </a:r>
            <a:r>
              <a:rPr lang="en-GB" sz="1600" dirty="0" err="1" smtClean="0"/>
              <a:t>tarihi</a:t>
            </a:r>
            <a:r>
              <a:rPr lang="en-GB" sz="1600" dirty="0" smtClean="0"/>
              <a:t>: </a:t>
            </a:r>
            <a:r>
              <a:rPr lang="en-GB" sz="1600" dirty="0" err="1" smtClean="0"/>
              <a:t>Ekim</a:t>
            </a:r>
            <a:r>
              <a:rPr lang="en-GB" sz="1600" dirty="0" smtClean="0"/>
              <a:t> 2019]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499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6" y="381138"/>
            <a:ext cx="9990518" cy="5600250"/>
          </a:xfrm>
        </p:spPr>
      </p:pic>
      <p:sp>
        <p:nvSpPr>
          <p:cNvPr id="7" name="TextBox 6"/>
          <p:cNvSpPr txBox="1"/>
          <p:nvPr/>
        </p:nvSpPr>
        <p:spPr>
          <a:xfrm>
            <a:off x="1524000" y="6268278"/>
            <a:ext cx="92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3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özgürdür</a:t>
            </a:r>
            <a:r>
              <a:rPr lang="en-GB" dirty="0" smtClean="0"/>
              <a:t> [Free and gratis]</a:t>
            </a:r>
          </a:p>
          <a:p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verimlidir</a:t>
            </a:r>
            <a:endParaRPr lang="en-GB" dirty="0" smtClean="0"/>
          </a:p>
          <a:p>
            <a:r>
              <a:rPr lang="en-GB" dirty="0" err="1" smtClean="0"/>
              <a:t>İşbirliğine</a:t>
            </a:r>
            <a:r>
              <a:rPr lang="en-GB" dirty="0" smtClean="0"/>
              <a:t> </a:t>
            </a:r>
            <a:r>
              <a:rPr lang="en-GB" dirty="0" err="1" smtClean="0"/>
              <a:t>açıktır</a:t>
            </a:r>
            <a:endParaRPr lang="en-GB" dirty="0" smtClean="0"/>
          </a:p>
          <a:p>
            <a:r>
              <a:rPr lang="en-GB" dirty="0" err="1" smtClean="0"/>
              <a:t>Şeffaftır</a:t>
            </a:r>
            <a:endParaRPr lang="en-GB" dirty="0" smtClean="0"/>
          </a:p>
          <a:p>
            <a:r>
              <a:rPr lang="en-GB" dirty="0" err="1" smtClean="0"/>
              <a:t>Sorumludur</a:t>
            </a:r>
            <a:endParaRPr lang="en-GB" dirty="0"/>
          </a:p>
          <a:p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08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06" y="114300"/>
            <a:ext cx="6553994" cy="6553994"/>
          </a:xfrm>
        </p:spPr>
      </p:pic>
    </p:spTree>
    <p:extLst>
      <p:ext uri="{BB962C8B-B14F-4D97-AF65-F5344CB8AC3E}">
        <p14:creationId xmlns:p14="http://schemas.microsoft.com/office/powerpoint/2010/main" val="3142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Image result for bÄ±rakÄ±nÄ±z kopyalasÄ±nlar, bÄ±rakÄ±nÄ±z paylaÅsÄ±n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1225"/>
            <a:ext cx="4749799" cy="67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06" y="342106"/>
            <a:ext cx="6515894" cy="6515894"/>
          </a:xfrm>
        </p:spPr>
      </p:pic>
    </p:spTree>
    <p:extLst>
      <p:ext uri="{BB962C8B-B14F-4D97-AF65-F5344CB8AC3E}">
        <p14:creationId xmlns:p14="http://schemas.microsoft.com/office/powerpoint/2010/main" val="33974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Image result for paywall mov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4381"/>
            <a:ext cx="10515600" cy="32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245DE4-0409-45FB-8C46-9DC35232E60E}"/>
              </a:ext>
            </a:extLst>
          </p:cNvPr>
          <p:cNvSpPr/>
          <p:nvPr/>
        </p:nvSpPr>
        <p:spPr>
          <a:xfrm>
            <a:off x="3124200" y="65810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3ds" panose="02000503020000020004" pitchFamily="2" charset="0"/>
              </a:rPr>
              <a:t>https://www.nature.com/articles/d41586-018-06178-7</a:t>
            </a:r>
          </a:p>
        </p:txBody>
      </p:sp>
      <p:pic>
        <p:nvPicPr>
          <p:cNvPr id="1028" name="Picture 4" descr="https://media.nature.com/w800/magazine-assets/d41586-018-06178-7/d41586-018-06178-7_16093008.jpg">
            <a:extLst>
              <a:ext uri="{FF2B5EF4-FFF2-40B4-BE49-F238E27FC236}">
                <a16:creationId xmlns:a16="http://schemas.microsoft.com/office/drawing/2014/main" id="{71461EA6-1919-4448-977B-896231BF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68" y="212035"/>
            <a:ext cx="8712735" cy="63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önemlidir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Hepimiz</a:t>
            </a:r>
            <a:r>
              <a:rPr lang="en-GB" dirty="0" smtClean="0"/>
              <a:t> </a:t>
            </a:r>
            <a:r>
              <a:rPr lang="en-GB" dirty="0" err="1" smtClean="0"/>
              <a:t>şu</a:t>
            </a:r>
            <a:r>
              <a:rPr lang="en-GB" dirty="0" smtClean="0"/>
              <a:t> </a:t>
            </a:r>
            <a:r>
              <a:rPr lang="en-GB" dirty="0" err="1" smtClean="0"/>
              <a:t>konuda</a:t>
            </a:r>
            <a:r>
              <a:rPr lang="en-GB" dirty="0" smtClean="0"/>
              <a:t> </a:t>
            </a:r>
            <a:r>
              <a:rPr lang="en-GB" dirty="0" err="1" smtClean="0"/>
              <a:t>hemfikiriz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süreçlerinde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dizi</a:t>
            </a:r>
            <a:r>
              <a:rPr lang="en-GB" dirty="0" smtClean="0"/>
              <a:t> </a:t>
            </a:r>
            <a:r>
              <a:rPr lang="en-GB" dirty="0" err="1" smtClean="0"/>
              <a:t>iyileştirme</a:t>
            </a:r>
            <a:r>
              <a:rPr lang="en-GB" dirty="0" smtClean="0"/>
              <a:t> </a:t>
            </a:r>
            <a:r>
              <a:rPr lang="en-GB" dirty="0" err="1" smtClean="0"/>
              <a:t>demektir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7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Bu </a:t>
            </a:r>
            <a:r>
              <a:rPr lang="en-GB" sz="5400" dirty="0" err="1" smtClean="0"/>
              <a:t>ders</a:t>
            </a:r>
            <a:r>
              <a:rPr lang="en-GB" sz="5400" dirty="0" smtClean="0"/>
              <a:t> </a:t>
            </a:r>
            <a:r>
              <a:rPr lang="en-GB" sz="5400" dirty="0" err="1" smtClean="0"/>
              <a:t>telif</a:t>
            </a:r>
            <a:r>
              <a:rPr lang="en-GB" sz="5400" dirty="0" smtClean="0"/>
              <a:t> </a:t>
            </a:r>
            <a:r>
              <a:rPr lang="en-GB" sz="5400" dirty="0" err="1" smtClean="0"/>
              <a:t>hukuku</a:t>
            </a:r>
            <a:r>
              <a:rPr lang="en-GB" sz="5400" dirty="0" smtClean="0"/>
              <a:t> (</a:t>
            </a:r>
            <a:r>
              <a:rPr lang="en-GB" sz="5400" dirty="0" err="1" smtClean="0"/>
              <a:t>ve</a:t>
            </a:r>
            <a:r>
              <a:rPr lang="en-GB" sz="5400" dirty="0" smtClean="0"/>
              <a:t> patent </a:t>
            </a:r>
            <a:r>
              <a:rPr lang="en-GB" sz="5400" dirty="0" err="1" smtClean="0"/>
              <a:t>hukuku</a:t>
            </a:r>
            <a:r>
              <a:rPr lang="en-GB" sz="5400" dirty="0" smtClean="0"/>
              <a:t>) </a:t>
            </a:r>
            <a:r>
              <a:rPr lang="en-GB" sz="5400" dirty="0" err="1" smtClean="0"/>
              <a:t>üzerine</a:t>
            </a:r>
            <a:r>
              <a:rPr lang="en-GB" sz="5400" dirty="0" smtClean="0"/>
              <a:t> </a:t>
            </a:r>
            <a:r>
              <a:rPr lang="en-GB" sz="5400" dirty="0" err="1" smtClean="0"/>
              <a:t>bir</a:t>
            </a:r>
            <a:r>
              <a:rPr lang="en-GB" sz="5400" dirty="0" smtClean="0"/>
              <a:t> </a:t>
            </a:r>
            <a:r>
              <a:rPr lang="en-GB" sz="5400" dirty="0" err="1" smtClean="0"/>
              <a:t>ders</a:t>
            </a:r>
            <a:r>
              <a:rPr lang="en-GB" sz="5400" dirty="0" smtClean="0"/>
              <a:t> </a:t>
            </a:r>
            <a:r>
              <a:rPr lang="en-GB" sz="5400" dirty="0" err="1" smtClean="0"/>
              <a:t>değildir</a:t>
            </a:r>
            <a:r>
              <a:rPr lang="en-GB" sz="5400" dirty="0" smtClean="0"/>
              <a:t>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7430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neden</a:t>
            </a:r>
            <a:r>
              <a:rPr lang="en-GB" dirty="0" smtClean="0"/>
              <a:t> </a:t>
            </a:r>
            <a:r>
              <a:rPr lang="en-GB" dirty="0" err="1" smtClean="0"/>
              <a:t>önemlidir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Hepimiz</a:t>
            </a:r>
            <a:r>
              <a:rPr lang="en-GB" dirty="0" smtClean="0"/>
              <a:t> </a:t>
            </a:r>
            <a:r>
              <a:rPr lang="en-GB" dirty="0" err="1" smtClean="0"/>
              <a:t>şu</a:t>
            </a:r>
            <a:r>
              <a:rPr lang="en-GB" dirty="0" smtClean="0"/>
              <a:t> </a:t>
            </a:r>
            <a:r>
              <a:rPr lang="en-GB" dirty="0" err="1" smtClean="0"/>
              <a:t>konuda</a:t>
            </a:r>
            <a:r>
              <a:rPr lang="en-GB" dirty="0" smtClean="0"/>
              <a:t> </a:t>
            </a:r>
            <a:r>
              <a:rPr lang="en-GB" dirty="0" err="1" smtClean="0"/>
              <a:t>hemfikiriz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süreçlerinde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dizi</a:t>
            </a:r>
            <a:r>
              <a:rPr lang="en-GB" dirty="0" smtClean="0"/>
              <a:t> </a:t>
            </a:r>
            <a:r>
              <a:rPr lang="en-GB" dirty="0" err="1" smtClean="0"/>
              <a:t>iyileştirme</a:t>
            </a:r>
            <a:r>
              <a:rPr lang="en-GB" dirty="0" smtClean="0"/>
              <a:t> </a:t>
            </a:r>
            <a:r>
              <a:rPr lang="en-GB" dirty="0" err="1" smtClean="0"/>
              <a:t>demektir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Ancak</a:t>
            </a:r>
            <a:r>
              <a:rPr lang="en-GB" dirty="0" smtClean="0"/>
              <a:t> </a:t>
            </a:r>
            <a:r>
              <a:rPr lang="en-GB" dirty="0" err="1" smtClean="0"/>
              <a:t>hepimiz</a:t>
            </a:r>
            <a:r>
              <a:rPr lang="en-GB" dirty="0" smtClean="0"/>
              <a:t> </a:t>
            </a:r>
            <a:r>
              <a:rPr lang="en-GB" dirty="0" err="1" smtClean="0"/>
              <a:t>şu</a:t>
            </a:r>
            <a:r>
              <a:rPr lang="en-GB" dirty="0" smtClean="0"/>
              <a:t> </a:t>
            </a:r>
            <a:r>
              <a:rPr lang="en-GB" dirty="0" err="1" smtClean="0"/>
              <a:t>konuda</a:t>
            </a:r>
            <a:r>
              <a:rPr lang="en-GB" dirty="0" smtClean="0"/>
              <a:t> </a:t>
            </a:r>
            <a:r>
              <a:rPr lang="en-GB" dirty="0" err="1" smtClean="0"/>
              <a:t>hemfikir</a:t>
            </a:r>
            <a:r>
              <a:rPr lang="en-GB" dirty="0" smtClean="0"/>
              <a:t> </a:t>
            </a:r>
            <a:r>
              <a:rPr lang="en-GB" dirty="0" err="1" smtClean="0"/>
              <a:t>değiliz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, </a:t>
            </a:r>
            <a:r>
              <a:rPr lang="en-GB" dirty="0" err="1" smtClean="0"/>
              <a:t>ferdi</a:t>
            </a:r>
            <a:r>
              <a:rPr lang="en-GB" dirty="0" smtClean="0"/>
              <a:t> </a:t>
            </a:r>
            <a:r>
              <a:rPr lang="en-GB" dirty="0" err="1" smtClean="0"/>
              <a:t>mülkiyete</a:t>
            </a:r>
            <a:r>
              <a:rPr lang="en-GB" dirty="0" smtClean="0"/>
              <a:t> </a:t>
            </a:r>
            <a:r>
              <a:rPr lang="en-GB" dirty="0" err="1" smtClean="0"/>
              <a:t>dayalı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haklar</a:t>
            </a:r>
            <a:r>
              <a:rPr lang="en-GB" dirty="0" smtClean="0"/>
              <a:t> (proprietary rights) </a:t>
            </a:r>
            <a:r>
              <a:rPr lang="en-GB" dirty="0" err="1" smtClean="0"/>
              <a:t>üzerine</a:t>
            </a:r>
            <a:r>
              <a:rPr lang="en-GB" dirty="0" smtClean="0"/>
              <a:t> </a:t>
            </a:r>
            <a:r>
              <a:rPr lang="en-GB" dirty="0" err="1" smtClean="0"/>
              <a:t>inşa</a:t>
            </a:r>
            <a:r>
              <a:rPr lang="en-GB" dirty="0" smtClean="0"/>
              <a:t> </a:t>
            </a:r>
            <a:r>
              <a:rPr lang="en-GB" dirty="0" err="1" smtClean="0"/>
              <a:t>edilmiş</a:t>
            </a:r>
            <a:r>
              <a:rPr lang="en-GB" dirty="0" smtClean="0"/>
              <a:t> </a:t>
            </a:r>
            <a:r>
              <a:rPr lang="en-GB" dirty="0" err="1" smtClean="0"/>
              <a:t>olan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karmaşık</a:t>
            </a:r>
            <a:r>
              <a:rPr lang="en-GB" dirty="0" smtClean="0"/>
              <a:t> </a:t>
            </a:r>
            <a:r>
              <a:rPr lang="en-GB" dirty="0" err="1" smtClean="0"/>
              <a:t>şekillerde</a:t>
            </a:r>
            <a:r>
              <a:rPr lang="en-GB" dirty="0" smtClean="0"/>
              <a:t> </a:t>
            </a:r>
            <a:r>
              <a:rPr lang="en-GB" dirty="0" err="1" smtClean="0"/>
              <a:t>işleyen</a:t>
            </a:r>
            <a:r>
              <a:rPr lang="en-GB" dirty="0" smtClean="0"/>
              <a:t>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süreçlerinin</a:t>
            </a:r>
            <a:r>
              <a:rPr lang="en-GB" dirty="0" smtClean="0"/>
              <a:t> </a:t>
            </a:r>
            <a:r>
              <a:rPr lang="en-GB" dirty="0" err="1" smtClean="0"/>
              <a:t>doğasıyla</a:t>
            </a:r>
            <a:r>
              <a:rPr lang="en-GB" dirty="0" smtClean="0"/>
              <a:t> </a:t>
            </a:r>
            <a:r>
              <a:rPr lang="en-GB" dirty="0" err="1" smtClean="0"/>
              <a:t>çelişmektedir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Çember Ok 2"/>
          <p:cNvSpPr/>
          <p:nvPr/>
        </p:nvSpPr>
        <p:spPr>
          <a:xfrm>
            <a:off x="2324100" y="1485900"/>
            <a:ext cx="3886200" cy="26924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Çember Ok 5"/>
          <p:cNvSpPr/>
          <p:nvPr/>
        </p:nvSpPr>
        <p:spPr>
          <a:xfrm rot="10800000">
            <a:off x="2324100" y="3831432"/>
            <a:ext cx="3886200" cy="26924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Fikri</a:t>
            </a:r>
            <a:r>
              <a:rPr lang="en-GB" dirty="0"/>
              <a:t> </a:t>
            </a:r>
            <a:r>
              <a:rPr lang="en-GB" dirty="0" err="1"/>
              <a:t>ekonomilerin</a:t>
            </a:r>
            <a:r>
              <a:rPr lang="en-GB" dirty="0"/>
              <a:t> </a:t>
            </a:r>
            <a:r>
              <a:rPr lang="en-GB" dirty="0" err="1"/>
              <a:t>tarafları</a:t>
            </a:r>
            <a:r>
              <a:rPr lang="en-GB" dirty="0"/>
              <a:t> / </a:t>
            </a:r>
            <a:r>
              <a:rPr lang="en-GB" dirty="0" err="1"/>
              <a:t>bileşenleri</a:t>
            </a:r>
            <a:endParaRPr lang="tr-TR" dirty="0"/>
          </a:p>
        </p:txBody>
      </p:sp>
      <p:graphicFrame>
        <p:nvGraphicFramePr>
          <p:cNvPr id="4" name="Diagram 1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870" y="6029739"/>
            <a:ext cx="991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Görselin</a:t>
            </a:r>
            <a:r>
              <a:rPr lang="en-GB" dirty="0" smtClean="0"/>
              <a:t> </a:t>
            </a:r>
            <a:r>
              <a:rPr lang="en-GB" dirty="0" err="1" smtClean="0"/>
              <a:t>yayınlandığı</a:t>
            </a:r>
            <a:r>
              <a:rPr lang="en-GB" dirty="0" smtClean="0"/>
              <a:t> </a:t>
            </a:r>
            <a:r>
              <a:rPr lang="en-GB" dirty="0" err="1" smtClean="0"/>
              <a:t>kaynak</a:t>
            </a:r>
            <a:r>
              <a:rPr lang="en-GB" dirty="0" smtClean="0"/>
              <a:t>: </a:t>
            </a:r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r>
              <a:rPr lang="en-GB" dirty="0" smtClean="0"/>
              <a:t>. 2018.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Kopyalasınlar</a:t>
            </a:r>
            <a:r>
              <a:rPr lang="en-GB" i="1" dirty="0" smtClean="0"/>
              <a:t>,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Paylaşsınlar</a:t>
            </a:r>
            <a:r>
              <a:rPr lang="en-GB" i="1" dirty="0" smtClean="0"/>
              <a:t>: </a:t>
            </a:r>
            <a:r>
              <a:rPr lang="en-GB" i="1" dirty="0" err="1" smtClean="0"/>
              <a:t>Dijitalleşme</a:t>
            </a:r>
            <a:r>
              <a:rPr lang="en-GB" i="1" dirty="0" smtClean="0"/>
              <a:t> </a:t>
            </a:r>
            <a:r>
              <a:rPr lang="en-GB" i="1" dirty="0" err="1" smtClean="0"/>
              <a:t>ve</a:t>
            </a:r>
            <a:r>
              <a:rPr lang="en-GB" i="1" dirty="0" smtClean="0"/>
              <a:t> İnternet </a:t>
            </a:r>
            <a:r>
              <a:rPr lang="en-GB" i="1" dirty="0" err="1" smtClean="0"/>
              <a:t>Çağında</a:t>
            </a:r>
            <a:r>
              <a:rPr lang="en-GB" i="1" dirty="0" smtClean="0"/>
              <a:t> </a:t>
            </a:r>
            <a:r>
              <a:rPr lang="en-GB" i="1" dirty="0" err="1" smtClean="0"/>
              <a:t>Fikri</a:t>
            </a:r>
            <a:r>
              <a:rPr lang="en-GB" i="1" dirty="0" smtClean="0"/>
              <a:t> </a:t>
            </a:r>
            <a:r>
              <a:rPr lang="en-GB" i="1" dirty="0" err="1" smtClean="0"/>
              <a:t>Mülkiyet</a:t>
            </a:r>
            <a:r>
              <a:rPr lang="en-GB" i="1" dirty="0" smtClean="0"/>
              <a:t> </a:t>
            </a:r>
            <a:r>
              <a:rPr lang="en-GB" i="1" dirty="0" err="1" smtClean="0"/>
              <a:t>İlişkileri</a:t>
            </a:r>
            <a:r>
              <a:rPr lang="en-GB" i="1" dirty="0" smtClean="0"/>
              <a:t>. </a:t>
            </a:r>
            <a:r>
              <a:rPr lang="en-GB" dirty="0" smtClean="0"/>
              <a:t>Open </a:t>
            </a:r>
            <a:r>
              <a:rPr lang="en-GB" dirty="0"/>
              <a:t>Science Framework: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osf.io/as8pc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1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279400" y="1909762"/>
            <a:ext cx="7683500" cy="4183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3"/>
          <p:cNvSpPr txBox="1"/>
          <p:nvPr/>
        </p:nvSpPr>
        <p:spPr>
          <a:xfrm>
            <a:off x="4283214" y="1441313"/>
            <a:ext cx="462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TEFEKKÜR (SCHOLARSHIP)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789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279400" y="1909762"/>
            <a:ext cx="11581296" cy="4183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3"/>
          <p:cNvSpPr txBox="1"/>
          <p:nvPr/>
        </p:nvSpPr>
        <p:spPr>
          <a:xfrm>
            <a:off x="7410727" y="1375052"/>
            <a:ext cx="38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AKADEMİK KAPİTALİZM</a:t>
            </a:r>
            <a:endParaRPr lang="tr-TR" sz="2800" b="1" dirty="0"/>
          </a:p>
        </p:txBody>
      </p:sp>
      <p:sp>
        <p:nvSpPr>
          <p:cNvPr id="6" name="Metin kutusu 3"/>
          <p:cNvSpPr txBox="1"/>
          <p:nvPr/>
        </p:nvSpPr>
        <p:spPr>
          <a:xfrm>
            <a:off x="711200" y="6211669"/>
            <a:ext cx="1092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Sheila Slaughter and Gary Rhoades. 1997. </a:t>
            </a:r>
            <a:r>
              <a:rPr lang="en-GB" i="1" dirty="0" smtClean="0"/>
              <a:t>Academic Capitalism and the New Economy: Markets, State, and Higher Education</a:t>
            </a:r>
            <a:r>
              <a:rPr lang="en-GB" dirty="0" smtClean="0"/>
              <a:t>. Johns Hopkins University Press.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65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Fikri</a:t>
            </a:r>
            <a:r>
              <a:rPr lang="en-GB" dirty="0"/>
              <a:t> </a:t>
            </a:r>
            <a:r>
              <a:rPr lang="en-GB" dirty="0" err="1"/>
              <a:t>ekonomilerin</a:t>
            </a:r>
            <a:r>
              <a:rPr lang="en-GB" dirty="0"/>
              <a:t> </a:t>
            </a:r>
            <a:r>
              <a:rPr lang="en-GB" dirty="0" err="1"/>
              <a:t>tarafları</a:t>
            </a:r>
            <a:r>
              <a:rPr lang="en-GB" dirty="0"/>
              <a:t> / </a:t>
            </a:r>
            <a:r>
              <a:rPr lang="en-GB" dirty="0" err="1"/>
              <a:t>bileşenleri</a:t>
            </a:r>
            <a:endParaRPr lang="tr-TR" dirty="0"/>
          </a:p>
        </p:txBody>
      </p:sp>
      <p:graphicFrame>
        <p:nvGraphicFramePr>
          <p:cNvPr id="4" name="Diagram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814342"/>
              </p:ext>
            </p:extLst>
          </p:nvPr>
        </p:nvGraphicFramePr>
        <p:xfrm>
          <a:off x="838200" y="15081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870" y="6029739"/>
            <a:ext cx="991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Görselin</a:t>
            </a:r>
            <a:r>
              <a:rPr lang="en-GB" dirty="0" smtClean="0"/>
              <a:t> </a:t>
            </a:r>
            <a:r>
              <a:rPr lang="en-GB" dirty="0" err="1" smtClean="0"/>
              <a:t>yayınlandığı</a:t>
            </a:r>
            <a:r>
              <a:rPr lang="en-GB" dirty="0" smtClean="0"/>
              <a:t> </a:t>
            </a:r>
            <a:r>
              <a:rPr lang="en-GB" dirty="0" err="1" smtClean="0"/>
              <a:t>kaynak</a:t>
            </a:r>
            <a:r>
              <a:rPr lang="en-GB" dirty="0" smtClean="0"/>
              <a:t>: </a:t>
            </a:r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r>
              <a:rPr lang="en-GB" dirty="0" smtClean="0"/>
              <a:t>. 2018.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Kopyalasınlar</a:t>
            </a:r>
            <a:r>
              <a:rPr lang="en-GB" i="1" dirty="0" smtClean="0"/>
              <a:t>,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Paylaşsınlar</a:t>
            </a:r>
            <a:r>
              <a:rPr lang="en-GB" i="1" dirty="0" smtClean="0"/>
              <a:t>: </a:t>
            </a:r>
            <a:r>
              <a:rPr lang="en-GB" i="1" dirty="0" err="1" smtClean="0"/>
              <a:t>Dijitalleşme</a:t>
            </a:r>
            <a:r>
              <a:rPr lang="en-GB" i="1" dirty="0" smtClean="0"/>
              <a:t> </a:t>
            </a:r>
            <a:r>
              <a:rPr lang="en-GB" i="1" dirty="0" err="1" smtClean="0"/>
              <a:t>ve</a:t>
            </a:r>
            <a:r>
              <a:rPr lang="en-GB" i="1" dirty="0" smtClean="0"/>
              <a:t> İnternet </a:t>
            </a:r>
            <a:r>
              <a:rPr lang="en-GB" i="1" dirty="0" err="1" smtClean="0"/>
              <a:t>Çağında</a:t>
            </a:r>
            <a:r>
              <a:rPr lang="en-GB" i="1" dirty="0" smtClean="0"/>
              <a:t> </a:t>
            </a:r>
            <a:r>
              <a:rPr lang="en-GB" i="1" dirty="0" err="1" smtClean="0"/>
              <a:t>Fikri</a:t>
            </a:r>
            <a:r>
              <a:rPr lang="en-GB" i="1" dirty="0" smtClean="0"/>
              <a:t> </a:t>
            </a:r>
            <a:r>
              <a:rPr lang="en-GB" i="1" dirty="0" err="1" smtClean="0"/>
              <a:t>Mülkiyet</a:t>
            </a:r>
            <a:r>
              <a:rPr lang="en-GB" i="1" dirty="0" smtClean="0"/>
              <a:t> </a:t>
            </a:r>
            <a:r>
              <a:rPr lang="en-GB" i="1" dirty="0" err="1" smtClean="0"/>
              <a:t>İlişkileri</a:t>
            </a:r>
            <a:r>
              <a:rPr lang="en-GB" i="1" dirty="0" smtClean="0"/>
              <a:t>. </a:t>
            </a:r>
            <a:r>
              <a:rPr lang="en-GB" dirty="0" smtClean="0"/>
              <a:t>Open </a:t>
            </a:r>
            <a:r>
              <a:rPr lang="en-GB" dirty="0"/>
              <a:t>Science Framework: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osf.io/as8pc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8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platformları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201"/>
          </a:xfrm>
        </p:spPr>
        <p:txBody>
          <a:bodyPr>
            <a:normAutofit/>
          </a:bodyPr>
          <a:lstStyle/>
          <a:p>
            <a:r>
              <a:rPr lang="en-GB" dirty="0"/>
              <a:t>Open Science Framework (osf.io)</a:t>
            </a:r>
          </a:p>
          <a:p>
            <a:r>
              <a:rPr lang="en-GB" dirty="0" err="1"/>
              <a:t>Soc</a:t>
            </a:r>
            <a:r>
              <a:rPr lang="en-GB" dirty="0"/>
              <a:t> </a:t>
            </a:r>
            <a:r>
              <a:rPr lang="en-GB" dirty="0" err="1"/>
              <a:t>Arcxiv</a:t>
            </a:r>
            <a:r>
              <a:rPr lang="en-GB" dirty="0"/>
              <a:t> (socopen.org)</a:t>
            </a:r>
          </a:p>
          <a:p>
            <a:r>
              <a:rPr lang="en-GB" dirty="0" err="1" smtClean="0"/>
              <a:t>Kurumsal</a:t>
            </a:r>
            <a:r>
              <a:rPr lang="en-GB" dirty="0" smtClean="0"/>
              <a:t> </a:t>
            </a:r>
            <a:r>
              <a:rPr lang="en-GB" dirty="0" err="1" smtClean="0"/>
              <a:t>arşivler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acikders.ankara.edu.tr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 err="1" smtClean="0"/>
              <a:t>Öz-arşivleme</a:t>
            </a:r>
            <a:r>
              <a:rPr lang="en-GB" dirty="0" smtClean="0"/>
              <a:t> (self-archiving:  </a:t>
            </a:r>
            <a:r>
              <a:rPr lang="en-GB" dirty="0" err="1" smtClean="0"/>
              <a:t>kişisel</a:t>
            </a:r>
            <a:r>
              <a:rPr lang="en-GB" dirty="0" smtClean="0"/>
              <a:t> internet </a:t>
            </a:r>
            <a:r>
              <a:rPr lang="en-GB" dirty="0" err="1" smtClean="0"/>
              <a:t>sayfaları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bloglar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Academia.edu</a:t>
            </a:r>
          </a:p>
          <a:p>
            <a:r>
              <a:rPr lang="en-GB" dirty="0" smtClean="0"/>
              <a:t>Researchgare.edu</a:t>
            </a:r>
          </a:p>
          <a:p>
            <a:r>
              <a:rPr lang="en-GB" dirty="0" smtClean="0"/>
              <a:t>Slideshare.net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7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yayınlar</a:t>
            </a:r>
            <a:r>
              <a:rPr lang="en-GB" dirty="0" smtClean="0"/>
              <a:t>, </a:t>
            </a:r>
            <a:r>
              <a:rPr lang="en-GB" dirty="0" err="1" smtClean="0"/>
              <a:t>örnekler</a:t>
            </a:r>
            <a:r>
              <a:rPr lang="en-GB" dirty="0" smtClean="0"/>
              <a:t>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Dergi</a:t>
            </a:r>
            <a:r>
              <a:rPr lang="en-GB" dirty="0" smtClean="0"/>
              <a:t> Park </a:t>
            </a:r>
            <a:r>
              <a:rPr lang="en-GB" dirty="0" err="1" smtClean="0"/>
              <a:t>üzerinden</a:t>
            </a:r>
            <a:r>
              <a:rPr lang="en-GB" dirty="0" smtClean="0"/>
              <a:t> </a:t>
            </a:r>
            <a:r>
              <a:rPr lang="en-GB" dirty="0" err="1" smtClean="0"/>
              <a:t>yayımlanan</a:t>
            </a:r>
            <a:r>
              <a:rPr lang="en-GB" dirty="0" smtClean="0"/>
              <a:t> </a:t>
            </a:r>
            <a:r>
              <a:rPr lang="en-GB" dirty="0" err="1" smtClean="0"/>
              <a:t>birçok</a:t>
            </a:r>
            <a:r>
              <a:rPr lang="en-GB" dirty="0" smtClean="0"/>
              <a:t> </a:t>
            </a:r>
            <a:r>
              <a:rPr lang="en-GB" dirty="0" err="1" smtClean="0"/>
              <a:t>dergi</a:t>
            </a:r>
            <a:endParaRPr lang="en-GB" dirty="0" smtClean="0"/>
          </a:p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r>
              <a:rPr lang="en-GB" dirty="0" smtClean="0"/>
              <a:t> SBF </a:t>
            </a:r>
            <a:r>
              <a:rPr lang="en-GB" dirty="0" err="1" smtClean="0"/>
              <a:t>Dergisi</a:t>
            </a:r>
            <a:r>
              <a:rPr lang="en-GB" dirty="0" smtClean="0"/>
              <a:t> (1943’ten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 smtClean="0"/>
              <a:t>yana</a:t>
            </a:r>
            <a:r>
              <a:rPr lang="en-GB" dirty="0" smtClean="0"/>
              <a:t>)</a:t>
            </a:r>
          </a:p>
          <a:p>
            <a:r>
              <a:rPr lang="en-GB" dirty="0" smtClean="0"/>
              <a:t>Ankara </a:t>
            </a:r>
            <a:r>
              <a:rPr lang="en-GB" dirty="0" err="1"/>
              <a:t>Üniversitesi</a:t>
            </a:r>
            <a:r>
              <a:rPr lang="en-GB" dirty="0"/>
              <a:t> </a:t>
            </a:r>
            <a:r>
              <a:rPr lang="en-GB" dirty="0" err="1" smtClean="0"/>
              <a:t>Hukuk</a:t>
            </a:r>
            <a:r>
              <a:rPr lang="en-GB" dirty="0" smtClean="0"/>
              <a:t> </a:t>
            </a:r>
            <a:r>
              <a:rPr lang="en-GB" dirty="0" err="1" smtClean="0"/>
              <a:t>Dergisi</a:t>
            </a:r>
            <a:r>
              <a:rPr lang="en-GB" dirty="0" smtClean="0"/>
              <a:t> (1943’ten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 smtClean="0"/>
              <a:t>yana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…</a:t>
            </a:r>
            <a:endParaRPr lang="en-GB" dirty="0"/>
          </a:p>
          <a:p>
            <a:r>
              <a:rPr lang="en-GB" dirty="0" smtClean="0"/>
              <a:t>Econ Journal Watch</a:t>
            </a:r>
          </a:p>
          <a:p>
            <a:r>
              <a:rPr lang="en-GB" dirty="0" smtClean="0"/>
              <a:t>Erasmus Journal of Philosophy and Economics 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Core Economy</a:t>
            </a:r>
          </a:p>
          <a:p>
            <a:pPr marL="0" indent="0">
              <a:buNone/>
            </a:pP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birçokları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8587409" y="2305878"/>
            <a:ext cx="437321" cy="1470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8580783" y="3836504"/>
            <a:ext cx="437321" cy="1477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8600661" y="5367130"/>
            <a:ext cx="437321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170504" y="2862470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Türkiye</a:t>
            </a:r>
            <a:r>
              <a:rPr lang="en-GB" dirty="0" smtClean="0"/>
              <a:t> </a:t>
            </a:r>
            <a:r>
              <a:rPr lang="en-GB" dirty="0" err="1" smtClean="0"/>
              <a:t>adresli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16887" y="4353339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Uluslararası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256643" y="5638800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Uluslararası</a:t>
            </a:r>
            <a:r>
              <a:rPr lang="en-GB" dirty="0" smtClean="0"/>
              <a:t> </a:t>
            </a:r>
            <a:r>
              <a:rPr lang="en-GB" dirty="0" err="1" smtClean="0"/>
              <a:t>ders</a:t>
            </a:r>
            <a:r>
              <a:rPr lang="en-GB" dirty="0" smtClean="0"/>
              <a:t> </a:t>
            </a:r>
            <a:r>
              <a:rPr lang="en-GB" dirty="0" err="1" smtClean="0"/>
              <a:t>kitapları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yayınlar</a:t>
            </a:r>
            <a:r>
              <a:rPr lang="en-GB" dirty="0"/>
              <a:t>, </a:t>
            </a:r>
            <a:r>
              <a:rPr lang="en-GB" dirty="0" err="1"/>
              <a:t>örnekler</a:t>
            </a:r>
            <a:r>
              <a:rPr lang="en-GB"/>
              <a:t> </a:t>
            </a:r>
            <a:r>
              <a:rPr lang="en-GB" smtClean="0"/>
              <a:t>(2/2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Kobo Books (</a:t>
            </a:r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düşük</a:t>
            </a:r>
            <a:r>
              <a:rPr lang="en-GB" dirty="0" smtClean="0"/>
              <a:t> </a:t>
            </a:r>
            <a:r>
              <a:rPr lang="en-GB" dirty="0" err="1" smtClean="0"/>
              <a:t>fiyatlı</a:t>
            </a:r>
            <a:r>
              <a:rPr lang="en-GB" dirty="0" smtClean="0"/>
              <a:t> self-authored </a:t>
            </a:r>
            <a:r>
              <a:rPr lang="en-GB" dirty="0" err="1" smtClean="0"/>
              <a:t>kitaplar</a:t>
            </a:r>
            <a:r>
              <a:rPr lang="en-GB" dirty="0" smtClean="0"/>
              <a:t>)</a:t>
            </a:r>
          </a:p>
          <a:p>
            <a:r>
              <a:rPr lang="en-GB" dirty="0" smtClean="0"/>
              <a:t>Amazon Books </a:t>
            </a:r>
            <a:r>
              <a:rPr lang="en-GB" dirty="0"/>
              <a:t>(</a:t>
            </a:r>
            <a:r>
              <a:rPr lang="en-GB" dirty="0" err="1"/>
              <a:t>bedava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da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fiyatlı</a:t>
            </a:r>
            <a:r>
              <a:rPr lang="en-GB" dirty="0"/>
              <a:t> self-authored </a:t>
            </a:r>
            <a:r>
              <a:rPr lang="en-GB" dirty="0" err="1"/>
              <a:t>kitaplar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Git Book (</a:t>
            </a:r>
            <a:r>
              <a:rPr lang="en-GB" dirty="0" err="1" smtClean="0"/>
              <a:t>kitaplar</a:t>
            </a:r>
            <a:r>
              <a:rPr lang="en-GB" dirty="0" smtClean="0"/>
              <a:t>, </a:t>
            </a:r>
            <a:r>
              <a:rPr lang="en-GB" dirty="0" err="1" smtClean="0"/>
              <a:t>makaleler</a:t>
            </a:r>
            <a:r>
              <a:rPr lang="en-GB" dirty="0" smtClean="0"/>
              <a:t>, </a:t>
            </a:r>
            <a:r>
              <a:rPr lang="en-GB" dirty="0" err="1" smtClean="0"/>
              <a:t>bağımsız</a:t>
            </a:r>
            <a:r>
              <a:rPr lang="en-GB" dirty="0" smtClean="0"/>
              <a:t> </a:t>
            </a:r>
            <a:r>
              <a:rPr lang="en-GB" dirty="0" err="1" smtClean="0"/>
              <a:t>dokümanlar</a:t>
            </a:r>
            <a:r>
              <a:rPr lang="en-GB" dirty="0" smtClean="0"/>
              <a:t> vs.)</a:t>
            </a:r>
          </a:p>
          <a:p>
            <a:r>
              <a:rPr lang="en-GB" dirty="0" smtClean="0"/>
              <a:t>…</a:t>
            </a:r>
          </a:p>
          <a:p>
            <a:r>
              <a:rPr lang="en-GB" dirty="0" err="1" smtClean="0"/>
              <a:t>Capterra</a:t>
            </a:r>
            <a:r>
              <a:rPr lang="en-GB" dirty="0" smtClean="0"/>
              <a:t> (</a:t>
            </a:r>
            <a:r>
              <a:rPr lang="en-GB" dirty="0" err="1" smtClean="0"/>
              <a:t>özgür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konferans</a:t>
            </a:r>
            <a:r>
              <a:rPr lang="en-GB" dirty="0" smtClean="0"/>
              <a:t> </a:t>
            </a:r>
            <a:r>
              <a:rPr lang="en-GB" dirty="0" err="1" smtClean="0"/>
              <a:t>işletim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Moodle (</a:t>
            </a:r>
            <a:r>
              <a:rPr lang="en-GB" dirty="0" err="1" smtClean="0"/>
              <a:t>özgür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bedava</a:t>
            </a:r>
            <a:r>
              <a:rPr lang="en-GB" dirty="0" smtClean="0"/>
              <a:t> </a:t>
            </a:r>
            <a:r>
              <a:rPr lang="en-GB" dirty="0" err="1" smtClean="0"/>
              <a:t>ders</a:t>
            </a:r>
            <a:r>
              <a:rPr lang="en-GB" dirty="0" smtClean="0"/>
              <a:t> </a:t>
            </a:r>
            <a:r>
              <a:rPr lang="en-GB" dirty="0" err="1" smtClean="0"/>
              <a:t>işletim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9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Massive Online Open Courses (MOOCs)</a:t>
            </a:r>
            <a:br>
              <a:rPr lang="en-GB" dirty="0" smtClean="0"/>
            </a:br>
            <a:r>
              <a:rPr lang="en-GB" dirty="0" err="1" smtClean="0"/>
              <a:t>Kitlesel</a:t>
            </a:r>
            <a:r>
              <a:rPr lang="en-GB" dirty="0" smtClean="0"/>
              <a:t> </a:t>
            </a:r>
            <a:r>
              <a:rPr lang="en-GB" dirty="0" err="1" smtClean="0"/>
              <a:t>Çevrimiçi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Dersler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453"/>
          </a:xfrm>
        </p:spPr>
        <p:txBody>
          <a:bodyPr/>
          <a:lstStyle/>
          <a:p>
            <a:r>
              <a:rPr lang="en-GB" dirty="0" err="1" smtClean="0"/>
              <a:t>Udemy</a:t>
            </a:r>
            <a:endParaRPr lang="en-GB" dirty="0" smtClean="0"/>
          </a:p>
          <a:p>
            <a:r>
              <a:rPr lang="en-GB" dirty="0" err="1" smtClean="0"/>
              <a:t>edX</a:t>
            </a:r>
            <a:endParaRPr lang="en-GB" dirty="0" smtClean="0"/>
          </a:p>
          <a:p>
            <a:r>
              <a:rPr lang="en-GB" dirty="0" err="1" smtClean="0"/>
              <a:t>Coursera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Udacity</a:t>
            </a:r>
            <a:endParaRPr lang="en-GB" dirty="0" smtClean="0"/>
          </a:p>
          <a:p>
            <a:r>
              <a:rPr lang="en-GB" dirty="0" smtClean="0"/>
              <a:t>…</a:t>
            </a:r>
          </a:p>
          <a:p>
            <a:r>
              <a:rPr lang="en-GB" dirty="0" smtClean="0"/>
              <a:t>MIT Open Courseware</a:t>
            </a:r>
          </a:p>
          <a:p>
            <a:r>
              <a:rPr lang="en-GB" dirty="0" smtClean="0"/>
              <a:t>Open Yale Courses</a:t>
            </a:r>
          </a:p>
          <a:p>
            <a:r>
              <a:rPr lang="en-GB" dirty="0" smtClean="0"/>
              <a:t>…</a:t>
            </a:r>
          </a:p>
          <a:p>
            <a:r>
              <a:rPr lang="en-GB" dirty="0" err="1" smtClean="0"/>
              <a:t>Aynı</a:t>
            </a:r>
            <a:r>
              <a:rPr lang="en-GB" dirty="0" smtClean="0"/>
              <a:t> </a:t>
            </a:r>
            <a:r>
              <a:rPr lang="en-GB" dirty="0" err="1" smtClean="0"/>
              <a:t>zamanda</a:t>
            </a:r>
            <a:r>
              <a:rPr lang="en-GB" dirty="0" smtClean="0"/>
              <a:t>: YouTube!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956313" y="1908313"/>
            <a:ext cx="702365" cy="42539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9191" y="2327127"/>
            <a:ext cx="5234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Kontrol</a:t>
            </a:r>
            <a:r>
              <a:rPr lang="en-GB" sz="3600" dirty="0" smtClean="0"/>
              <a:t> </a:t>
            </a:r>
            <a:r>
              <a:rPr lang="en-GB" sz="3600" dirty="0" err="1" smtClean="0"/>
              <a:t>edin</a:t>
            </a:r>
            <a:r>
              <a:rPr lang="en-GB" sz="3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err="1" smtClean="0"/>
              <a:t>Katılım</a:t>
            </a:r>
            <a:r>
              <a:rPr lang="en-GB" sz="3600" dirty="0" smtClean="0"/>
              <a:t> </a:t>
            </a:r>
            <a:r>
              <a:rPr lang="en-GB" sz="3600" dirty="0" err="1" smtClean="0"/>
              <a:t>bedava</a:t>
            </a:r>
            <a:r>
              <a:rPr lang="en-GB" sz="3600" dirty="0" smtClean="0"/>
              <a:t> </a:t>
            </a:r>
            <a:r>
              <a:rPr lang="en-GB" sz="3600" dirty="0" err="1" smtClean="0"/>
              <a:t>mı</a:t>
            </a:r>
            <a:r>
              <a:rPr lang="en-GB" sz="36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err="1" smtClean="0"/>
              <a:t>Çoğu</a:t>
            </a:r>
            <a:r>
              <a:rPr lang="en-GB" sz="3600" dirty="0" smtClean="0"/>
              <a:t> </a:t>
            </a:r>
            <a:r>
              <a:rPr lang="en-GB" sz="3600" dirty="0" err="1" smtClean="0"/>
              <a:t>zaman</a:t>
            </a:r>
            <a:r>
              <a:rPr lang="en-GB" sz="3600" dirty="0" smtClean="0"/>
              <a:t> diploma </a:t>
            </a:r>
            <a:r>
              <a:rPr lang="en-GB" sz="3600" dirty="0" err="1" smtClean="0"/>
              <a:t>ya</a:t>
            </a:r>
            <a:r>
              <a:rPr lang="en-GB" sz="3600" dirty="0" smtClean="0"/>
              <a:t> da transcript </a:t>
            </a:r>
            <a:r>
              <a:rPr lang="en-GB" sz="3600" dirty="0" err="1" smtClean="0"/>
              <a:t>gibi</a:t>
            </a:r>
            <a:r>
              <a:rPr lang="en-GB" sz="3600" dirty="0" smtClean="0"/>
              <a:t> </a:t>
            </a:r>
            <a:r>
              <a:rPr lang="en-GB" sz="3600" dirty="0" err="1" smtClean="0"/>
              <a:t>belgeler</a:t>
            </a:r>
            <a:r>
              <a:rPr lang="en-GB" sz="3600" dirty="0" smtClean="0"/>
              <a:t> </a:t>
            </a:r>
            <a:r>
              <a:rPr lang="en-GB" sz="3600" dirty="0" err="1" smtClean="0"/>
              <a:t>için</a:t>
            </a:r>
            <a:r>
              <a:rPr lang="en-GB" sz="3600" dirty="0" smtClean="0"/>
              <a:t> </a:t>
            </a:r>
            <a:r>
              <a:rPr lang="en-GB" sz="3600" dirty="0" err="1" smtClean="0"/>
              <a:t>harç</a:t>
            </a:r>
            <a:r>
              <a:rPr lang="en-GB" sz="3600" dirty="0" smtClean="0"/>
              <a:t> </a:t>
            </a:r>
            <a:r>
              <a:rPr lang="en-GB" sz="3600" dirty="0" err="1" smtClean="0"/>
              <a:t>ödenmesi</a:t>
            </a:r>
            <a:r>
              <a:rPr lang="en-GB" sz="3600" dirty="0" smtClean="0"/>
              <a:t> </a:t>
            </a:r>
            <a:r>
              <a:rPr lang="en-GB" sz="3600" dirty="0" err="1" smtClean="0"/>
              <a:t>istenebilir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883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Bu </a:t>
            </a:r>
            <a:r>
              <a:rPr lang="en-GB" sz="5400" dirty="0" err="1" smtClean="0"/>
              <a:t>ders</a:t>
            </a:r>
            <a:r>
              <a:rPr lang="en-GB" sz="5400" dirty="0" smtClean="0"/>
              <a:t> </a:t>
            </a:r>
            <a:r>
              <a:rPr lang="en-GB" sz="5400" dirty="0" err="1" smtClean="0"/>
              <a:t>telif</a:t>
            </a:r>
            <a:r>
              <a:rPr lang="en-GB" sz="5400" dirty="0" smtClean="0"/>
              <a:t> </a:t>
            </a:r>
            <a:r>
              <a:rPr lang="en-GB" sz="5400" dirty="0" err="1" smtClean="0"/>
              <a:t>hukuku</a:t>
            </a:r>
            <a:r>
              <a:rPr lang="en-GB" sz="5400" dirty="0" smtClean="0"/>
              <a:t> </a:t>
            </a:r>
            <a:r>
              <a:rPr lang="en-GB" sz="5400" dirty="0" err="1" smtClean="0"/>
              <a:t>ve</a:t>
            </a:r>
            <a:r>
              <a:rPr lang="en-GB" sz="5400" dirty="0" smtClean="0"/>
              <a:t> patent </a:t>
            </a:r>
            <a:r>
              <a:rPr lang="en-GB" sz="5400" dirty="0" err="1" smtClean="0"/>
              <a:t>hukukuna</a:t>
            </a:r>
            <a:r>
              <a:rPr lang="en-GB" sz="5400" dirty="0" smtClean="0"/>
              <a:t> </a:t>
            </a:r>
            <a:r>
              <a:rPr lang="en-GB" sz="5400" dirty="0" err="1" smtClean="0"/>
              <a:t>karşı</a:t>
            </a:r>
            <a:r>
              <a:rPr lang="en-GB" sz="5400" dirty="0" smtClean="0"/>
              <a:t> </a:t>
            </a:r>
            <a:r>
              <a:rPr lang="en-GB" sz="5400" dirty="0" err="1" smtClean="0"/>
              <a:t>olan</a:t>
            </a:r>
            <a:r>
              <a:rPr lang="en-GB" sz="5400" dirty="0" smtClean="0"/>
              <a:t> </a:t>
            </a:r>
            <a:r>
              <a:rPr lang="en-GB" sz="5400" dirty="0" err="1" smtClean="0"/>
              <a:t>bir</a:t>
            </a:r>
            <a:r>
              <a:rPr lang="en-GB" sz="5400" dirty="0" smtClean="0"/>
              <a:t> </a:t>
            </a:r>
            <a:r>
              <a:rPr lang="en-GB" sz="5400" dirty="0" err="1" smtClean="0"/>
              <a:t>ders</a:t>
            </a:r>
            <a:r>
              <a:rPr lang="en-GB" sz="5400" dirty="0" smtClean="0"/>
              <a:t> de </a:t>
            </a:r>
            <a:r>
              <a:rPr lang="en-GB" sz="5400" dirty="0" err="1" smtClean="0"/>
              <a:t>değildir</a:t>
            </a:r>
            <a:r>
              <a:rPr lang="en-GB" sz="5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8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Çalışmanızı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hale </a:t>
            </a:r>
            <a:r>
              <a:rPr lang="en-GB" dirty="0" err="1" smtClean="0"/>
              <a:t>getirirsiniz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0" name="Picture 2" descr="https://book.fosteropenscience.eu/en/Images/02%20Open%20Science%20Basics/02_open_access_arch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41" y="1457739"/>
            <a:ext cx="6977510" cy="458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530" y="6299729"/>
            <a:ext cx="1184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r>
              <a:rPr lang="en-GB" sz="1600" dirty="0">
                <a:hlinkClick r:id="rId3"/>
              </a:rPr>
              <a:t>https://book.fosteropenscience.eu/en/02OpenScienceBasics/05OpenAccessToPublishedResearchResults.html</a:t>
            </a:r>
            <a:r>
              <a:rPr lang="en-GB" sz="1600" dirty="0"/>
              <a:t> [Accessed April 2019</a:t>
            </a:r>
            <a:r>
              <a:rPr lang="en-GB" sz="1600" dirty="0" smtClean="0"/>
              <a:t>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276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Alternatif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hakemlik</a:t>
            </a:r>
            <a:r>
              <a:rPr lang="en-GB" dirty="0" smtClean="0"/>
              <a:t> </a:t>
            </a:r>
            <a:r>
              <a:rPr lang="en-GB" dirty="0" err="1" smtClean="0"/>
              <a:t>süreci</a:t>
            </a:r>
            <a:r>
              <a:rPr lang="en-GB" dirty="0" smtClean="0"/>
              <a:t>: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hakem</a:t>
            </a:r>
            <a:endParaRPr lang="en-GB" dirty="0"/>
          </a:p>
        </p:txBody>
      </p:sp>
      <p:pic>
        <p:nvPicPr>
          <p:cNvPr id="3074" name="Picture 2" descr="https://book.fosteropenscience.eu/en/Images/02%20Open%20Science%20Basics/02_open_peer_revie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1348269"/>
            <a:ext cx="10045147" cy="47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530" y="6299729"/>
            <a:ext cx="11847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</a:t>
            </a: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book.fosteropenscience.eu/en/02OpenScienceBasics/08OpenPeerReviewMetricsAndEvaluation.html</a:t>
            </a:r>
            <a:r>
              <a:rPr lang="en-GB" sz="1600" dirty="0" smtClean="0"/>
              <a:t> [</a:t>
            </a:r>
            <a:r>
              <a:rPr lang="en-GB" sz="1600" dirty="0"/>
              <a:t>Accessed April 2019</a:t>
            </a:r>
            <a:r>
              <a:rPr lang="en-GB" sz="1600" dirty="0" smtClean="0"/>
              <a:t>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947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Mülkiyet</a:t>
            </a:r>
            <a:r>
              <a:rPr lang="en-GB" dirty="0"/>
              <a:t> </a:t>
            </a:r>
            <a:r>
              <a:rPr lang="en-GB" dirty="0" err="1"/>
              <a:t>kelimesiyle</a:t>
            </a:r>
            <a:r>
              <a:rPr lang="en-GB" dirty="0"/>
              <a:t> </a:t>
            </a:r>
            <a:r>
              <a:rPr lang="en-GB" dirty="0" err="1"/>
              <a:t>etimolojik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aynı</a:t>
            </a:r>
            <a:r>
              <a:rPr lang="en-GB" dirty="0"/>
              <a:t> </a:t>
            </a:r>
            <a:r>
              <a:rPr lang="en-GB" dirty="0" err="1"/>
              <a:t>kökene</a:t>
            </a:r>
            <a:r>
              <a:rPr lang="en-GB" dirty="0"/>
              <a:t> </a:t>
            </a:r>
            <a:r>
              <a:rPr lang="en-GB" dirty="0" err="1"/>
              <a:t>sahip</a:t>
            </a:r>
            <a:r>
              <a:rPr lang="en-GB" dirty="0"/>
              <a:t> </a:t>
            </a:r>
            <a:r>
              <a:rPr lang="en-GB" dirty="0" err="1"/>
              <a:t>bazı</a:t>
            </a:r>
            <a:r>
              <a:rPr lang="en-GB" dirty="0"/>
              <a:t> </a:t>
            </a:r>
            <a:r>
              <a:rPr lang="en-GB" dirty="0" err="1" smtClean="0"/>
              <a:t>kelimeler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err="1" smtClean="0"/>
              <a:t>Mülk</a:t>
            </a:r>
            <a:endParaRPr lang="en-GB" dirty="0"/>
          </a:p>
          <a:p>
            <a:r>
              <a:rPr lang="en-GB" dirty="0" err="1"/>
              <a:t>Mülkiye</a:t>
            </a:r>
            <a:endParaRPr lang="en-GB" dirty="0"/>
          </a:p>
          <a:p>
            <a:r>
              <a:rPr lang="en-GB" dirty="0" err="1" smtClean="0"/>
              <a:t>Mülkiyet</a:t>
            </a:r>
            <a:endParaRPr lang="en-GB" dirty="0"/>
          </a:p>
          <a:p>
            <a:r>
              <a:rPr lang="en-GB" dirty="0" err="1"/>
              <a:t>Emlâk</a:t>
            </a:r>
            <a:endParaRPr lang="en-GB" dirty="0"/>
          </a:p>
          <a:p>
            <a:r>
              <a:rPr lang="en-GB" dirty="0"/>
              <a:t>Malik</a:t>
            </a:r>
          </a:p>
          <a:p>
            <a:r>
              <a:rPr lang="en-GB" dirty="0" err="1"/>
              <a:t>Memleket</a:t>
            </a:r>
            <a:endParaRPr lang="en-GB" dirty="0"/>
          </a:p>
          <a:p>
            <a:r>
              <a:rPr lang="en-GB" dirty="0" err="1" smtClean="0"/>
              <a:t>Memlük</a:t>
            </a:r>
            <a:endParaRPr lang="en-GB" dirty="0" smtClean="0"/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793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102" y="500062"/>
            <a:ext cx="4230189" cy="1325563"/>
          </a:xfrm>
        </p:spPr>
        <p:txBody>
          <a:bodyPr/>
          <a:lstStyle/>
          <a:p>
            <a:pPr algn="ctr"/>
            <a:r>
              <a:rPr lang="en-GB" dirty="0" err="1" smtClean="0"/>
              <a:t>Üç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türü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739754"/>
              </p:ext>
            </p:extLst>
          </p:nvPr>
        </p:nvGraphicFramePr>
        <p:xfrm>
          <a:off x="2725782" y="1825625"/>
          <a:ext cx="63028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664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Yazar</a:t>
            </a:r>
            <a:r>
              <a:rPr lang="en-GB" dirty="0"/>
              <a:t> </a:t>
            </a:r>
            <a:r>
              <a:rPr lang="en-GB" dirty="0" err="1"/>
              <a:t>haklarını</a:t>
            </a:r>
            <a:r>
              <a:rPr lang="en-GB" dirty="0"/>
              <a:t> </a:t>
            </a:r>
            <a:r>
              <a:rPr lang="en-GB" dirty="0" err="1"/>
              <a:t>koruma</a:t>
            </a:r>
            <a:r>
              <a:rPr lang="en-GB" dirty="0"/>
              <a:t> </a:t>
            </a:r>
            <a:r>
              <a:rPr lang="en-GB" dirty="0" err="1"/>
              <a:t>biçimleri</a:t>
            </a:r>
            <a:r>
              <a:rPr lang="en-GB" dirty="0"/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Creative Commons / </a:t>
            </a:r>
            <a:r>
              <a:rPr lang="en-GB" dirty="0" err="1" smtClean="0"/>
              <a:t>Yaratıcı</a:t>
            </a:r>
            <a:r>
              <a:rPr lang="en-GB" dirty="0" smtClean="0"/>
              <a:t> </a:t>
            </a:r>
            <a:r>
              <a:rPr lang="en-GB" dirty="0" err="1" smtClean="0"/>
              <a:t>Müşterekler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ABD </a:t>
            </a:r>
            <a:r>
              <a:rPr lang="en-GB" dirty="0" err="1" smtClean="0"/>
              <a:t>menşeili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non-profit (</a:t>
            </a:r>
            <a:r>
              <a:rPr lang="en-GB" dirty="0" err="1" smtClean="0"/>
              <a:t>kuruluş</a:t>
            </a:r>
            <a:r>
              <a:rPr lang="en-GB" dirty="0" smtClean="0"/>
              <a:t>: 2001)</a:t>
            </a:r>
          </a:p>
          <a:p>
            <a:r>
              <a:rPr lang="en-GB" dirty="0" err="1" smtClean="0"/>
              <a:t>Telif</a:t>
            </a:r>
            <a:r>
              <a:rPr lang="en-GB" dirty="0" smtClean="0"/>
              <a:t> </a:t>
            </a:r>
            <a:r>
              <a:rPr lang="en-GB" dirty="0" err="1" smtClean="0"/>
              <a:t>lisanslama</a:t>
            </a:r>
            <a:r>
              <a:rPr lang="en-GB" dirty="0" smtClean="0"/>
              <a:t> </a:t>
            </a:r>
            <a:r>
              <a:rPr lang="en-GB" dirty="0" err="1" smtClean="0"/>
              <a:t>sözleşmeleri</a:t>
            </a:r>
            <a:endParaRPr lang="en-GB" dirty="0" smtClean="0"/>
          </a:p>
          <a:p>
            <a:r>
              <a:rPr lang="en-GB" dirty="0" smtClean="0"/>
              <a:t>“all </a:t>
            </a:r>
            <a:r>
              <a:rPr lang="en-GB" dirty="0"/>
              <a:t>rights reserved” </a:t>
            </a:r>
            <a:r>
              <a:rPr lang="en-GB" dirty="0">
                <a:sym typeface="Wingdings" panose="05000000000000000000" pitchFamily="2" charset="2"/>
              </a:rPr>
              <a:t> “some rights </a:t>
            </a:r>
            <a:r>
              <a:rPr lang="en-GB" dirty="0" smtClean="0">
                <a:sym typeface="Wingdings" panose="05000000000000000000" pitchFamily="2" charset="2"/>
              </a:rPr>
              <a:t>reserved”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 err="1" smtClean="0">
                <a:sym typeface="Wingdings" panose="05000000000000000000" pitchFamily="2" charset="2"/>
              </a:rPr>
              <a:t>Tüm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haklar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mahfuzdur</a:t>
            </a:r>
            <a:r>
              <a:rPr lang="en-GB" dirty="0">
                <a:sym typeface="Wingdings" panose="05000000000000000000" pitchFamily="2" charset="2"/>
              </a:rPr>
              <a:t> / </a:t>
            </a:r>
            <a:r>
              <a:rPr lang="en-GB" dirty="0" err="1" smtClean="0">
                <a:sym typeface="Wingdings" panose="05000000000000000000" pitchFamily="2" charset="2"/>
              </a:rPr>
              <a:t>bazı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haklar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mahfuzdur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r>
              <a:rPr lang="en-GB" dirty="0" err="1" smtClean="0">
                <a:sym typeface="Wingdings" panose="05000000000000000000" pitchFamily="2" charset="2"/>
              </a:rPr>
              <a:t>Örnek</a:t>
            </a:r>
            <a:r>
              <a:rPr lang="en-GB" dirty="0" smtClean="0">
                <a:sym typeface="Wingdings" panose="05000000000000000000" pitchFamily="2" charset="2"/>
              </a:rPr>
              <a:t>: Wikipedia, </a:t>
            </a:r>
            <a:r>
              <a:rPr lang="en-GB" dirty="0" err="1" smtClean="0">
                <a:sym typeface="Wingdings" panose="05000000000000000000" pitchFamily="2" charset="2"/>
              </a:rPr>
              <a:t>Youtube</a:t>
            </a:r>
            <a:r>
              <a:rPr lang="en-GB" dirty="0" smtClean="0">
                <a:sym typeface="Wingdings" panose="05000000000000000000" pitchFamily="2" charset="2"/>
              </a:rPr>
              <a:t>, Flickr</a:t>
            </a:r>
            <a:endParaRPr lang="tr-TR" dirty="0"/>
          </a:p>
        </p:txBody>
      </p:sp>
      <p:pic>
        <p:nvPicPr>
          <p:cNvPr id="4" name="Picture 2" descr="https://upload.wikimedia.org/wikipedia/commons/thumb/a/a3/Cc.logo.circle.svg/2000px-Cc.logo.circl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15" y="2725015"/>
            <a:ext cx="1853103" cy="18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496886" y="4754880"/>
            <a:ext cx="3010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commons.wikimedia.org/wiki/File:Creative_Commons_Semaforoa.svg</a:t>
            </a:r>
            <a:r>
              <a:rPr lang="en-GB" dirty="0" smtClean="0"/>
              <a:t> [Accessed April 2019]</a:t>
            </a:r>
            <a:endParaRPr lang="en-GB" dirty="0"/>
          </a:p>
        </p:txBody>
      </p:sp>
      <p:pic>
        <p:nvPicPr>
          <p:cNvPr id="1028" name="Picture 4" descr="File:Creative Commons Semaforoa.sv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03" y="359656"/>
            <a:ext cx="6410553" cy="62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Yazar</a:t>
            </a:r>
            <a:r>
              <a:rPr lang="en-GB" dirty="0" smtClean="0"/>
              <a:t> </a:t>
            </a:r>
            <a:r>
              <a:rPr lang="en-GB" dirty="0" err="1" smtClean="0"/>
              <a:t>haklarını</a:t>
            </a:r>
            <a:r>
              <a:rPr lang="en-GB" dirty="0" smtClean="0"/>
              <a:t> </a:t>
            </a:r>
            <a:r>
              <a:rPr lang="en-GB" dirty="0" err="1" smtClean="0"/>
              <a:t>koruma</a:t>
            </a:r>
            <a:r>
              <a:rPr lang="en-GB" dirty="0" smtClean="0"/>
              <a:t> </a:t>
            </a:r>
            <a:r>
              <a:rPr lang="en-GB" dirty="0" err="1" smtClean="0"/>
              <a:t>biçimleri</a:t>
            </a:r>
            <a:r>
              <a:rPr lang="en-GB" dirty="0" smtClean="0"/>
              <a:t>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Copyleft</a:t>
            </a:r>
            <a:r>
              <a:rPr lang="en-GB" dirty="0" smtClean="0"/>
              <a:t>: </a:t>
            </a:r>
          </a:p>
          <a:p>
            <a:endParaRPr lang="en-GB" dirty="0"/>
          </a:p>
          <a:p>
            <a:r>
              <a:rPr lang="en-GB" dirty="0" smtClean="0"/>
              <a:t>Proprietary rights </a:t>
            </a:r>
            <a:r>
              <a:rPr lang="en-GB" dirty="0" smtClean="0">
                <a:sym typeface="Wingdings" panose="05000000000000000000" pitchFamily="2" charset="2"/>
              </a:rPr>
              <a:t> (digital) commons / </a:t>
            </a:r>
            <a:r>
              <a:rPr lang="en-GB" dirty="0" err="1" smtClean="0">
                <a:sym typeface="Wingdings" panose="05000000000000000000" pitchFamily="2" charset="2"/>
              </a:rPr>
              <a:t>müşterekler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/>
              <a:t>“All rights reserved” </a:t>
            </a:r>
            <a:r>
              <a:rPr lang="en-GB" dirty="0" smtClean="0">
                <a:sym typeface="Wingdings" panose="05000000000000000000" pitchFamily="2" charset="2"/>
              </a:rPr>
              <a:t> “All rights reversed”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 err="1" smtClean="0">
                <a:sym typeface="Wingdings" panose="05000000000000000000" pitchFamily="2" charset="2"/>
              </a:rPr>
              <a:t>Tüm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haklar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mahfuzdur</a:t>
            </a:r>
            <a:r>
              <a:rPr lang="en-GB" dirty="0" smtClean="0">
                <a:sym typeface="Wingdings" panose="05000000000000000000" pitchFamily="2" charset="2"/>
              </a:rPr>
              <a:t> / </a:t>
            </a:r>
            <a:r>
              <a:rPr lang="en-GB" dirty="0" err="1" smtClean="0">
                <a:sym typeface="Wingdings" panose="05000000000000000000" pitchFamily="2" charset="2"/>
              </a:rPr>
              <a:t>tüm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haklar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gayri-mahfuzdur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Çoğunlukla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err="1" smtClean="0">
                <a:sym typeface="Wingdings" panose="05000000000000000000" pitchFamily="2" charset="2"/>
              </a:rPr>
              <a:t>yazılım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belge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sanat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çalışmaları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Çoğunlukla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err="1" smtClean="0">
                <a:sym typeface="Wingdings" panose="05000000000000000000" pitchFamily="2" charset="2"/>
              </a:rPr>
              <a:t>Atıf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zorunludur</a:t>
            </a: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/>
              <a:t>Örnek</a:t>
            </a:r>
            <a:r>
              <a:rPr lang="en-GB" dirty="0" smtClean="0"/>
              <a:t>: Mozilla </a:t>
            </a:r>
            <a:r>
              <a:rPr lang="en-GB" dirty="0"/>
              <a:t>Firefox, Open Office, Java</a:t>
            </a:r>
          </a:p>
          <a:p>
            <a:endParaRPr lang="en-GB" dirty="0"/>
          </a:p>
        </p:txBody>
      </p:sp>
      <p:pic>
        <p:nvPicPr>
          <p:cNvPr id="4" name="Picture 2" descr="Small letter c turned 180 degrees, surrounded by a single line forming a circ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10" y="3324876"/>
            <a:ext cx="1717464" cy="17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hart of Public Domain, Creative Commons, and Rights Reserved usage ter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81026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9181514" y="4780280"/>
            <a:ext cx="3010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</a:t>
            </a:r>
            <a:r>
              <a:rPr lang="en-GB"/>
              <a:t>: </a:t>
            </a:r>
            <a:r>
              <a:rPr lang="en-GB">
                <a:hlinkClick r:id="rId3"/>
              </a:rPr>
              <a:t>https://publishing.gmu.edu/communication/copyright/creative-commons-2</a:t>
            </a:r>
            <a:r>
              <a:rPr lang="en-GB" smtClean="0">
                <a:hlinkClick r:id="rId3"/>
              </a:rPr>
              <a:t>/</a:t>
            </a:r>
            <a:r>
              <a:rPr lang="en-GB" smtClean="0"/>
              <a:t> [</a:t>
            </a:r>
            <a:r>
              <a:rPr lang="en-GB" dirty="0" smtClean="0"/>
              <a:t>Accessed April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3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19" y="461555"/>
            <a:ext cx="8954889" cy="57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5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8" y="123077"/>
            <a:ext cx="4955176" cy="6606902"/>
          </a:xfrm>
        </p:spPr>
      </p:pic>
      <p:sp>
        <p:nvSpPr>
          <p:cNvPr id="3" name="Right Arrow 2"/>
          <p:cNvSpPr/>
          <p:nvPr/>
        </p:nvSpPr>
        <p:spPr>
          <a:xfrm rot="10800000">
            <a:off x="8264433" y="5484653"/>
            <a:ext cx="2429692" cy="12453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06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Bu </a:t>
            </a:r>
            <a:r>
              <a:rPr lang="en-GB" sz="5400" dirty="0" err="1" smtClean="0"/>
              <a:t>ders</a:t>
            </a:r>
            <a:r>
              <a:rPr lang="en-GB" sz="5400" dirty="0" smtClean="0"/>
              <a:t> </a:t>
            </a:r>
            <a:r>
              <a:rPr lang="en-GB" sz="5400" dirty="0" err="1" smtClean="0"/>
              <a:t>ferdi</a:t>
            </a:r>
            <a:r>
              <a:rPr lang="en-GB" sz="5400" dirty="0" smtClean="0"/>
              <a:t> </a:t>
            </a:r>
            <a:r>
              <a:rPr lang="en-GB" sz="5400" dirty="0" err="1" smtClean="0"/>
              <a:t>mülkiyete</a:t>
            </a:r>
            <a:r>
              <a:rPr lang="en-GB" sz="5400" dirty="0" smtClean="0"/>
              <a:t> </a:t>
            </a:r>
            <a:r>
              <a:rPr lang="en-GB" sz="5400" dirty="0" err="1" smtClean="0"/>
              <a:t>dayalı</a:t>
            </a:r>
            <a:r>
              <a:rPr lang="en-GB" sz="5400" dirty="0" smtClean="0"/>
              <a:t> </a:t>
            </a:r>
            <a:r>
              <a:rPr lang="en-GB" sz="5400" dirty="0" err="1" smtClean="0"/>
              <a:t>fikri</a:t>
            </a:r>
            <a:r>
              <a:rPr lang="en-GB" sz="5400" dirty="0" smtClean="0"/>
              <a:t> </a:t>
            </a:r>
            <a:r>
              <a:rPr lang="en-GB" sz="5400" dirty="0" err="1" smtClean="0"/>
              <a:t>hakların</a:t>
            </a:r>
            <a:r>
              <a:rPr lang="en-GB" sz="5400" dirty="0" smtClean="0"/>
              <a:t> (proprietary rights) </a:t>
            </a:r>
            <a:r>
              <a:rPr lang="en-GB" sz="5400" dirty="0" err="1" smtClean="0"/>
              <a:t>sonuçlarını</a:t>
            </a:r>
            <a:r>
              <a:rPr lang="en-GB" sz="5400" dirty="0" smtClean="0"/>
              <a:t> </a:t>
            </a:r>
            <a:r>
              <a:rPr lang="en-GB" sz="5400" dirty="0" err="1" smtClean="0"/>
              <a:t>sorgulayan</a:t>
            </a:r>
            <a:r>
              <a:rPr lang="en-GB" sz="5400" dirty="0" smtClean="0"/>
              <a:t> </a:t>
            </a:r>
            <a:r>
              <a:rPr lang="en-GB" sz="5400" dirty="0" err="1" smtClean="0"/>
              <a:t>bir</a:t>
            </a:r>
            <a:r>
              <a:rPr lang="en-GB" sz="5400" dirty="0" smtClean="0"/>
              <a:t> </a:t>
            </a:r>
            <a:r>
              <a:rPr lang="en-GB" sz="5400" dirty="0" err="1" smtClean="0"/>
              <a:t>derstir</a:t>
            </a:r>
            <a:r>
              <a:rPr lang="en-GB" sz="5400" dirty="0" smtClean="0"/>
              <a:t>.</a:t>
            </a:r>
          </a:p>
          <a:p>
            <a:pPr marL="0" indent="0" algn="ctr">
              <a:buNone/>
            </a:pP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4743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" y="155852"/>
            <a:ext cx="11677454" cy="5926896"/>
          </a:xfrm>
        </p:spPr>
      </p:pic>
    </p:spTree>
    <p:extLst>
      <p:ext uri="{BB962C8B-B14F-4D97-AF65-F5344CB8AC3E}">
        <p14:creationId xmlns:p14="http://schemas.microsoft.com/office/powerpoint/2010/main" val="7058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9" y="195607"/>
            <a:ext cx="11626503" cy="5979905"/>
          </a:xfrm>
        </p:spPr>
      </p:pic>
    </p:spTree>
    <p:extLst>
      <p:ext uri="{BB962C8B-B14F-4D97-AF65-F5344CB8AC3E}">
        <p14:creationId xmlns:p14="http://schemas.microsoft.com/office/powerpoint/2010/main" val="41927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0" y="169103"/>
            <a:ext cx="11671787" cy="6019662"/>
          </a:xfrm>
        </p:spPr>
      </p:pic>
    </p:spTree>
    <p:extLst>
      <p:ext uri="{BB962C8B-B14F-4D97-AF65-F5344CB8AC3E}">
        <p14:creationId xmlns:p14="http://schemas.microsoft.com/office/powerpoint/2010/main" val="40809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6" y="235364"/>
            <a:ext cx="11666200" cy="5979906"/>
          </a:xfrm>
        </p:spPr>
      </p:pic>
    </p:spTree>
    <p:extLst>
      <p:ext uri="{BB962C8B-B14F-4D97-AF65-F5344CB8AC3E}">
        <p14:creationId xmlns:p14="http://schemas.microsoft.com/office/powerpoint/2010/main" val="40678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62609" y="6506817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Accessed March 2019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4" y="92764"/>
            <a:ext cx="11845303" cy="6056245"/>
          </a:xfrm>
        </p:spPr>
      </p:pic>
    </p:spTree>
    <p:extLst>
      <p:ext uri="{BB962C8B-B14F-4D97-AF65-F5344CB8AC3E}">
        <p14:creationId xmlns:p14="http://schemas.microsoft.com/office/powerpoint/2010/main" val="21962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Eleştiri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Yırtıcı</a:t>
            </a:r>
            <a:r>
              <a:rPr lang="en-GB" dirty="0" smtClean="0"/>
              <a:t> </a:t>
            </a:r>
            <a:r>
              <a:rPr lang="en-GB" dirty="0" err="1" smtClean="0"/>
              <a:t>yayınlar</a:t>
            </a:r>
            <a:r>
              <a:rPr lang="en-GB" dirty="0" smtClean="0"/>
              <a:t> (predator publications)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Yırtıcı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r>
              <a:rPr lang="en-GB" dirty="0" smtClean="0"/>
              <a:t>, </a:t>
            </a:r>
            <a:r>
              <a:rPr lang="en-GB" dirty="0" err="1" smtClean="0"/>
              <a:t>kitaplar</a:t>
            </a:r>
            <a:r>
              <a:rPr lang="en-GB" dirty="0" smtClean="0"/>
              <a:t>, </a:t>
            </a:r>
            <a:r>
              <a:rPr lang="en-GB" dirty="0" err="1" smtClean="0"/>
              <a:t>derlemeler</a:t>
            </a:r>
            <a:r>
              <a:rPr lang="en-GB" dirty="0" smtClean="0"/>
              <a:t> / </a:t>
            </a:r>
            <a:r>
              <a:rPr lang="en-GB" dirty="0" err="1" smtClean="0"/>
              <a:t>kitap</a:t>
            </a:r>
            <a:r>
              <a:rPr lang="en-GB" dirty="0" smtClean="0"/>
              <a:t> </a:t>
            </a:r>
            <a:r>
              <a:rPr lang="en-GB" dirty="0" err="1" smtClean="0"/>
              <a:t>bölümleri</a:t>
            </a:r>
            <a:endParaRPr lang="en-GB" dirty="0" smtClean="0"/>
          </a:p>
          <a:p>
            <a:r>
              <a:rPr lang="en-GB" dirty="0" err="1" smtClean="0"/>
              <a:t>Yırtıcı</a:t>
            </a:r>
            <a:r>
              <a:rPr lang="en-GB" dirty="0" smtClean="0"/>
              <a:t> </a:t>
            </a:r>
            <a:r>
              <a:rPr lang="en-GB" dirty="0" err="1" smtClean="0"/>
              <a:t>konferanslar</a:t>
            </a:r>
            <a:endParaRPr lang="en-GB" dirty="0" smtClean="0"/>
          </a:p>
          <a:p>
            <a:r>
              <a:rPr lang="en-GB" dirty="0" err="1" smtClean="0"/>
              <a:t>Yırtıcı</a:t>
            </a:r>
            <a:r>
              <a:rPr lang="en-GB" dirty="0" smtClean="0"/>
              <a:t> </a:t>
            </a:r>
            <a:r>
              <a:rPr lang="en-GB" dirty="0" err="1" smtClean="0"/>
              <a:t>yükseköğrenim</a:t>
            </a:r>
            <a:r>
              <a:rPr lang="en-GB" dirty="0" smtClean="0"/>
              <a:t> </a:t>
            </a:r>
            <a:r>
              <a:rPr lang="en-GB" dirty="0" err="1" smtClean="0"/>
              <a:t>kurumları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5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25" y="516835"/>
            <a:ext cx="8747760" cy="5248656"/>
          </a:xfrm>
        </p:spPr>
      </p:pic>
    </p:spTree>
    <p:extLst>
      <p:ext uri="{BB962C8B-B14F-4D97-AF65-F5344CB8AC3E}">
        <p14:creationId xmlns:p14="http://schemas.microsoft.com/office/powerpoint/2010/main" val="7143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81" y="381001"/>
            <a:ext cx="10067057" cy="5900529"/>
          </a:xfrm>
        </p:spPr>
      </p:pic>
    </p:spTree>
    <p:extLst>
      <p:ext uri="{BB962C8B-B14F-4D97-AF65-F5344CB8AC3E}">
        <p14:creationId xmlns:p14="http://schemas.microsoft.com/office/powerpoint/2010/main" val="30750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Verilerin</a:t>
            </a:r>
            <a:r>
              <a:rPr lang="en-GB" dirty="0" smtClean="0"/>
              <a:t>, </a:t>
            </a:r>
            <a:r>
              <a:rPr lang="en-GB" dirty="0" err="1" smtClean="0"/>
              <a:t>kaynak</a:t>
            </a:r>
            <a:r>
              <a:rPr lang="en-GB" dirty="0" smtClean="0"/>
              <a:t> </a:t>
            </a:r>
            <a:r>
              <a:rPr lang="en-GB" dirty="0" err="1" smtClean="0"/>
              <a:t>kodların</a:t>
            </a:r>
            <a:r>
              <a:rPr lang="en-GB" dirty="0" smtClean="0"/>
              <a:t>, </a:t>
            </a:r>
            <a:r>
              <a:rPr lang="en-GB" dirty="0" err="1" smtClean="0"/>
              <a:t>kullanılan</a:t>
            </a:r>
            <a:r>
              <a:rPr lang="en-GB" dirty="0" smtClean="0"/>
              <a:t> </a:t>
            </a:r>
            <a:r>
              <a:rPr lang="en-GB" dirty="0" err="1" smtClean="0"/>
              <a:t>yöntemin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üretilen</a:t>
            </a:r>
            <a:r>
              <a:rPr lang="en-GB" dirty="0" smtClean="0"/>
              <a:t> </a:t>
            </a:r>
            <a:r>
              <a:rPr lang="en-GB" dirty="0" err="1" smtClean="0"/>
              <a:t>ürünün</a:t>
            </a:r>
            <a:r>
              <a:rPr lang="en-GB" dirty="0" smtClean="0"/>
              <a:t> </a:t>
            </a:r>
            <a:r>
              <a:rPr lang="en-GB" dirty="0" err="1" smtClean="0"/>
              <a:t>herhangi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kısıt</a:t>
            </a:r>
            <a:r>
              <a:rPr lang="en-GB" dirty="0" smtClean="0"/>
              <a:t> </a:t>
            </a:r>
            <a:r>
              <a:rPr lang="en-GB" dirty="0" err="1" smtClean="0"/>
              <a:t>olmadan</a:t>
            </a:r>
            <a:r>
              <a:rPr lang="en-GB" dirty="0" smtClean="0"/>
              <a:t> (</a:t>
            </a:r>
            <a:r>
              <a:rPr lang="en-GB" dirty="0" err="1" smtClean="0"/>
              <a:t>örneğin</a:t>
            </a:r>
            <a:r>
              <a:rPr lang="en-GB" dirty="0" smtClean="0"/>
              <a:t>: paywall) her </a:t>
            </a:r>
            <a:r>
              <a:rPr lang="en-GB" dirty="0" err="1" smtClean="0"/>
              <a:t>kullanıcıya</a:t>
            </a:r>
            <a:r>
              <a:rPr lang="en-GB" dirty="0" smtClean="0"/>
              <a:t> </a:t>
            </a:r>
            <a:r>
              <a:rPr lang="en-GB" dirty="0" err="1" smtClean="0"/>
              <a:t>aynı</a:t>
            </a:r>
            <a:r>
              <a:rPr lang="en-GB" dirty="0" smtClean="0"/>
              <a:t> </a:t>
            </a:r>
            <a:r>
              <a:rPr lang="en-GB" dirty="0" err="1" smtClean="0"/>
              <a:t>anda</a:t>
            </a:r>
            <a:r>
              <a:rPr lang="en-GB" dirty="0" smtClean="0"/>
              <a:t> </a:t>
            </a:r>
            <a:r>
              <a:rPr lang="en-GB" dirty="0" err="1" smtClean="0"/>
              <a:t>ulaşabilmesi</a:t>
            </a:r>
            <a:r>
              <a:rPr lang="en-GB" dirty="0" smtClean="0"/>
              <a:t>, </a:t>
            </a:r>
            <a:r>
              <a:rPr lang="en-GB" dirty="0" err="1" smtClean="0"/>
              <a:t>paylaşılabilir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şeffaf</a:t>
            </a:r>
            <a:r>
              <a:rPr lang="en-GB" dirty="0" smtClean="0"/>
              <a:t> </a:t>
            </a:r>
            <a:r>
              <a:rPr lang="en-GB" dirty="0" err="1" smtClean="0"/>
              <a:t>olması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illegal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faaliyet</a:t>
            </a:r>
            <a:r>
              <a:rPr lang="en-GB" dirty="0" smtClean="0"/>
              <a:t> </a:t>
            </a:r>
            <a:r>
              <a:rPr lang="en-GB" dirty="0" err="1" smtClean="0"/>
              <a:t>değildir</a:t>
            </a:r>
            <a:r>
              <a:rPr lang="en-GB" dirty="0" smtClean="0"/>
              <a:t>!</a:t>
            </a:r>
          </a:p>
          <a:p>
            <a:r>
              <a:rPr lang="en-GB" dirty="0" smtClean="0"/>
              <a:t>Web 2.0’in </a:t>
            </a:r>
            <a:r>
              <a:rPr lang="en-GB" dirty="0" err="1" smtClean="0"/>
              <a:t>sunduğu</a:t>
            </a:r>
            <a:r>
              <a:rPr lang="en-GB" dirty="0" smtClean="0"/>
              <a:t> </a:t>
            </a:r>
            <a:r>
              <a:rPr lang="en-GB" dirty="0" err="1" smtClean="0"/>
              <a:t>fırsatlar</a:t>
            </a:r>
            <a:r>
              <a:rPr lang="en-GB" dirty="0" smtClean="0"/>
              <a:t> (Science 2.0)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yurttaş</a:t>
            </a:r>
            <a:r>
              <a:rPr lang="en-GB" dirty="0" smtClean="0"/>
              <a:t> </a:t>
            </a:r>
            <a:r>
              <a:rPr lang="en-GB" dirty="0" err="1" smtClean="0"/>
              <a:t>bilimi</a:t>
            </a:r>
            <a:endParaRPr lang="en-GB" dirty="0" smtClean="0"/>
          </a:p>
          <a:p>
            <a:r>
              <a:rPr lang="en-GB" dirty="0" smtClean="0"/>
              <a:t>Green Open Access vs. Golden Open Access</a:t>
            </a:r>
          </a:p>
        </p:txBody>
      </p:sp>
    </p:spTree>
    <p:extLst>
      <p:ext uri="{BB962C8B-B14F-4D97-AF65-F5344CB8AC3E}">
        <p14:creationId xmlns:p14="http://schemas.microsoft.com/office/powerpoint/2010/main" val="2940847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Toplum</a:t>
            </a:r>
            <a:r>
              <a:rPr lang="en-GB" dirty="0" smtClean="0"/>
              <a:t> (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hakları</a:t>
            </a:r>
            <a:r>
              <a:rPr lang="en-GB" dirty="0" smtClean="0"/>
              <a:t> </a:t>
            </a:r>
            <a:r>
              <a:rPr lang="en-GB" dirty="0" err="1" smtClean="0"/>
              <a:t>bakış</a:t>
            </a:r>
            <a:r>
              <a:rPr lang="en-GB" dirty="0" smtClean="0"/>
              <a:t> </a:t>
            </a:r>
            <a:r>
              <a:rPr lang="en-GB" dirty="0" err="1" smtClean="0"/>
              <a:t>açısıyla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Açık</a:t>
            </a:r>
            <a:r>
              <a:rPr lang="en-GB" b="1" dirty="0" smtClean="0"/>
              <a:t> </a:t>
            </a:r>
            <a:r>
              <a:rPr lang="en-GB" b="1" dirty="0" err="1" smtClean="0"/>
              <a:t>Toplum</a:t>
            </a:r>
            <a:r>
              <a:rPr lang="en-GB" dirty="0" smtClean="0"/>
              <a:t>: </a:t>
            </a:r>
          </a:p>
          <a:p>
            <a:r>
              <a:rPr lang="en-GB" dirty="0" err="1" smtClean="0"/>
              <a:t>Kamu</a:t>
            </a:r>
            <a:r>
              <a:rPr lang="en-GB" dirty="0" smtClean="0"/>
              <a:t> </a:t>
            </a:r>
            <a:r>
              <a:rPr lang="en-GB" dirty="0" err="1" smtClean="0"/>
              <a:t>otoritesinin</a:t>
            </a:r>
            <a:r>
              <a:rPr lang="en-GB" dirty="0" smtClean="0"/>
              <a:t> en </a:t>
            </a:r>
            <a:r>
              <a:rPr lang="en-GB" dirty="0" err="1" smtClean="0"/>
              <a:t>adil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demokratize</a:t>
            </a:r>
            <a:r>
              <a:rPr lang="en-GB" dirty="0" smtClean="0"/>
              <a:t> </a:t>
            </a:r>
            <a:r>
              <a:rPr lang="en-GB" dirty="0" err="1" smtClean="0"/>
              <a:t>edildiği</a:t>
            </a:r>
            <a:r>
              <a:rPr lang="en-GB" dirty="0" smtClean="0"/>
              <a:t>, 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fikri</a:t>
            </a:r>
            <a:r>
              <a:rPr lang="en-GB" dirty="0" smtClean="0"/>
              <a:t>)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haklarının</a:t>
            </a:r>
            <a:r>
              <a:rPr lang="en-GB" dirty="0" smtClean="0"/>
              <a:t> en </a:t>
            </a:r>
            <a:r>
              <a:rPr lang="en-GB" dirty="0" err="1" smtClean="0"/>
              <a:t>verimli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tanımlandığı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fikri</a:t>
            </a:r>
            <a:r>
              <a:rPr lang="en-GB" dirty="0" smtClean="0"/>
              <a:t>)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etiğinin</a:t>
            </a:r>
            <a:r>
              <a:rPr lang="en-GB" dirty="0" smtClean="0"/>
              <a:t> en ideal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yerleştiği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err="1" smtClean="0"/>
              <a:t>toplum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ekonomi</a:t>
            </a:r>
            <a:r>
              <a:rPr lang="en-GB" dirty="0"/>
              <a:t> </a:t>
            </a:r>
            <a:r>
              <a:rPr lang="en-GB" dirty="0" err="1" smtClean="0"/>
              <a:t>modeli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0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err="1" smtClean="0"/>
              <a:t>Ferdi</a:t>
            </a:r>
            <a:r>
              <a:rPr lang="en-GB" sz="4000" dirty="0" smtClean="0"/>
              <a:t> </a:t>
            </a:r>
            <a:r>
              <a:rPr lang="en-GB" sz="4000" dirty="0" err="1" smtClean="0"/>
              <a:t>mülkiyete</a:t>
            </a:r>
            <a:r>
              <a:rPr lang="en-GB" sz="4000" dirty="0" smtClean="0"/>
              <a:t> </a:t>
            </a:r>
            <a:r>
              <a:rPr lang="en-GB" sz="4000" dirty="0" err="1" smtClean="0"/>
              <a:t>dayalı</a:t>
            </a:r>
            <a:r>
              <a:rPr lang="en-GB" sz="4000" dirty="0" smtClean="0"/>
              <a:t> </a:t>
            </a:r>
            <a:r>
              <a:rPr lang="en-GB" sz="4000" dirty="0" err="1" smtClean="0"/>
              <a:t>fikri</a:t>
            </a:r>
            <a:r>
              <a:rPr lang="en-GB" sz="4000" dirty="0" smtClean="0"/>
              <a:t> </a:t>
            </a:r>
            <a:r>
              <a:rPr lang="en-GB" sz="4000" dirty="0" err="1" smtClean="0"/>
              <a:t>haklara</a:t>
            </a:r>
            <a:r>
              <a:rPr lang="en-GB" sz="4000" dirty="0" smtClean="0"/>
              <a:t> </a:t>
            </a:r>
            <a:r>
              <a:rPr lang="en-GB" sz="4000" dirty="0" err="1" smtClean="0"/>
              <a:t>karşı</a:t>
            </a:r>
            <a:r>
              <a:rPr lang="en-GB" sz="4000" dirty="0" smtClean="0"/>
              <a:t> </a:t>
            </a:r>
            <a:r>
              <a:rPr lang="en-GB" sz="4000" dirty="0" err="1" smtClean="0"/>
              <a:t>olmak</a:t>
            </a:r>
            <a:r>
              <a:rPr lang="en-GB" sz="4000" dirty="0" smtClean="0"/>
              <a:t> </a:t>
            </a:r>
          </a:p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err="1" smtClean="0"/>
              <a:t>yani</a:t>
            </a:r>
            <a:r>
              <a:rPr lang="en-GB" sz="4000" dirty="0" smtClean="0"/>
              <a:t> </a:t>
            </a:r>
            <a:r>
              <a:rPr lang="en-GB" sz="4000" b="1" i="1" u="sng" dirty="0" err="1" smtClean="0"/>
              <a:t>copyleft</a:t>
            </a:r>
            <a:r>
              <a:rPr lang="en-GB" sz="4000" b="1" i="1" u="sng" dirty="0" smtClean="0"/>
              <a:t> </a:t>
            </a:r>
            <a:r>
              <a:rPr lang="en-GB" sz="4000" dirty="0" err="1" smtClean="0"/>
              <a:t>ya</a:t>
            </a:r>
            <a:r>
              <a:rPr lang="en-GB" sz="4000" dirty="0" smtClean="0"/>
              <a:t> da </a:t>
            </a:r>
            <a:r>
              <a:rPr lang="en-GB" sz="4000" b="1" i="1" u="sng" dirty="0" err="1" smtClean="0"/>
              <a:t>patentleft</a:t>
            </a:r>
            <a:r>
              <a:rPr lang="en-GB" sz="4000" i="1" dirty="0" smtClean="0"/>
              <a:t> </a:t>
            </a:r>
            <a:r>
              <a:rPr lang="en-GB" sz="4000" dirty="0" err="1" smtClean="0"/>
              <a:t>savunucusu</a:t>
            </a:r>
            <a:r>
              <a:rPr lang="en-GB" sz="4000" dirty="0" smtClean="0"/>
              <a:t> </a:t>
            </a:r>
            <a:r>
              <a:rPr lang="en-GB" sz="4000" dirty="0" err="1" smtClean="0"/>
              <a:t>olmak</a:t>
            </a:r>
            <a:endParaRPr lang="en-GB" sz="4000" dirty="0" smtClean="0"/>
          </a:p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err="1" smtClean="0"/>
              <a:t>hukuksuzluğu</a:t>
            </a:r>
            <a:r>
              <a:rPr lang="en-GB" sz="4000" dirty="0" smtClean="0"/>
              <a:t> </a:t>
            </a:r>
            <a:r>
              <a:rPr lang="en-GB" sz="4000" dirty="0" err="1" smtClean="0"/>
              <a:t>savunmak</a:t>
            </a:r>
            <a:r>
              <a:rPr lang="en-GB" sz="4000" dirty="0" smtClean="0"/>
              <a:t> </a:t>
            </a:r>
            <a:r>
              <a:rPr lang="en-GB" sz="4000" dirty="0" err="1" smtClean="0"/>
              <a:t>demek</a:t>
            </a:r>
            <a:r>
              <a:rPr lang="en-GB" sz="4000" dirty="0" smtClean="0"/>
              <a:t> </a:t>
            </a:r>
            <a:r>
              <a:rPr lang="en-GB" sz="4000" dirty="0" err="1" smtClean="0"/>
              <a:t>değildir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464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Toplum</a:t>
            </a:r>
            <a:r>
              <a:rPr lang="en-GB" dirty="0"/>
              <a:t> </a:t>
            </a:r>
            <a:r>
              <a:rPr lang="en-GB" dirty="0" smtClean="0"/>
              <a:t>/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</a:t>
            </a:r>
            <a:r>
              <a:rPr lang="en-GB" dirty="0" smtClean="0"/>
              <a:t> </a:t>
            </a:r>
            <a:r>
              <a:rPr lang="en-GB" dirty="0" err="1" smtClean="0"/>
              <a:t>Mümkün</a:t>
            </a:r>
            <a:r>
              <a:rPr lang="en-GB" dirty="0" smtClean="0"/>
              <a:t> </a:t>
            </a:r>
            <a:r>
              <a:rPr lang="en-GB" dirty="0" err="1" smtClean="0"/>
              <a:t>müdür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kaynakların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müştereklerin</a:t>
            </a:r>
            <a:r>
              <a:rPr lang="en-GB" dirty="0" smtClean="0"/>
              <a:t> </a:t>
            </a:r>
            <a:r>
              <a:rPr lang="en-GB" u="sng" dirty="0" err="1" smtClean="0"/>
              <a:t>istismarı</a:t>
            </a:r>
            <a:r>
              <a:rPr lang="en-GB" u="sng" dirty="0" smtClean="0"/>
              <a:t> </a:t>
            </a:r>
            <a:r>
              <a:rPr lang="en-GB" u="sng" dirty="0" err="1" smtClean="0"/>
              <a:t>ve</a:t>
            </a:r>
            <a:r>
              <a:rPr lang="en-GB" u="sng" dirty="0" smtClean="0"/>
              <a:t> </a:t>
            </a:r>
            <a:r>
              <a:rPr lang="en-GB" u="sng" dirty="0" err="1" smtClean="0"/>
              <a:t>suistimali</a:t>
            </a:r>
            <a:endParaRPr lang="en-GB" u="sng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mücadele</a:t>
            </a:r>
            <a:r>
              <a:rPr lang="en-GB" dirty="0" smtClean="0"/>
              <a:t> </a:t>
            </a:r>
            <a:r>
              <a:rPr lang="en-GB" dirty="0" err="1" smtClean="0"/>
              <a:t>kavramı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alanı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u="sng" dirty="0" err="1" smtClean="0"/>
              <a:t>moralite</a:t>
            </a:r>
            <a:endParaRPr lang="en-GB" u="sng" dirty="0"/>
          </a:p>
          <a:p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uygulama</a:t>
            </a:r>
            <a:r>
              <a:rPr lang="en-GB" dirty="0" smtClean="0"/>
              <a:t> </a:t>
            </a:r>
            <a:r>
              <a:rPr lang="en-GB" dirty="0" err="1" smtClean="0"/>
              <a:t>alanları</a:t>
            </a:r>
            <a:r>
              <a:rPr lang="en-GB" dirty="0" smtClean="0"/>
              <a:t>: </a:t>
            </a:r>
            <a:r>
              <a:rPr lang="en-GB" dirty="0" err="1" smtClean="0"/>
              <a:t>Trafik</a:t>
            </a:r>
            <a:r>
              <a:rPr lang="en-GB" dirty="0" smtClean="0"/>
              <a:t> </a:t>
            </a:r>
            <a:r>
              <a:rPr lang="en-GB" dirty="0" err="1" smtClean="0"/>
              <a:t>sorunu</a:t>
            </a:r>
            <a:r>
              <a:rPr lang="en-GB" dirty="0" smtClean="0"/>
              <a:t>, </a:t>
            </a:r>
            <a:r>
              <a:rPr lang="en-GB" dirty="0" err="1" smtClean="0"/>
              <a:t>çevre</a:t>
            </a:r>
            <a:r>
              <a:rPr lang="en-GB" dirty="0" smtClean="0"/>
              <a:t> </a:t>
            </a:r>
            <a:r>
              <a:rPr lang="en-GB" dirty="0" err="1" smtClean="0"/>
              <a:t>sorunu</a:t>
            </a:r>
            <a:r>
              <a:rPr lang="en-GB" dirty="0" smtClean="0"/>
              <a:t>, </a:t>
            </a:r>
            <a:r>
              <a:rPr lang="en-GB" dirty="0" err="1" smtClean="0"/>
              <a:t>araştırma</a:t>
            </a:r>
            <a:r>
              <a:rPr lang="en-GB" dirty="0" smtClean="0"/>
              <a:t> </a:t>
            </a:r>
            <a:r>
              <a:rPr lang="en-GB" dirty="0" err="1" smtClean="0"/>
              <a:t>suistimalleri</a:t>
            </a:r>
            <a:r>
              <a:rPr lang="en-GB" dirty="0" smtClean="0"/>
              <a:t>, </a:t>
            </a:r>
            <a:r>
              <a:rPr lang="en-GB" dirty="0" err="1" smtClean="0"/>
              <a:t>eşitlik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adaletin</a:t>
            </a:r>
            <a:r>
              <a:rPr lang="en-GB" dirty="0" smtClean="0"/>
              <a:t> </a:t>
            </a:r>
            <a:r>
              <a:rPr lang="en-GB" dirty="0" err="1" smtClean="0"/>
              <a:t>tahsisi</a:t>
            </a:r>
            <a:r>
              <a:rPr lang="en-GB" dirty="0" smtClean="0"/>
              <a:t> </a:t>
            </a:r>
            <a:r>
              <a:rPr lang="en-GB" dirty="0" err="1" smtClean="0"/>
              <a:t>sorunu</a:t>
            </a:r>
            <a:r>
              <a:rPr lang="en-GB" dirty="0" smtClean="0"/>
              <a:t>,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Ayrıca</a:t>
            </a:r>
            <a:r>
              <a:rPr lang="en-GB" dirty="0" smtClean="0"/>
              <a:t>: </a:t>
            </a:r>
            <a:r>
              <a:rPr lang="en-GB" dirty="0" err="1" smtClean="0"/>
              <a:t>Özel</a:t>
            </a:r>
            <a:r>
              <a:rPr lang="en-GB" dirty="0" smtClean="0"/>
              <a:t> </a:t>
            </a:r>
            <a:r>
              <a:rPr lang="en-GB" dirty="0" err="1" smtClean="0"/>
              <a:t>alanın</a:t>
            </a:r>
            <a:r>
              <a:rPr lang="en-GB" dirty="0" smtClean="0"/>
              <a:t> </a:t>
            </a:r>
            <a:r>
              <a:rPr lang="en-GB" dirty="0" err="1" smtClean="0"/>
              <a:t>diğer</a:t>
            </a:r>
            <a:r>
              <a:rPr lang="en-GB" dirty="0" smtClean="0"/>
              <a:t> </a:t>
            </a:r>
            <a:r>
              <a:rPr lang="en-GB" dirty="0" err="1" smtClean="0"/>
              <a:t>bireyler</a:t>
            </a:r>
            <a:r>
              <a:rPr lang="en-GB" dirty="0" smtClean="0"/>
              <a:t>, </a:t>
            </a:r>
            <a:r>
              <a:rPr lang="en-GB" dirty="0" err="1" smtClean="0"/>
              <a:t>kamu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devlet</a:t>
            </a:r>
            <a:r>
              <a:rPr lang="en-GB" dirty="0" smtClean="0"/>
              <a:t> </a:t>
            </a:r>
            <a:r>
              <a:rPr lang="en-GB" dirty="0" err="1" smtClean="0"/>
              <a:t>tarafından</a:t>
            </a:r>
            <a:r>
              <a:rPr lang="en-GB" dirty="0" smtClean="0"/>
              <a:t> </a:t>
            </a:r>
            <a:r>
              <a:rPr lang="en-GB" dirty="0" err="1" smtClean="0"/>
              <a:t>işgali</a:t>
            </a:r>
            <a:endParaRPr lang="en-GB" b="1" dirty="0"/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6930887" y="2252870"/>
            <a:ext cx="569843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Çalışmalarınızı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bilime</a:t>
            </a:r>
            <a:r>
              <a:rPr lang="en-GB" dirty="0" smtClean="0"/>
              <a:t> </a:t>
            </a:r>
            <a:r>
              <a:rPr lang="en-GB" dirty="0" err="1" smtClean="0"/>
              <a:t>dönüştürürsünüz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Pre-print </a:t>
            </a:r>
            <a:r>
              <a:rPr lang="en-GB" dirty="0" err="1" smtClean="0"/>
              <a:t>server’lar</a:t>
            </a:r>
            <a:endParaRPr lang="en-GB" dirty="0" smtClean="0"/>
          </a:p>
          <a:p>
            <a:pPr lvl="1"/>
            <a:r>
              <a:rPr lang="en-GB" dirty="0" smtClean="0"/>
              <a:t>Non-</a:t>
            </a:r>
            <a:r>
              <a:rPr lang="en-GB" dirty="0" err="1" smtClean="0"/>
              <a:t>profit’ler</a:t>
            </a:r>
            <a:r>
              <a:rPr lang="en-GB" dirty="0" smtClean="0"/>
              <a:t>: Open Science Framework, Open Knowledge Foundation, </a:t>
            </a:r>
            <a:r>
              <a:rPr lang="en-GB" dirty="0" err="1" smtClean="0"/>
              <a:t>SocArXiv</a:t>
            </a:r>
            <a:r>
              <a:rPr lang="en-GB" dirty="0" smtClean="0"/>
              <a:t>, </a:t>
            </a:r>
            <a:r>
              <a:rPr lang="en-GB" dirty="0" err="1" smtClean="0"/>
              <a:t>Munic</a:t>
            </a:r>
            <a:r>
              <a:rPr lang="en-GB" dirty="0" smtClean="0"/>
              <a:t> Personal Archive, Science Commons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kamu</a:t>
            </a:r>
            <a:r>
              <a:rPr lang="en-GB" dirty="0" smtClean="0"/>
              <a:t> </a:t>
            </a:r>
            <a:r>
              <a:rPr lang="en-GB" dirty="0" err="1" smtClean="0"/>
              <a:t>üniversitelerinin</a:t>
            </a:r>
            <a:r>
              <a:rPr lang="en-GB" dirty="0" smtClean="0"/>
              <a:t> </a:t>
            </a:r>
            <a:r>
              <a:rPr lang="en-GB" dirty="0" err="1" smtClean="0"/>
              <a:t>sağladığı</a:t>
            </a:r>
            <a:r>
              <a:rPr lang="en-GB" dirty="0" smtClean="0"/>
              <a:t> </a:t>
            </a:r>
            <a:r>
              <a:rPr lang="en-GB" dirty="0" err="1" smtClean="0"/>
              <a:t>alanlar</a:t>
            </a:r>
            <a:r>
              <a:rPr lang="en-GB" dirty="0" smtClean="0"/>
              <a:t> (</a:t>
            </a:r>
            <a:r>
              <a:rPr lang="en-GB" dirty="0" err="1" smtClean="0"/>
              <a:t>örnek</a:t>
            </a:r>
            <a:r>
              <a:rPr lang="en-GB" dirty="0" smtClean="0"/>
              <a:t>: acikders.ankara.edu.tr)</a:t>
            </a:r>
          </a:p>
          <a:p>
            <a:pPr lvl="1"/>
            <a:r>
              <a:rPr lang="en-GB" dirty="0" smtClean="0"/>
              <a:t>For </a:t>
            </a:r>
            <a:r>
              <a:rPr lang="en-GB" dirty="0" err="1" smtClean="0"/>
              <a:t>profitler</a:t>
            </a:r>
            <a:r>
              <a:rPr lang="en-GB" dirty="0" smtClean="0"/>
              <a:t>: ResearchGate.net, Academia.edu, SSRN (owned by Elsevier)</a:t>
            </a:r>
          </a:p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endParaRPr lang="en-GB" dirty="0" smtClean="0"/>
          </a:p>
          <a:p>
            <a:pPr lvl="1"/>
            <a:r>
              <a:rPr lang="en-GB" dirty="0" err="1"/>
              <a:t>Türkiye’de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dergi</a:t>
            </a:r>
            <a:r>
              <a:rPr lang="en-GB" dirty="0"/>
              <a:t> </a:t>
            </a:r>
            <a:r>
              <a:rPr lang="en-GB" dirty="0" err="1"/>
              <a:t>Yeşil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faaliyet</a:t>
            </a:r>
            <a:r>
              <a:rPr lang="en-GB" dirty="0"/>
              <a:t> </a:t>
            </a:r>
            <a:r>
              <a:rPr lang="en-GB" dirty="0" err="1"/>
              <a:t>göstermektedir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AÜ SBF </a:t>
            </a:r>
            <a:r>
              <a:rPr lang="en-GB" dirty="0" err="1" smtClean="0"/>
              <a:t>Dergisi</a:t>
            </a:r>
            <a:r>
              <a:rPr lang="en-GB" dirty="0" smtClean="0"/>
              <a:t>, </a:t>
            </a:r>
            <a:r>
              <a:rPr lang="en-GB" dirty="0" err="1" smtClean="0"/>
              <a:t>Mülkiye</a:t>
            </a:r>
            <a:r>
              <a:rPr lang="en-GB" dirty="0" smtClean="0"/>
              <a:t> </a:t>
            </a:r>
            <a:r>
              <a:rPr lang="en-GB" dirty="0" err="1" smtClean="0"/>
              <a:t>Dergisi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2000’den </a:t>
            </a:r>
            <a:r>
              <a:rPr lang="en-GB" dirty="0" err="1" smtClean="0"/>
              <a:t>fazla</a:t>
            </a:r>
            <a:r>
              <a:rPr lang="en-GB" dirty="0" smtClean="0"/>
              <a:t> </a:t>
            </a:r>
            <a:r>
              <a:rPr lang="en-GB" dirty="0" err="1" smtClean="0"/>
              <a:t>diğer</a:t>
            </a:r>
            <a:r>
              <a:rPr lang="en-GB" dirty="0" smtClean="0"/>
              <a:t> </a:t>
            </a:r>
            <a:r>
              <a:rPr lang="en-GB" dirty="0" err="1" smtClean="0"/>
              <a:t>dergiler</a:t>
            </a:r>
            <a:endParaRPr lang="en-GB" dirty="0"/>
          </a:p>
          <a:p>
            <a:pPr lvl="1"/>
            <a:r>
              <a:rPr lang="en-GB" dirty="0" err="1"/>
              <a:t>Bkz</a:t>
            </a:r>
            <a:r>
              <a:rPr lang="en-GB" dirty="0"/>
              <a:t>.: </a:t>
            </a:r>
            <a:r>
              <a:rPr lang="en-GB" dirty="0">
                <a:hlinkClick r:id="rId2"/>
              </a:rPr>
              <a:t>http://dergipark.gov.tr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2155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Açık</a:t>
            </a:r>
            <a:r>
              <a:rPr lang="en-GB" dirty="0" smtClean="0"/>
              <a:t> </a:t>
            </a:r>
            <a:r>
              <a:rPr lang="en-GB" dirty="0" err="1" smtClean="0"/>
              <a:t>bilimin</a:t>
            </a:r>
            <a:r>
              <a:rPr lang="en-GB" dirty="0" smtClean="0"/>
              <a:t> </a:t>
            </a:r>
            <a:r>
              <a:rPr lang="en-GB" dirty="0" err="1" smtClean="0"/>
              <a:t>istismarı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17424"/>
            <a:ext cx="3432314" cy="49405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3" y="2008023"/>
            <a:ext cx="3193567" cy="48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Avcı</a:t>
            </a:r>
            <a:r>
              <a:rPr lang="en-GB" dirty="0" smtClean="0"/>
              <a:t> </a:t>
            </a:r>
            <a:r>
              <a:rPr lang="en-GB" dirty="0" err="1" smtClean="0"/>
              <a:t>Yayınlar</a:t>
            </a:r>
            <a:r>
              <a:rPr lang="en-GB" dirty="0" smtClean="0"/>
              <a:t> (Predatory Publications)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1" y="1481067"/>
            <a:ext cx="9056724" cy="5264903"/>
          </a:xfrm>
        </p:spPr>
      </p:pic>
    </p:spTree>
    <p:extLst>
      <p:ext uri="{BB962C8B-B14F-4D97-AF65-F5344CB8AC3E}">
        <p14:creationId xmlns:p14="http://schemas.microsoft.com/office/powerpoint/2010/main" val="20227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Avcı</a:t>
            </a:r>
            <a:r>
              <a:rPr lang="en-GB" dirty="0" smtClean="0"/>
              <a:t> </a:t>
            </a:r>
            <a:r>
              <a:rPr lang="en-GB" dirty="0" err="1" smtClean="0"/>
              <a:t>Yayınlar</a:t>
            </a:r>
            <a:r>
              <a:rPr lang="en-GB" dirty="0" smtClean="0"/>
              <a:t> (Predatory Publications)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385781"/>
            <a:ext cx="9114194" cy="5266810"/>
          </a:xfrm>
        </p:spPr>
      </p:pic>
    </p:spTree>
    <p:extLst>
      <p:ext uri="{BB962C8B-B14F-4D97-AF65-F5344CB8AC3E}">
        <p14:creationId xmlns:p14="http://schemas.microsoft.com/office/powerpoint/2010/main" val="37278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predatory journal?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 selection in academic world</a:t>
            </a:r>
          </a:p>
          <a:p>
            <a:r>
              <a:rPr lang="en-GB" dirty="0" smtClean="0"/>
              <a:t>Struggle for survival among predators and preys</a:t>
            </a:r>
          </a:p>
          <a:p>
            <a:r>
              <a:rPr lang="en-GB" dirty="0" smtClean="0"/>
              <a:t>Academic institutions and researchers as </a:t>
            </a:r>
          </a:p>
          <a:p>
            <a:pPr lvl="1"/>
            <a:r>
              <a:rPr lang="en-GB" dirty="0" smtClean="0"/>
              <a:t>Predators: journals that do not meet the global standards of academic quality (trustworthiness, objectiveness, fairness, truthfulness, etc.) </a:t>
            </a:r>
          </a:p>
          <a:p>
            <a:pPr lvl="1"/>
            <a:r>
              <a:rPr lang="en-GB" dirty="0" smtClean="0"/>
              <a:t>Preys: researchers who </a:t>
            </a:r>
            <a:r>
              <a:rPr lang="en-GB" b="1" u="sng" dirty="0" smtClean="0"/>
              <a:t>pay journals a fee </a:t>
            </a:r>
            <a:r>
              <a:rPr lang="en-GB" dirty="0" smtClean="0"/>
              <a:t>and transfer the </a:t>
            </a:r>
            <a:r>
              <a:rPr lang="en-GB" b="1" u="sng" dirty="0" smtClean="0"/>
              <a:t>IP rights </a:t>
            </a:r>
            <a:r>
              <a:rPr lang="en-GB" dirty="0" smtClean="0"/>
              <a:t>of their work to journals without being able to get a quality service in return (such as dissemination of their publications)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3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Üç</a:t>
            </a:r>
            <a:r>
              <a:rPr lang="en-GB" dirty="0" smtClean="0"/>
              <a:t> </a:t>
            </a:r>
            <a:r>
              <a:rPr lang="en-GB" dirty="0" err="1" smtClean="0"/>
              <a:t>sonuç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</a:t>
            </a:r>
            <a:r>
              <a:rPr lang="en-GB" dirty="0" smtClean="0"/>
              <a:t> </a:t>
            </a:r>
            <a:r>
              <a:rPr lang="en-GB" dirty="0" err="1" smtClean="0"/>
              <a:t>sadece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değerlendirilmelidir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Üç</a:t>
            </a:r>
            <a:r>
              <a:rPr lang="en-GB" dirty="0" smtClean="0"/>
              <a:t> </a:t>
            </a:r>
            <a:r>
              <a:rPr lang="en-GB" dirty="0" err="1" smtClean="0"/>
              <a:t>sonuç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</a:t>
            </a:r>
            <a:r>
              <a:rPr lang="en-GB" dirty="0" smtClean="0"/>
              <a:t> </a:t>
            </a:r>
            <a:r>
              <a:rPr lang="en-GB" dirty="0" err="1" smtClean="0"/>
              <a:t>sadece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değerlendirilmelidir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</a:t>
            </a:r>
            <a:r>
              <a:rPr lang="en-GB" dirty="0" smtClean="0"/>
              <a:t> </a:t>
            </a:r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iyi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çalışabilmek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, en </a:t>
            </a:r>
            <a:r>
              <a:rPr lang="en-GB" dirty="0" err="1" smtClean="0"/>
              <a:t>genel</a:t>
            </a:r>
            <a:r>
              <a:rPr lang="en-GB" dirty="0" smtClean="0"/>
              <a:t> </a:t>
            </a:r>
            <a:r>
              <a:rPr lang="en-GB" dirty="0" err="1" smtClean="0"/>
              <a:t>anlamda</a:t>
            </a:r>
            <a:r>
              <a:rPr lang="en-GB" dirty="0" smtClean="0"/>
              <a:t> </a:t>
            </a:r>
            <a:r>
              <a:rPr lang="en-GB" dirty="0" err="1" smtClean="0"/>
              <a:t>ekonomilerin</a:t>
            </a:r>
            <a:r>
              <a:rPr lang="en-GB" dirty="0" smtClean="0"/>
              <a:t> </a:t>
            </a:r>
            <a:r>
              <a:rPr lang="en-GB" dirty="0" err="1" smtClean="0"/>
              <a:t>tabi</a:t>
            </a:r>
            <a:r>
              <a:rPr lang="en-GB" dirty="0" smtClean="0"/>
              <a:t> </a:t>
            </a:r>
            <a:r>
              <a:rPr lang="en-GB" dirty="0" err="1" smtClean="0"/>
              <a:t>olduğu</a:t>
            </a:r>
            <a:r>
              <a:rPr lang="en-GB" dirty="0" smtClean="0"/>
              <a:t> </a:t>
            </a:r>
            <a:r>
              <a:rPr lang="en-GB" dirty="0" err="1" smtClean="0"/>
              <a:t>kurallara</a:t>
            </a:r>
            <a:r>
              <a:rPr lang="en-GB" dirty="0" smtClean="0"/>
              <a:t>, </a:t>
            </a:r>
            <a:r>
              <a:rPr lang="en-GB" dirty="0" err="1" smtClean="0"/>
              <a:t>kurumlara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normlara</a:t>
            </a:r>
            <a:r>
              <a:rPr lang="en-GB" dirty="0" smtClean="0"/>
              <a:t> </a:t>
            </a:r>
            <a:r>
              <a:rPr lang="en-GB" dirty="0" err="1" smtClean="0"/>
              <a:t>ihtiyaç</a:t>
            </a:r>
            <a:r>
              <a:rPr lang="en-GB" dirty="0" smtClean="0"/>
              <a:t> </a:t>
            </a:r>
            <a:r>
              <a:rPr lang="en-GB" dirty="0" err="1" smtClean="0"/>
              <a:t>duyar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Üç</a:t>
            </a:r>
            <a:r>
              <a:rPr lang="en-GB" dirty="0" smtClean="0"/>
              <a:t> </a:t>
            </a:r>
            <a:r>
              <a:rPr lang="en-GB" dirty="0" err="1" smtClean="0"/>
              <a:t>sonuç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süreçleri</a:t>
            </a:r>
            <a:r>
              <a:rPr lang="en-GB" dirty="0" smtClean="0"/>
              <a:t> </a:t>
            </a:r>
            <a:r>
              <a:rPr lang="en-GB" dirty="0" err="1" smtClean="0"/>
              <a:t>sadece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değil</a:t>
            </a:r>
            <a:r>
              <a:rPr lang="en-GB" dirty="0" smtClean="0"/>
              <a:t> </a:t>
            </a:r>
            <a:r>
              <a:rPr lang="en-GB" dirty="0" err="1" smtClean="0"/>
              <a:t>fikri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ahlâk</a:t>
            </a:r>
            <a:r>
              <a:rPr lang="en-GB" dirty="0" smtClean="0"/>
              <a:t> </a:t>
            </a:r>
            <a:r>
              <a:rPr lang="en-GB" dirty="0" err="1" smtClean="0"/>
              <a:t>konusu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değerlendirilmelidir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Bilimsel</a:t>
            </a:r>
            <a:r>
              <a:rPr lang="en-GB" dirty="0" smtClean="0"/>
              <a:t> </a:t>
            </a:r>
            <a:r>
              <a:rPr lang="en-GB" dirty="0" err="1" smtClean="0"/>
              <a:t>bilgi</a:t>
            </a:r>
            <a:r>
              <a:rPr lang="en-GB" dirty="0" smtClean="0"/>
              <a:t> </a:t>
            </a:r>
            <a:r>
              <a:rPr lang="en-GB" dirty="0" err="1" smtClean="0"/>
              <a:t>üretim</a:t>
            </a:r>
            <a:r>
              <a:rPr lang="en-GB" dirty="0" smtClean="0"/>
              <a:t> </a:t>
            </a:r>
            <a:r>
              <a:rPr lang="en-GB" dirty="0" err="1" smtClean="0"/>
              <a:t>süreçler</a:t>
            </a:r>
            <a:r>
              <a:rPr lang="en-GB" dirty="0" smtClean="0"/>
              <a:t> </a:t>
            </a:r>
            <a:r>
              <a:rPr lang="en-GB" dirty="0" err="1" smtClean="0"/>
              <a:t>daha</a:t>
            </a:r>
            <a:r>
              <a:rPr lang="en-GB" dirty="0" smtClean="0"/>
              <a:t> </a:t>
            </a:r>
            <a:r>
              <a:rPr lang="en-GB" dirty="0" err="1" smtClean="0"/>
              <a:t>iyi</a:t>
            </a:r>
            <a:r>
              <a:rPr lang="en-GB" dirty="0" smtClean="0"/>
              <a:t> </a:t>
            </a:r>
            <a:r>
              <a:rPr lang="en-GB" dirty="0" err="1" smtClean="0"/>
              <a:t>şekilde</a:t>
            </a:r>
            <a:r>
              <a:rPr lang="en-GB" dirty="0" smtClean="0"/>
              <a:t> </a:t>
            </a:r>
            <a:r>
              <a:rPr lang="en-GB" dirty="0" err="1" smtClean="0"/>
              <a:t>çalışabilmek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, en </a:t>
            </a:r>
            <a:r>
              <a:rPr lang="en-GB" dirty="0" err="1" smtClean="0"/>
              <a:t>genel</a:t>
            </a:r>
            <a:r>
              <a:rPr lang="en-GB" dirty="0" smtClean="0"/>
              <a:t> </a:t>
            </a:r>
            <a:r>
              <a:rPr lang="en-GB" dirty="0" err="1" smtClean="0"/>
              <a:t>anlamda</a:t>
            </a:r>
            <a:r>
              <a:rPr lang="en-GB" dirty="0" smtClean="0"/>
              <a:t> </a:t>
            </a:r>
            <a:r>
              <a:rPr lang="en-GB" dirty="0" err="1" smtClean="0"/>
              <a:t>ekonomilerin</a:t>
            </a:r>
            <a:r>
              <a:rPr lang="en-GB" dirty="0" smtClean="0"/>
              <a:t> </a:t>
            </a:r>
            <a:r>
              <a:rPr lang="en-GB" dirty="0" err="1" smtClean="0"/>
              <a:t>tabi</a:t>
            </a:r>
            <a:r>
              <a:rPr lang="en-GB" dirty="0" smtClean="0"/>
              <a:t> </a:t>
            </a:r>
            <a:r>
              <a:rPr lang="en-GB" dirty="0" err="1" smtClean="0"/>
              <a:t>olduğu</a:t>
            </a:r>
            <a:r>
              <a:rPr lang="en-GB" dirty="0" smtClean="0"/>
              <a:t> </a:t>
            </a:r>
            <a:r>
              <a:rPr lang="en-GB" dirty="0" err="1" smtClean="0"/>
              <a:t>kurallara</a:t>
            </a:r>
            <a:r>
              <a:rPr lang="en-GB" dirty="0" smtClean="0"/>
              <a:t>, </a:t>
            </a:r>
            <a:r>
              <a:rPr lang="en-GB" dirty="0" err="1" smtClean="0"/>
              <a:t>kurumlara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normlara</a:t>
            </a:r>
            <a:r>
              <a:rPr lang="en-GB" dirty="0" smtClean="0"/>
              <a:t> </a:t>
            </a:r>
            <a:r>
              <a:rPr lang="en-GB" dirty="0" err="1" smtClean="0"/>
              <a:t>ihtiyaç</a:t>
            </a:r>
            <a:r>
              <a:rPr lang="en-GB" dirty="0" smtClean="0"/>
              <a:t> </a:t>
            </a:r>
            <a:r>
              <a:rPr lang="en-GB" dirty="0" err="1" smtClean="0"/>
              <a:t>duyar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Yine</a:t>
            </a:r>
            <a:r>
              <a:rPr lang="en-GB" dirty="0" smtClean="0"/>
              <a:t> de, </a:t>
            </a:r>
            <a:r>
              <a:rPr lang="en-GB" dirty="0" err="1" smtClean="0"/>
              <a:t>fikirler</a:t>
            </a:r>
            <a:r>
              <a:rPr lang="en-GB" dirty="0" smtClean="0"/>
              <a:t> </a:t>
            </a:r>
            <a:r>
              <a:rPr lang="en-GB" dirty="0" err="1" smtClean="0"/>
              <a:t>piyasası</a:t>
            </a:r>
            <a:r>
              <a:rPr lang="en-GB" dirty="0" smtClean="0"/>
              <a:t> en ideal </a:t>
            </a:r>
            <a:r>
              <a:rPr lang="en-GB" dirty="0" err="1" smtClean="0"/>
              <a:t>şekillerde</a:t>
            </a:r>
            <a:r>
              <a:rPr lang="en-GB" dirty="0" smtClean="0"/>
              <a:t> </a:t>
            </a:r>
            <a:r>
              <a:rPr lang="en-GB" dirty="0" err="1" smtClean="0"/>
              <a:t>çalışmayabilirler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İlgilenenler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 </a:t>
            </a:r>
            <a:r>
              <a:rPr lang="en-GB" dirty="0" err="1" smtClean="0"/>
              <a:t>bazı</a:t>
            </a:r>
            <a:r>
              <a:rPr lang="en-GB" dirty="0" smtClean="0"/>
              <a:t> web </a:t>
            </a:r>
            <a:r>
              <a:rPr lang="en-GB" dirty="0" err="1" smtClean="0"/>
              <a:t>siteleri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120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err="1" smtClean="0"/>
              <a:t>OpenAire</a:t>
            </a:r>
            <a:r>
              <a:rPr lang="en-GB" dirty="0" smtClean="0"/>
              <a:t>,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://www.openaire.eu</a:t>
            </a:r>
            <a:r>
              <a:rPr lang="en-GB" dirty="0"/>
              <a:t> </a:t>
            </a:r>
          </a:p>
          <a:p>
            <a:r>
              <a:rPr lang="en-GB" dirty="0"/>
              <a:t>Pasteur for Open </a:t>
            </a:r>
            <a:r>
              <a:rPr lang="en-GB" dirty="0" smtClean="0"/>
              <a:t>Access,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://www.pasteur4oa.eu</a:t>
            </a:r>
            <a:r>
              <a:rPr lang="en-GB" dirty="0"/>
              <a:t> </a:t>
            </a:r>
          </a:p>
          <a:p>
            <a:r>
              <a:rPr lang="en-GB" dirty="0" smtClean="0"/>
              <a:t>ULAKBİM,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://cabim.ulakbim.gov.tr/ulakbim-acik-erisim-faaliyetleri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Aperta</a:t>
            </a:r>
            <a:r>
              <a:rPr lang="en-GB" dirty="0" smtClean="0"/>
              <a:t>,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aperta.ulakbim.gov.tr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Ankara University, Open Courses, </a:t>
            </a:r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acikders.ankara.edu.tr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Open </a:t>
            </a:r>
            <a:r>
              <a:rPr lang="en-GB" dirty="0"/>
              <a:t>Science </a:t>
            </a:r>
            <a:r>
              <a:rPr lang="en-GB" dirty="0" smtClean="0"/>
              <a:t>Framework, </a:t>
            </a:r>
            <a:r>
              <a:rPr lang="en-GB" dirty="0" smtClean="0">
                <a:hlinkClick r:id="rId7"/>
              </a:rPr>
              <a:t>https</a:t>
            </a:r>
            <a:r>
              <a:rPr lang="en-GB" dirty="0">
                <a:hlinkClick r:id="rId7"/>
              </a:rPr>
              <a:t>://</a:t>
            </a:r>
            <a:r>
              <a:rPr lang="en-GB" dirty="0" smtClean="0">
                <a:hlinkClick r:id="rId7"/>
              </a:rPr>
              <a:t>osf.io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Bu </a:t>
            </a:r>
            <a:r>
              <a:rPr lang="en-GB" sz="5400" dirty="0" err="1" smtClean="0"/>
              <a:t>ders</a:t>
            </a:r>
            <a:r>
              <a:rPr lang="en-GB" sz="5400" dirty="0" smtClean="0"/>
              <a:t> </a:t>
            </a:r>
            <a:r>
              <a:rPr lang="en-GB" sz="5400" dirty="0" err="1" smtClean="0"/>
              <a:t>ferdi</a:t>
            </a:r>
            <a:r>
              <a:rPr lang="en-GB" sz="5400" dirty="0" smtClean="0"/>
              <a:t> </a:t>
            </a:r>
            <a:r>
              <a:rPr lang="en-GB" sz="5400" dirty="0" err="1" smtClean="0"/>
              <a:t>mülkiyete</a:t>
            </a:r>
            <a:r>
              <a:rPr lang="en-GB" sz="5400" dirty="0" smtClean="0"/>
              <a:t> </a:t>
            </a:r>
            <a:r>
              <a:rPr lang="en-GB" sz="5400" dirty="0" err="1" smtClean="0"/>
              <a:t>dayalı</a:t>
            </a:r>
            <a:r>
              <a:rPr lang="en-GB" sz="5400" dirty="0" smtClean="0"/>
              <a:t> </a:t>
            </a:r>
            <a:r>
              <a:rPr lang="en-GB" sz="5400" dirty="0" err="1" smtClean="0"/>
              <a:t>fikri</a:t>
            </a:r>
            <a:r>
              <a:rPr lang="en-GB" sz="5400" dirty="0" smtClean="0"/>
              <a:t> </a:t>
            </a:r>
            <a:r>
              <a:rPr lang="en-GB" sz="5400" dirty="0" err="1" smtClean="0"/>
              <a:t>hakların</a:t>
            </a:r>
            <a:r>
              <a:rPr lang="en-GB" sz="5400" dirty="0" smtClean="0"/>
              <a:t> (proprietary rights) </a:t>
            </a:r>
            <a:r>
              <a:rPr lang="en-GB" sz="5400" dirty="0" err="1" smtClean="0"/>
              <a:t>sonuçlarını</a:t>
            </a:r>
            <a:r>
              <a:rPr lang="en-GB" sz="5400" dirty="0" smtClean="0"/>
              <a:t> </a:t>
            </a:r>
            <a:r>
              <a:rPr lang="en-GB" sz="5400" dirty="0" err="1" smtClean="0"/>
              <a:t>sorgulayan</a:t>
            </a:r>
            <a:r>
              <a:rPr lang="en-GB" sz="5400" dirty="0" smtClean="0"/>
              <a:t> </a:t>
            </a:r>
            <a:r>
              <a:rPr lang="en-GB" sz="5400" dirty="0" err="1" smtClean="0"/>
              <a:t>bir</a:t>
            </a:r>
            <a:r>
              <a:rPr lang="en-GB" sz="5400" dirty="0" smtClean="0"/>
              <a:t> </a:t>
            </a:r>
            <a:r>
              <a:rPr lang="en-GB" sz="5400" dirty="0" err="1" smtClean="0"/>
              <a:t>derstir</a:t>
            </a:r>
            <a:r>
              <a:rPr lang="en-GB" sz="5400" dirty="0" smtClean="0"/>
              <a:t>.</a:t>
            </a:r>
          </a:p>
          <a:p>
            <a:pPr marL="0" indent="0" algn="ctr">
              <a:buNone/>
            </a:pPr>
            <a:endParaRPr lang="en-GB" sz="5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2868543" y="4674211"/>
            <a:ext cx="8724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/>
              <a:t>Özellikle</a:t>
            </a:r>
            <a:r>
              <a:rPr lang="en-GB" sz="5400" dirty="0" smtClean="0"/>
              <a:t> de, </a:t>
            </a:r>
            <a:r>
              <a:rPr lang="en-GB" sz="5400" b="1" u="sng" dirty="0" smtClean="0"/>
              <a:t>paywall system </a:t>
            </a:r>
            <a:r>
              <a:rPr lang="en-GB" sz="5400" dirty="0" err="1" smtClean="0"/>
              <a:t>ile</a:t>
            </a:r>
            <a:r>
              <a:rPr lang="en-GB" sz="5400" dirty="0" smtClean="0"/>
              <a:t> </a:t>
            </a:r>
            <a:r>
              <a:rPr lang="en-GB" sz="5400" dirty="0" err="1" smtClean="0"/>
              <a:t>korunan</a:t>
            </a:r>
            <a:r>
              <a:rPr lang="en-GB" sz="5400" dirty="0" smtClean="0"/>
              <a:t> </a:t>
            </a:r>
            <a:r>
              <a:rPr lang="en-GB" sz="5400" dirty="0" err="1" smtClean="0"/>
              <a:t>haklar</a:t>
            </a:r>
            <a:endParaRPr lang="tr-TR" sz="5400" dirty="0"/>
          </a:p>
        </p:txBody>
      </p:sp>
      <p:sp>
        <p:nvSpPr>
          <p:cNvPr id="5" name="Metin kutusu 5"/>
          <p:cNvSpPr txBox="1"/>
          <p:nvPr/>
        </p:nvSpPr>
        <p:spPr>
          <a:xfrm>
            <a:off x="1954143" y="4443378"/>
            <a:ext cx="134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 smtClean="0">
                <a:solidFill>
                  <a:srgbClr val="FF0000"/>
                </a:solidFill>
              </a:rPr>
              <a:t>!</a:t>
            </a:r>
            <a:endParaRPr lang="tr-TR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Okumalar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/>
          <a:lstStyle/>
          <a:p>
            <a:r>
              <a:rPr lang="en-GB" dirty="0" smtClean="0"/>
              <a:t>FOSTER (an H2020 project, 11 European partners)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www.fosteropenscience.eu/</a:t>
            </a:r>
            <a:r>
              <a:rPr lang="en-GB" dirty="0" smtClean="0"/>
              <a:t> </a:t>
            </a:r>
          </a:p>
          <a:p>
            <a:r>
              <a:rPr lang="en-GB" dirty="0" smtClean="0"/>
              <a:t>Open Science Training Handbook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https://book.fosteropenscience.eu/en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A WIPO publication: Markus </a:t>
            </a:r>
            <a:r>
              <a:rPr lang="en-GB" dirty="0" err="1" smtClean="0"/>
              <a:t>Simeth</a:t>
            </a:r>
            <a:r>
              <a:rPr lang="en-GB" dirty="0" smtClean="0"/>
              <a:t> and Julio </a:t>
            </a:r>
            <a:r>
              <a:rPr lang="en-GB" dirty="0" err="1" smtClean="0"/>
              <a:t>Raffo</a:t>
            </a:r>
            <a:r>
              <a:rPr lang="en-GB" dirty="0" smtClean="0"/>
              <a:t>. 2013. “What Makes Companies Pursue an Open Science Strategy” </a:t>
            </a:r>
            <a:r>
              <a:rPr lang="en-GB" i="1" dirty="0" smtClean="0"/>
              <a:t>WIPO Economic Research Working Paper No 6.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www.wipo.int/edocs/pubdocs/en/wipo_pub_econstat_wp_6.pdf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6" y="1738671"/>
            <a:ext cx="5879463" cy="37477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1577009"/>
            <a:ext cx="5941178" cy="39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Ivory Tower, 2014 (Dir. Andrew Rossi)</a:t>
            </a:r>
            <a:endParaRPr lang="en-GB" dirty="0"/>
          </a:p>
        </p:txBody>
      </p:sp>
      <p:pic>
        <p:nvPicPr>
          <p:cNvPr id="1026" name="Picture 2" descr="https://s-media-cache-ak0.pinimg.com/originals/5b/76/35/5b76358daca935e1e11f417d8bed74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9" y="1367010"/>
            <a:ext cx="5538133" cy="51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Starving the Beast, 2016 (Dir. S. Mims)</a:t>
            </a:r>
            <a:endParaRPr lang="en-GB" dirty="0"/>
          </a:p>
        </p:txBody>
      </p:sp>
      <p:pic>
        <p:nvPicPr>
          <p:cNvPr id="2050" name="Picture 2" descr="http://substreammagazine.com/wp-content/uploads/2016/09/starving-the-bea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93" y="1825625"/>
            <a:ext cx="64638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72294"/>
            <a:ext cx="5810250" cy="597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39200" y="5765800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1992, Bill Clinton, Presidential Campaign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99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2011</Words>
  <Application>Microsoft Office PowerPoint</Application>
  <PresentationFormat>Widescreen</PresentationFormat>
  <Paragraphs>346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3ds</vt:lpstr>
      <vt:lpstr>Arial</vt:lpstr>
      <vt:lpstr>Calibri</vt:lpstr>
      <vt:lpstr>Calibri Light</vt:lpstr>
      <vt:lpstr>Times New Roman</vt:lpstr>
      <vt:lpstr>Wingdings</vt:lpstr>
      <vt:lpstr>Office Theme</vt:lpstr>
      <vt:lpstr>Bilimsel Bilginin İktisadı: Açık Bilim</vt:lpstr>
      <vt:lpstr>Açık bilim nedir?</vt:lpstr>
      <vt:lpstr>Bu dersin konusu: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Rates of Profit in Copyright Industries</vt:lpstr>
      <vt:lpstr>PowerPoint Presentation</vt:lpstr>
      <vt:lpstr>Yeni bir haber</vt:lpstr>
      <vt:lpstr>PowerPoint Presentation</vt:lpstr>
      <vt:lpstr>Açık bilim nedir?</vt:lpstr>
      <vt:lpstr>PowerPoint Presentation</vt:lpstr>
      <vt:lpstr>PowerPoint Presentation</vt:lpstr>
      <vt:lpstr>Açık bilim nedir?</vt:lpstr>
      <vt:lpstr>Açık bilim modelleri (1/2)</vt:lpstr>
      <vt:lpstr>PowerPoint Presentation</vt:lpstr>
      <vt:lpstr>Açık bilim modelleri (2/2)</vt:lpstr>
      <vt:lpstr>PowerPoint Presentation</vt:lpstr>
      <vt:lpstr>Açık bilim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Açık bilim neden önemlidir?</vt:lpstr>
      <vt:lpstr>Açık bilim neden önemlidir?</vt:lpstr>
      <vt:lpstr>PowerPoint Presentation</vt:lpstr>
      <vt:lpstr>Fikri ekonomilerin tarafları / bileşenleri</vt:lpstr>
      <vt:lpstr>PowerPoint Presentation</vt:lpstr>
      <vt:lpstr>PowerPoint Presentation</vt:lpstr>
      <vt:lpstr>Fikri ekonomilerin tarafları / bileşenleri</vt:lpstr>
      <vt:lpstr>Bazı açık bilim platformları</vt:lpstr>
      <vt:lpstr>Açık yayınlar, örnekler (1/2)</vt:lpstr>
      <vt:lpstr>Açık yayınlar, örnekler (2/2)</vt:lpstr>
      <vt:lpstr>Massive Online Open Courses (MOOCs) Kitlesel Çevrimiçi Açık Dersler</vt:lpstr>
      <vt:lpstr>Çalışmanızı nasıl açık hale getirirsiniz?</vt:lpstr>
      <vt:lpstr>Alternatif bir hakemlik süreci: Açık hakem</vt:lpstr>
      <vt:lpstr>Mülkiyet kelimesiyle etimolojik olarak aynı kökene sahip bazı kelimeler</vt:lpstr>
      <vt:lpstr>Üç mülkiyet türü</vt:lpstr>
      <vt:lpstr>Yazar haklarını koruma biçimleri (1/2)</vt:lpstr>
      <vt:lpstr>PowerPoint Presentation</vt:lpstr>
      <vt:lpstr>Yazar haklarını koruma biçimleri (1/2)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Eleştiri</vt:lpstr>
      <vt:lpstr>PowerPoint Presentation</vt:lpstr>
      <vt:lpstr>PowerPoint Presentation</vt:lpstr>
      <vt:lpstr>Açık bilim</vt:lpstr>
      <vt:lpstr>Açık Toplum (Mülkiyet hakları bakış açısıyla)</vt:lpstr>
      <vt:lpstr>Açık Toplum / Açık Bilim Mümkün müdür?</vt:lpstr>
      <vt:lpstr>Çalışmalarınızı nasıl açık bilime dönüştürürsünüz?</vt:lpstr>
      <vt:lpstr>Açık bilimin istismarı</vt:lpstr>
      <vt:lpstr>Avcı Yayınlar (Predatory Publications)</vt:lpstr>
      <vt:lpstr>Avcı Yayınlar (Predatory Publications)</vt:lpstr>
      <vt:lpstr>What is a predatory journal?</vt:lpstr>
      <vt:lpstr>Üç sonuç</vt:lpstr>
      <vt:lpstr>Üç sonuç</vt:lpstr>
      <vt:lpstr>Üç sonuç</vt:lpstr>
      <vt:lpstr>İlgilenenler için bazı web siteleri</vt:lpstr>
      <vt:lpstr>Okumalar</vt:lpstr>
      <vt:lpstr>PowerPoint Presentation</vt:lpstr>
      <vt:lpstr>Ivory Tower, 2014 (Dir. Andrew Rossi)</vt:lpstr>
      <vt:lpstr>Starving the Beast, 2016 (Dir. S. Mims)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Altug Yalcintas</dc:creator>
  <cp:lastModifiedBy>USER</cp:lastModifiedBy>
  <cp:revision>75</cp:revision>
  <dcterms:created xsi:type="dcterms:W3CDTF">2019-10-08T06:50:53Z</dcterms:created>
  <dcterms:modified xsi:type="dcterms:W3CDTF">2020-11-17T15:25:24Z</dcterms:modified>
</cp:coreProperties>
</file>