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9.05.18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Calibri"/>
                <a:cs typeface="Calibri"/>
              </a:rPr>
              <a:t>BİYOKİMYAYA GİRİŞ</a:t>
            </a:r>
            <a:r>
              <a:rPr lang="en-US" b="1" i="0" u="none" strike="noStrike" baseline="0" dirty="0" smtClean="0">
                <a:latin typeface="Calibri"/>
                <a:cs typeface="Calibri"/>
              </a:rPr>
              <a:t> </a:t>
            </a:r>
            <a:r>
              <a:rPr lang="en-US" b="1" i="0" u="none" strike="noStrike" baseline="0" dirty="0" err="1" smtClean="0">
                <a:latin typeface="Calibri"/>
                <a:cs typeface="Calibri"/>
              </a:rPr>
              <a:t>ve</a:t>
            </a:r>
            <a:r>
              <a:rPr lang="en-US" b="1" i="0" u="none" strike="noStrike" baseline="0" dirty="0" smtClean="0">
                <a:latin typeface="Calibri"/>
                <a:cs typeface="Calibri"/>
              </a:rPr>
              <a:t> YAŞAMIN MOLEKÜLER ANLAMI </a:t>
            </a:r>
            <a:r>
              <a:rPr lang="en-US" b="1" i="0" u="none" strike="noStrike" baseline="0" dirty="0" err="1" smtClean="0">
                <a:latin typeface="Calibri"/>
                <a:cs typeface="Calibri"/>
              </a:rPr>
              <a:t>ve</a:t>
            </a:r>
            <a:r>
              <a:rPr lang="en-US" b="1" i="0" u="none" strike="noStrike" baseline="0" dirty="0" smtClean="0">
                <a:latin typeface="Calibri"/>
                <a:cs typeface="Calibri"/>
              </a:rPr>
              <a:t> SU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Suyun</a:t>
            </a:r>
            <a:r>
              <a:rPr lang="en-US" dirty="0" smtClean="0"/>
              <a:t> </a:t>
            </a:r>
            <a:r>
              <a:rPr lang="en-US" dirty="0" err="1" smtClean="0"/>
              <a:t>Molekül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>
                <a:latin typeface="Calibri"/>
                <a:cs typeface="Calibri"/>
              </a:rPr>
              <a:t>Su, H</a:t>
            </a:r>
            <a:r>
              <a:rPr lang="en-US" baseline="-25000" dirty="0">
                <a:latin typeface="Calibri"/>
                <a:cs typeface="Calibri"/>
              </a:rPr>
              <a:t>2</a:t>
            </a:r>
            <a:r>
              <a:rPr lang="en-US" dirty="0">
                <a:latin typeface="Calibri"/>
                <a:cs typeface="Calibri"/>
              </a:rPr>
              <a:t>O </a:t>
            </a:r>
            <a:r>
              <a:rPr lang="en-US" dirty="0" err="1">
                <a:latin typeface="Calibri"/>
                <a:cs typeface="Calibri"/>
              </a:rPr>
              <a:t>molekül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yapısında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bir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inorganik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maddedir</a:t>
            </a:r>
            <a:r>
              <a:rPr lang="en-US" dirty="0">
                <a:latin typeface="Calibri"/>
                <a:cs typeface="Calibri"/>
              </a:rPr>
              <a:t>. </a:t>
            </a:r>
          </a:p>
          <a:p>
            <a:r>
              <a:rPr lang="en-US" dirty="0">
                <a:latin typeface="Calibri"/>
                <a:cs typeface="Calibri"/>
              </a:rPr>
              <a:t>Su </a:t>
            </a:r>
            <a:r>
              <a:rPr lang="en-US" dirty="0" err="1">
                <a:latin typeface="Calibri"/>
                <a:cs typeface="Calibri"/>
              </a:rPr>
              <a:t>molekülü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merkezinde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bir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oksijen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atomu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iki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köşesinde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birer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hidrojen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atomu</a:t>
            </a:r>
            <a:r>
              <a:rPr lang="en-US" dirty="0">
                <a:latin typeface="Calibri"/>
                <a:cs typeface="Calibri"/>
              </a:rPr>
              <a:t>, </a:t>
            </a:r>
            <a:r>
              <a:rPr lang="en-US" dirty="0" err="1">
                <a:latin typeface="Calibri"/>
                <a:cs typeface="Calibri"/>
              </a:rPr>
              <a:t>diğer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iki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köşesinde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ortaklanmamış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elektron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çiftleri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bulunan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bir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düzgün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olmayan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>
                <a:latin typeface="Calibri"/>
                <a:cs typeface="Calibri"/>
              </a:rPr>
              <a:t>dörtyüzlü</a:t>
            </a:r>
            <a:r>
              <a:rPr lang="en-US" dirty="0">
                <a:latin typeface="Calibri"/>
                <a:cs typeface="Calibri"/>
              </a:rPr>
              <a:t> </a:t>
            </a:r>
            <a:r>
              <a:rPr lang="en-US" dirty="0" err="1" smtClean="0">
                <a:latin typeface="Calibri"/>
                <a:cs typeface="Calibri"/>
              </a:rPr>
              <a:t>şeklindedir</a:t>
            </a:r>
            <a:r>
              <a:rPr lang="en-US" dirty="0" smtClean="0">
                <a:latin typeface="Calibri"/>
                <a:cs typeface="Calibri"/>
              </a:rPr>
              <a:t>.</a:t>
            </a:r>
          </a:p>
          <a:p>
            <a:r>
              <a:rPr lang="tr-TR" dirty="0">
                <a:latin typeface="Calibri"/>
                <a:cs typeface="Calibri"/>
              </a:rPr>
              <a:t>H O H bağ açısı </a:t>
            </a:r>
            <a:r>
              <a:rPr lang="tr-TR" dirty="0" smtClean="0">
                <a:latin typeface="Calibri"/>
                <a:cs typeface="Calibri"/>
              </a:rPr>
              <a:t>104,5</a:t>
            </a:r>
            <a:r>
              <a:rPr lang="tr-TR" baseline="30000" dirty="0" smtClean="0">
                <a:latin typeface="Calibri"/>
                <a:cs typeface="Calibri"/>
              </a:rPr>
              <a:t>o</a:t>
            </a:r>
            <a:r>
              <a:rPr lang="tr-TR" dirty="0" smtClean="0">
                <a:latin typeface="Calibri"/>
                <a:cs typeface="Calibri"/>
              </a:rPr>
              <a:t>’dir.</a:t>
            </a:r>
          </a:p>
          <a:p>
            <a:pPr algn="just">
              <a:lnSpc>
                <a:spcPct val="90000"/>
              </a:lnSpc>
            </a:pPr>
            <a:endParaRPr lang="tr-TR" dirty="0" smtClean="0">
              <a:latin typeface="Calibri"/>
              <a:cs typeface="Calibri"/>
            </a:endParaRPr>
          </a:p>
          <a:p>
            <a:pPr algn="just">
              <a:lnSpc>
                <a:spcPct val="90000"/>
              </a:lnSpc>
              <a:buFont typeface="Wingdings" charset="2"/>
              <a:buChar char="Ø"/>
            </a:pPr>
            <a:r>
              <a:rPr lang="tr-TR" dirty="0" smtClean="0">
                <a:latin typeface="Calibri"/>
                <a:cs typeface="Calibri"/>
              </a:rPr>
              <a:t>Suyun </a:t>
            </a:r>
            <a:r>
              <a:rPr lang="tr-TR" dirty="0">
                <a:latin typeface="Calibri"/>
                <a:cs typeface="Calibri"/>
              </a:rPr>
              <a:t>üç boyutlu moleküler şekli kırık doğru</a:t>
            </a:r>
            <a:r>
              <a:rPr lang="ja-JP" altLang="tr-TR" dirty="0">
                <a:latin typeface="Calibri"/>
                <a:cs typeface="Calibri"/>
              </a:rPr>
              <a:t>’</a:t>
            </a:r>
            <a:r>
              <a:rPr lang="tr-TR" dirty="0">
                <a:latin typeface="Calibri"/>
                <a:cs typeface="Calibri"/>
              </a:rPr>
              <a:t>dur. </a:t>
            </a:r>
            <a:r>
              <a:rPr lang="tr-TR" b="1" u="sng" dirty="0">
                <a:solidFill>
                  <a:srgbClr val="FF00FF"/>
                </a:solidFill>
                <a:latin typeface="Calibri"/>
                <a:cs typeface="Calibri"/>
              </a:rPr>
              <a:t>Oksijen</a:t>
            </a:r>
            <a:r>
              <a:rPr lang="tr-TR" dirty="0">
                <a:solidFill>
                  <a:srgbClr val="FF00FF"/>
                </a:solidFill>
                <a:latin typeface="Calibri"/>
                <a:cs typeface="Calibri"/>
              </a:rPr>
              <a:t> hidrojenlere</a:t>
            </a:r>
            <a:r>
              <a:rPr lang="tr-TR" dirty="0">
                <a:latin typeface="Calibri"/>
                <a:cs typeface="Calibri"/>
              </a:rPr>
              <a:t> göre daha yüksek elektron ilgisine sahip olduğu için her iki bağdaki elektronları kendisine doğru çeker. </a:t>
            </a:r>
            <a:endParaRPr lang="tr-TR" dirty="0" smtClean="0">
              <a:latin typeface="Calibri"/>
              <a:cs typeface="Calibri"/>
            </a:endParaRPr>
          </a:p>
          <a:p>
            <a:pPr marL="0" indent="0" algn="just">
              <a:lnSpc>
                <a:spcPct val="90000"/>
              </a:lnSpc>
              <a:buNone/>
            </a:pPr>
            <a:endParaRPr lang="tr-TR" dirty="0">
              <a:latin typeface="Calibri"/>
              <a:cs typeface="Calibri"/>
            </a:endParaRPr>
          </a:p>
          <a:p>
            <a:pPr algn="just">
              <a:lnSpc>
                <a:spcPct val="90000"/>
              </a:lnSpc>
              <a:buFont typeface="Wingdings" charset="2"/>
              <a:buChar char="Ø"/>
            </a:pPr>
            <a:r>
              <a:rPr lang="tr-TR" dirty="0" smtClean="0">
                <a:latin typeface="Calibri"/>
                <a:cs typeface="Calibri"/>
              </a:rPr>
              <a:t>Molekülde</a:t>
            </a:r>
            <a:r>
              <a:rPr lang="tr-TR" dirty="0">
                <a:latin typeface="Calibri"/>
                <a:cs typeface="Calibri"/>
              </a:rPr>
              <a:t>;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   -</a:t>
            </a:r>
            <a:r>
              <a:rPr lang="tr-TR" dirty="0">
                <a:solidFill>
                  <a:srgbClr val="FF00FF"/>
                </a:solidFill>
                <a:latin typeface="Calibri"/>
                <a:cs typeface="Calibri"/>
              </a:rPr>
              <a:t>oksijen atomunun</a:t>
            </a:r>
            <a:r>
              <a:rPr lang="tr-TR" dirty="0">
                <a:latin typeface="Calibri"/>
                <a:cs typeface="Calibri"/>
              </a:rPr>
              <a:t> olduğu kısım </a:t>
            </a:r>
            <a:r>
              <a:rPr lang="tr-TR" u="sng" dirty="0">
                <a:solidFill>
                  <a:srgbClr val="FF00FF"/>
                </a:solidFill>
                <a:latin typeface="Calibri"/>
                <a:cs typeface="Calibri"/>
              </a:rPr>
              <a:t>negatif</a:t>
            </a:r>
            <a:r>
              <a:rPr lang="tr-TR" dirty="0">
                <a:latin typeface="Calibri"/>
                <a:cs typeface="Calibri"/>
              </a:rPr>
              <a:t>,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   -</a:t>
            </a:r>
            <a:r>
              <a:rPr lang="tr-TR" dirty="0">
                <a:solidFill>
                  <a:srgbClr val="FF00FF"/>
                </a:solidFill>
                <a:latin typeface="Calibri"/>
                <a:cs typeface="Calibri"/>
              </a:rPr>
              <a:t>hidrojen atomlarının</a:t>
            </a:r>
            <a:r>
              <a:rPr lang="tr-TR" dirty="0">
                <a:latin typeface="Calibri"/>
                <a:cs typeface="Calibri"/>
              </a:rPr>
              <a:t> olduğu kısımlar </a:t>
            </a:r>
            <a:r>
              <a:rPr lang="tr-TR" u="sng" dirty="0">
                <a:solidFill>
                  <a:srgbClr val="FF00FF"/>
                </a:solidFill>
                <a:latin typeface="Calibri"/>
                <a:cs typeface="Calibri"/>
              </a:rPr>
              <a:t>pozitif </a:t>
            </a:r>
            <a:r>
              <a:rPr lang="tr-TR" dirty="0">
                <a:latin typeface="Calibri"/>
                <a:cs typeface="Calibri"/>
              </a:rPr>
              <a:t>yüklü olur.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dirty="0">
                <a:latin typeface="Calibri"/>
                <a:cs typeface="Calibri"/>
              </a:rPr>
              <a:t>     Bu olaya </a:t>
            </a:r>
            <a:r>
              <a:rPr lang="tr-TR" b="1" dirty="0" err="1">
                <a:solidFill>
                  <a:srgbClr val="FF00FF"/>
                </a:solidFill>
                <a:latin typeface="Calibri"/>
                <a:cs typeface="Calibri"/>
              </a:rPr>
              <a:t>polarlık</a:t>
            </a:r>
            <a:r>
              <a:rPr lang="tr-TR" b="1" dirty="0">
                <a:solidFill>
                  <a:srgbClr val="FF00FF"/>
                </a:solidFill>
                <a:latin typeface="Calibri"/>
                <a:cs typeface="Calibri"/>
              </a:rPr>
              <a:t> veya </a:t>
            </a:r>
            <a:r>
              <a:rPr lang="tr-TR" b="1" dirty="0" err="1">
                <a:solidFill>
                  <a:srgbClr val="FF00FF"/>
                </a:solidFill>
                <a:latin typeface="Calibri"/>
                <a:cs typeface="Calibri"/>
              </a:rPr>
              <a:t>dipol</a:t>
            </a:r>
            <a:r>
              <a:rPr lang="tr-TR" b="1" dirty="0">
                <a:solidFill>
                  <a:srgbClr val="FF00FF"/>
                </a:solidFill>
                <a:latin typeface="Calibri"/>
                <a:cs typeface="Calibri"/>
              </a:rPr>
              <a:t> oluşumu</a:t>
            </a:r>
            <a:r>
              <a:rPr lang="tr-TR" dirty="0">
                <a:latin typeface="Calibri"/>
                <a:cs typeface="Calibri"/>
              </a:rPr>
              <a:t> adı verilebilir. </a:t>
            </a:r>
          </a:p>
          <a:p>
            <a:pPr marL="0" indent="0">
              <a:buNone/>
            </a:pPr>
            <a:endParaRPr lang="tr-TR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6691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Sulu </a:t>
            </a:r>
            <a:r>
              <a:rPr lang="en-US" dirty="0" err="1"/>
              <a:t>çözeltide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iyonlar</a:t>
            </a:r>
            <a:r>
              <a:rPr lang="en-US" dirty="0"/>
              <a:t> </a:t>
            </a:r>
            <a:r>
              <a:rPr lang="en-US" dirty="0" err="1"/>
              <a:t>hidratize</a:t>
            </a:r>
            <a:r>
              <a:rPr lang="en-US" dirty="0"/>
              <a:t> </a:t>
            </a:r>
            <a:r>
              <a:rPr lang="en-US" dirty="0" err="1"/>
              <a:t>formda</a:t>
            </a:r>
            <a:r>
              <a:rPr lang="en-US" dirty="0"/>
              <a:t> </a:t>
            </a:r>
            <a:r>
              <a:rPr lang="en-US" dirty="0" err="1"/>
              <a:t>yani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molekülleriyle</a:t>
            </a:r>
            <a:r>
              <a:rPr lang="en-US" dirty="0"/>
              <a:t> </a:t>
            </a:r>
            <a:r>
              <a:rPr lang="en-US" dirty="0" err="1"/>
              <a:t>sarılmış</a:t>
            </a:r>
            <a:r>
              <a:rPr lang="en-US" dirty="0"/>
              <a:t> </a:t>
            </a:r>
            <a:r>
              <a:rPr lang="en-US" dirty="0" err="1"/>
              <a:t>durumda</a:t>
            </a:r>
            <a:r>
              <a:rPr lang="en-US" dirty="0"/>
              <a:t> </a:t>
            </a:r>
            <a:r>
              <a:rPr lang="en-US" dirty="0" err="1"/>
              <a:t>bulunurlar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Katyonlar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molekülünün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yük</a:t>
            </a:r>
            <a:r>
              <a:rPr lang="en-US" dirty="0"/>
              <a:t> </a:t>
            </a:r>
            <a:r>
              <a:rPr lang="en-US" dirty="0" err="1"/>
              <a:t>merkezini</a:t>
            </a:r>
            <a:r>
              <a:rPr lang="en-US" dirty="0"/>
              <a:t> </a:t>
            </a:r>
            <a:r>
              <a:rPr lang="en-US" dirty="0" err="1"/>
              <a:t>çekerler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Anyonlar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molekülünün</a:t>
            </a:r>
            <a:r>
              <a:rPr lang="en-US" dirty="0"/>
              <a:t> </a:t>
            </a:r>
            <a:r>
              <a:rPr lang="en-US" dirty="0" err="1"/>
              <a:t>pozitif</a:t>
            </a:r>
            <a:r>
              <a:rPr lang="en-US" dirty="0"/>
              <a:t> </a:t>
            </a:r>
            <a:r>
              <a:rPr lang="en-US" dirty="0" err="1"/>
              <a:t>yük</a:t>
            </a:r>
            <a:r>
              <a:rPr lang="en-US" dirty="0"/>
              <a:t> </a:t>
            </a:r>
            <a:r>
              <a:rPr lang="en-US" dirty="0" err="1"/>
              <a:t>merkezini</a:t>
            </a:r>
            <a:r>
              <a:rPr lang="en-US" dirty="0"/>
              <a:t> </a:t>
            </a:r>
            <a:r>
              <a:rPr lang="en-US" dirty="0" err="1"/>
              <a:t>çekerler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1076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305"/>
            <a:ext cx="8229600" cy="5889459"/>
          </a:xfrm>
        </p:spPr>
        <p:txBody>
          <a:bodyPr>
            <a:normAutofit fontScale="62500" lnSpcReduction="20000"/>
          </a:bodyPr>
          <a:lstStyle/>
          <a:p>
            <a:r>
              <a:rPr lang="tr-TR" dirty="0">
                <a:latin typeface="Calibri"/>
                <a:cs typeface="Calibri"/>
              </a:rPr>
              <a:t>25</a:t>
            </a:r>
            <a:r>
              <a:rPr lang="tr-TR" baseline="30000" dirty="0">
                <a:latin typeface="Calibri"/>
                <a:cs typeface="Calibri"/>
              </a:rPr>
              <a:t>o</a:t>
            </a:r>
            <a:r>
              <a:rPr lang="tr-TR" dirty="0">
                <a:latin typeface="Calibri"/>
                <a:cs typeface="Calibri"/>
              </a:rPr>
              <a:t>C saf suda suyun konsantrasyonu, 55,5 M</a:t>
            </a:r>
            <a:r>
              <a:rPr lang="ja-JP" altLang="tr-TR" dirty="0">
                <a:latin typeface="Calibri"/>
                <a:cs typeface="Calibri"/>
              </a:rPr>
              <a:t>’</a:t>
            </a:r>
            <a:r>
              <a:rPr lang="tr-TR" dirty="0" err="1">
                <a:latin typeface="Calibri"/>
                <a:cs typeface="Calibri"/>
              </a:rPr>
              <a:t>dır</a:t>
            </a:r>
            <a:r>
              <a:rPr lang="tr-TR" dirty="0">
                <a:latin typeface="Calibri"/>
                <a:cs typeface="Calibri"/>
              </a:rPr>
              <a:t> ve H</a:t>
            </a:r>
            <a:r>
              <a:rPr lang="tr-TR" baseline="30000" dirty="0">
                <a:latin typeface="Calibri"/>
                <a:cs typeface="Calibri"/>
              </a:rPr>
              <a:t>+</a:t>
            </a:r>
            <a:r>
              <a:rPr lang="tr-TR" dirty="0">
                <a:latin typeface="Calibri"/>
                <a:cs typeface="Calibri"/>
              </a:rPr>
              <a:t> ile OH</a:t>
            </a:r>
            <a:r>
              <a:rPr lang="tr-TR" baseline="30000" dirty="0">
                <a:latin typeface="Calibri"/>
                <a:cs typeface="Calibri"/>
                <a:sym typeface="Symbol" charset="0"/>
              </a:rPr>
              <a:t></a:t>
            </a:r>
            <a:r>
              <a:rPr lang="ja-JP" altLang="tr-TR" dirty="0">
                <a:latin typeface="Calibri"/>
                <a:cs typeface="Calibri"/>
              </a:rPr>
              <a:t>’</a:t>
            </a:r>
            <a:r>
              <a:rPr lang="tr-TR" dirty="0" err="1">
                <a:latin typeface="Calibri"/>
                <a:cs typeface="Calibri"/>
              </a:rPr>
              <a:t>nin</a:t>
            </a:r>
            <a:r>
              <a:rPr lang="tr-TR" dirty="0">
                <a:latin typeface="Calibri"/>
                <a:cs typeface="Calibri"/>
              </a:rPr>
              <a:t> çok düşük konsantrasyonları (1 x 10</a:t>
            </a:r>
            <a:r>
              <a:rPr lang="tr-TR" baseline="30000" dirty="0">
                <a:latin typeface="Calibri"/>
                <a:cs typeface="Calibri"/>
                <a:sym typeface="Symbol" charset="0"/>
              </a:rPr>
              <a:t></a:t>
            </a:r>
            <a:r>
              <a:rPr lang="tr-TR" baseline="30000" dirty="0">
                <a:latin typeface="Calibri"/>
                <a:cs typeface="Calibri"/>
              </a:rPr>
              <a:t>7</a:t>
            </a:r>
            <a:r>
              <a:rPr lang="tr-TR" dirty="0">
                <a:latin typeface="Calibri"/>
                <a:cs typeface="Calibri"/>
              </a:rPr>
              <a:t>M) için sabittir. </a:t>
            </a:r>
          </a:p>
          <a:p>
            <a:endParaRPr lang="tr-TR" dirty="0">
              <a:latin typeface="Calibri"/>
              <a:cs typeface="Calibri"/>
            </a:endParaRPr>
          </a:p>
          <a:p>
            <a:r>
              <a:rPr lang="tr-TR" i="1" u="sng" dirty="0">
                <a:solidFill>
                  <a:srgbClr val="FF66FF"/>
                </a:solidFill>
                <a:latin typeface="Calibri"/>
                <a:cs typeface="Calibri"/>
              </a:rPr>
              <a:t>M konsantrasyon değeri, 1 litredeki </a:t>
            </a:r>
            <a:r>
              <a:rPr lang="tr-TR" i="1" u="sng" dirty="0" err="1">
                <a:solidFill>
                  <a:srgbClr val="FF66FF"/>
                </a:solidFill>
                <a:latin typeface="Calibri"/>
                <a:cs typeface="Calibri"/>
              </a:rPr>
              <a:t>mol</a:t>
            </a:r>
            <a:r>
              <a:rPr lang="tr-TR" i="1" u="sng" dirty="0">
                <a:solidFill>
                  <a:srgbClr val="FF66FF"/>
                </a:solidFill>
                <a:latin typeface="Calibri"/>
                <a:cs typeface="Calibri"/>
              </a:rPr>
              <a:t> miktarıdır;</a:t>
            </a:r>
            <a:r>
              <a:rPr lang="tr-TR" i="1" u="sng" dirty="0">
                <a:latin typeface="Calibri"/>
                <a:cs typeface="Calibri"/>
              </a:rPr>
              <a:t> </a:t>
            </a:r>
          </a:p>
          <a:p>
            <a:pPr>
              <a:buNone/>
            </a:pPr>
            <a:endParaRPr lang="tr-TR" i="1" u="sng" dirty="0">
              <a:latin typeface="Calibri"/>
              <a:cs typeface="Calibri"/>
            </a:endParaRPr>
          </a:p>
          <a:p>
            <a:r>
              <a:rPr lang="tr-TR" i="1" dirty="0" err="1">
                <a:solidFill>
                  <a:srgbClr val="FF66FF"/>
                </a:solidFill>
                <a:latin typeface="Calibri"/>
                <a:cs typeface="Calibri"/>
              </a:rPr>
              <a:t>mol</a:t>
            </a:r>
            <a:r>
              <a:rPr lang="tr-TR" i="1" dirty="0">
                <a:solidFill>
                  <a:srgbClr val="FF66FF"/>
                </a:solidFill>
                <a:latin typeface="Calibri"/>
                <a:cs typeface="Calibri"/>
              </a:rPr>
              <a:t>, molekül ağırlığının gram değeridir.</a:t>
            </a:r>
            <a:r>
              <a:rPr lang="tr-TR" i="1" dirty="0">
                <a:latin typeface="Calibri"/>
                <a:cs typeface="Calibri"/>
              </a:rPr>
              <a:t> </a:t>
            </a:r>
          </a:p>
          <a:p>
            <a:endParaRPr lang="tr-TR" i="1" dirty="0">
              <a:latin typeface="Calibri"/>
              <a:cs typeface="Calibri"/>
            </a:endParaRPr>
          </a:p>
          <a:p>
            <a:r>
              <a:rPr lang="tr-TR" i="1" dirty="0">
                <a:latin typeface="Calibri"/>
                <a:cs typeface="Calibri"/>
              </a:rPr>
              <a:t>Suyun molekül ağırlığı 18 olduğundan  1 </a:t>
            </a:r>
            <a:r>
              <a:rPr lang="tr-TR" i="1" dirty="0" err="1">
                <a:latin typeface="Calibri"/>
                <a:cs typeface="Calibri"/>
              </a:rPr>
              <a:t>mol</a:t>
            </a:r>
            <a:r>
              <a:rPr lang="tr-TR" i="1" dirty="0">
                <a:latin typeface="Calibri"/>
                <a:cs typeface="Calibri"/>
              </a:rPr>
              <a:t> su, 18 g su demektir (veya 18 g su, 1 </a:t>
            </a:r>
            <a:r>
              <a:rPr lang="tr-TR" i="1" dirty="0" err="1">
                <a:latin typeface="Calibri"/>
                <a:cs typeface="Calibri"/>
              </a:rPr>
              <a:t>mol</a:t>
            </a:r>
            <a:r>
              <a:rPr lang="tr-TR" i="1" dirty="0">
                <a:latin typeface="Calibri"/>
                <a:cs typeface="Calibri"/>
              </a:rPr>
              <a:t> sudur). </a:t>
            </a:r>
          </a:p>
          <a:p>
            <a:endParaRPr lang="tr-TR" i="1" dirty="0">
              <a:latin typeface="Calibri"/>
              <a:cs typeface="Calibri"/>
            </a:endParaRPr>
          </a:p>
          <a:p>
            <a:r>
              <a:rPr lang="tr-TR" i="1" dirty="0" smtClean="0">
                <a:latin typeface="Calibri"/>
                <a:cs typeface="Calibri"/>
              </a:rPr>
              <a:t>1 </a:t>
            </a:r>
            <a:r>
              <a:rPr lang="tr-TR" i="1" dirty="0">
                <a:latin typeface="Calibri"/>
                <a:cs typeface="Calibri"/>
              </a:rPr>
              <a:t>litre (1000 g) suda = 55,5 </a:t>
            </a:r>
            <a:r>
              <a:rPr lang="tr-TR" i="1" dirty="0" err="1">
                <a:latin typeface="Calibri"/>
                <a:cs typeface="Calibri"/>
              </a:rPr>
              <a:t>mol</a:t>
            </a:r>
            <a:r>
              <a:rPr lang="tr-TR" i="1" dirty="0">
                <a:latin typeface="Calibri"/>
                <a:cs typeface="Calibri"/>
              </a:rPr>
              <a:t> su vardır, yani suyun konsantrasyonu 55,5 M</a:t>
            </a:r>
            <a:r>
              <a:rPr lang="ja-JP" altLang="tr-TR" i="1" dirty="0">
                <a:latin typeface="Calibri"/>
                <a:cs typeface="Calibri"/>
              </a:rPr>
              <a:t>’</a:t>
            </a:r>
            <a:r>
              <a:rPr lang="tr-TR" i="1" dirty="0" err="1">
                <a:latin typeface="Calibri"/>
                <a:cs typeface="Calibri"/>
              </a:rPr>
              <a:t>dır</a:t>
            </a:r>
            <a:r>
              <a:rPr lang="tr-TR" i="1" dirty="0">
                <a:latin typeface="Calibri"/>
                <a:cs typeface="Calibri"/>
              </a:rPr>
              <a:t>.</a:t>
            </a:r>
            <a:r>
              <a:rPr lang="tr-TR" dirty="0">
                <a:latin typeface="Calibri"/>
                <a:cs typeface="Calibri"/>
              </a:rPr>
              <a:t> </a:t>
            </a:r>
            <a:endParaRPr lang="tr-TR" dirty="0" smtClean="0">
              <a:latin typeface="Calibri"/>
              <a:cs typeface="Calibri"/>
            </a:endParaRPr>
          </a:p>
          <a:p>
            <a:pPr marL="0" indent="0">
              <a:buNone/>
            </a:pPr>
            <a:endParaRPr lang="tr-TR" dirty="0" smtClean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dirty="0">
                <a:latin typeface="Calibri"/>
                <a:cs typeface="Calibri"/>
              </a:rPr>
              <a:t>Sulu çözeltilerde, saf suda olduğu gibi H</a:t>
            </a:r>
            <a:r>
              <a:rPr lang="tr-TR" baseline="30000" dirty="0">
                <a:latin typeface="Calibri"/>
                <a:cs typeface="Calibri"/>
              </a:rPr>
              <a:t>+</a:t>
            </a:r>
            <a:r>
              <a:rPr lang="tr-TR" dirty="0">
                <a:latin typeface="Calibri"/>
                <a:cs typeface="Calibri"/>
              </a:rPr>
              <a:t> ile OH</a:t>
            </a:r>
            <a:r>
              <a:rPr lang="tr-TR" baseline="30000" dirty="0">
                <a:latin typeface="Calibri"/>
                <a:cs typeface="Calibri"/>
                <a:sym typeface="Symbol" charset="0"/>
              </a:rPr>
              <a:t></a:t>
            </a:r>
            <a:r>
              <a:rPr lang="ja-JP" altLang="tr-TR" dirty="0">
                <a:latin typeface="Calibri"/>
                <a:cs typeface="Calibri"/>
              </a:rPr>
              <a:t>’</a:t>
            </a:r>
            <a:r>
              <a:rPr lang="tr-TR" dirty="0" err="1">
                <a:latin typeface="Calibri"/>
                <a:cs typeface="Calibri"/>
              </a:rPr>
              <a:t>nin</a:t>
            </a:r>
            <a:r>
              <a:rPr lang="tr-TR" dirty="0">
                <a:latin typeface="Calibri"/>
                <a:cs typeface="Calibri"/>
              </a:rPr>
              <a:t> konsantrasyonları eşit olduğunda, çözeltinin </a:t>
            </a:r>
            <a:r>
              <a:rPr lang="tr-TR" b="1" dirty="0" err="1">
                <a:solidFill>
                  <a:srgbClr val="FF00FF"/>
                </a:solidFill>
                <a:latin typeface="Calibri"/>
                <a:cs typeface="Calibri"/>
              </a:rPr>
              <a:t>nötral</a:t>
            </a:r>
            <a:r>
              <a:rPr lang="tr-TR" b="1" dirty="0">
                <a:solidFill>
                  <a:srgbClr val="FF00FF"/>
                </a:solidFill>
                <a:latin typeface="Calibri"/>
                <a:cs typeface="Calibri"/>
              </a:rPr>
              <a:t> </a:t>
            </a:r>
            <a:r>
              <a:rPr lang="tr-TR" b="1" dirty="0" err="1">
                <a:solidFill>
                  <a:srgbClr val="FF00FF"/>
                </a:solidFill>
                <a:latin typeface="Calibri"/>
                <a:cs typeface="Calibri"/>
              </a:rPr>
              <a:t>pH</a:t>
            </a:r>
            <a:r>
              <a:rPr lang="ja-JP" altLang="tr-TR" dirty="0">
                <a:solidFill>
                  <a:srgbClr val="FF00FF"/>
                </a:solidFill>
                <a:latin typeface="Calibri"/>
                <a:cs typeface="Calibri"/>
              </a:rPr>
              <a:t>’</a:t>
            </a:r>
            <a:r>
              <a:rPr lang="tr-TR" dirty="0">
                <a:latin typeface="Calibri"/>
                <a:cs typeface="Calibri"/>
              </a:rPr>
              <a:t> da olduğu ifade edilir. </a:t>
            </a:r>
            <a:r>
              <a:rPr lang="tr-TR" dirty="0" err="1">
                <a:latin typeface="Calibri"/>
                <a:cs typeface="Calibri"/>
              </a:rPr>
              <a:t>Nötral</a:t>
            </a: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err="1">
                <a:latin typeface="Calibri"/>
                <a:cs typeface="Calibri"/>
              </a:rPr>
              <a:t>pH</a:t>
            </a:r>
            <a:r>
              <a:rPr lang="ja-JP" altLang="tr-TR" dirty="0">
                <a:latin typeface="Calibri"/>
                <a:cs typeface="Calibri"/>
              </a:rPr>
              <a:t>’</a:t>
            </a:r>
            <a:r>
              <a:rPr lang="tr-TR" dirty="0">
                <a:latin typeface="Calibri"/>
                <a:cs typeface="Calibri"/>
              </a:rPr>
              <a:t>da H+ ile OH</a:t>
            </a:r>
            <a:r>
              <a:rPr lang="tr-TR" dirty="0">
                <a:latin typeface="Calibri"/>
                <a:cs typeface="Calibri"/>
                <a:sym typeface="Symbol" charset="0"/>
              </a:rPr>
              <a:t></a:t>
            </a:r>
            <a:r>
              <a:rPr lang="ja-JP" altLang="tr-TR" dirty="0">
                <a:latin typeface="Calibri"/>
                <a:cs typeface="Calibri"/>
              </a:rPr>
              <a:t>’</a:t>
            </a:r>
            <a:r>
              <a:rPr lang="tr-TR" dirty="0" err="1">
                <a:latin typeface="Calibri"/>
                <a:cs typeface="Calibri"/>
              </a:rPr>
              <a:t>nin</a:t>
            </a:r>
            <a:r>
              <a:rPr lang="tr-TR" dirty="0">
                <a:latin typeface="Calibri"/>
                <a:cs typeface="Calibri"/>
              </a:rPr>
              <a:t> konsantrasyonu, suyun iyonlaşmasından hesaplanabilir:</a:t>
            </a:r>
          </a:p>
          <a:p>
            <a:pPr marL="0" indent="0" algn="just">
              <a:lnSpc>
                <a:spcPct val="80000"/>
              </a:lnSpc>
              <a:buNone/>
            </a:pPr>
            <a:endParaRPr lang="tr-TR" sz="2000" dirty="0">
              <a:latin typeface="Calibri"/>
              <a:cs typeface="Calibri"/>
            </a:endParaRPr>
          </a:p>
          <a:p>
            <a:pPr algn="just">
              <a:lnSpc>
                <a:spcPct val="80000"/>
              </a:lnSpc>
            </a:pPr>
            <a:r>
              <a:rPr lang="tr-TR" dirty="0">
                <a:latin typeface="Calibri"/>
                <a:cs typeface="Calibri"/>
              </a:rPr>
              <a:t>Suyun iyonlaşması sabit olduğundan, </a:t>
            </a:r>
          </a:p>
          <a:p>
            <a:pPr algn="just">
              <a:lnSpc>
                <a:spcPct val="80000"/>
              </a:lnSpc>
              <a:buNone/>
            </a:pPr>
            <a:r>
              <a:rPr lang="tr-TR" dirty="0">
                <a:latin typeface="Calibri"/>
                <a:cs typeface="Calibri"/>
              </a:rPr>
              <a:t>     </a:t>
            </a:r>
            <a:r>
              <a:rPr lang="tr-TR" dirty="0">
                <a:solidFill>
                  <a:srgbClr val="FF66FF"/>
                </a:solidFill>
                <a:latin typeface="Calibri"/>
                <a:cs typeface="Calibri"/>
              </a:rPr>
              <a:t>H</a:t>
            </a:r>
            <a:r>
              <a:rPr lang="tr-TR" baseline="30000" dirty="0">
                <a:solidFill>
                  <a:srgbClr val="FF66FF"/>
                </a:solidFill>
                <a:latin typeface="Calibri"/>
                <a:cs typeface="Calibri"/>
              </a:rPr>
              <a:t>+</a:t>
            </a:r>
            <a:r>
              <a:rPr lang="tr-TR" dirty="0">
                <a:solidFill>
                  <a:srgbClr val="FF66FF"/>
                </a:solidFill>
                <a:latin typeface="Calibri"/>
                <a:cs typeface="Calibri"/>
              </a:rPr>
              <a:t> iyonlarının konsantrasyonu 1 x 10</a:t>
            </a:r>
            <a:r>
              <a:rPr lang="tr-TR" dirty="0">
                <a:solidFill>
                  <a:srgbClr val="FF66FF"/>
                </a:solidFill>
                <a:latin typeface="Calibri"/>
                <a:cs typeface="Calibri"/>
                <a:sym typeface="Symbol" charset="0"/>
              </a:rPr>
              <a:t></a:t>
            </a:r>
            <a:r>
              <a:rPr lang="tr-TR" dirty="0">
                <a:solidFill>
                  <a:srgbClr val="FF66FF"/>
                </a:solidFill>
                <a:latin typeface="Calibri"/>
                <a:cs typeface="Calibri"/>
              </a:rPr>
              <a:t>7M</a:t>
            </a:r>
            <a:r>
              <a:rPr lang="ja-JP" altLang="tr-TR" dirty="0">
                <a:solidFill>
                  <a:srgbClr val="FF66FF"/>
                </a:solidFill>
                <a:latin typeface="Calibri"/>
                <a:cs typeface="Calibri"/>
              </a:rPr>
              <a:t>’</a:t>
            </a:r>
            <a:r>
              <a:rPr lang="tr-TR" dirty="0">
                <a:solidFill>
                  <a:srgbClr val="FF66FF"/>
                </a:solidFill>
                <a:latin typeface="Calibri"/>
                <a:cs typeface="Calibri"/>
              </a:rPr>
              <a:t>dan daha büyük olduğunda OH</a:t>
            </a:r>
            <a:r>
              <a:rPr lang="tr-TR" baseline="30000" dirty="0">
                <a:solidFill>
                  <a:srgbClr val="FF66FF"/>
                </a:solidFill>
                <a:latin typeface="Calibri"/>
                <a:cs typeface="Calibri"/>
                <a:sym typeface="Symbol" charset="0"/>
              </a:rPr>
              <a:t></a:t>
            </a:r>
            <a:r>
              <a:rPr lang="tr-TR" dirty="0">
                <a:solidFill>
                  <a:srgbClr val="FF66FF"/>
                </a:solidFill>
                <a:latin typeface="Calibri"/>
                <a:cs typeface="Calibri"/>
              </a:rPr>
              <a:t> iyonlarının konsantrasyonu karşılık olarak 1 x 10</a:t>
            </a:r>
            <a:r>
              <a:rPr lang="tr-TR" dirty="0">
                <a:solidFill>
                  <a:srgbClr val="FF66FF"/>
                </a:solidFill>
                <a:latin typeface="Calibri"/>
                <a:cs typeface="Calibri"/>
                <a:sym typeface="Symbol" charset="0"/>
              </a:rPr>
              <a:t></a:t>
            </a:r>
            <a:r>
              <a:rPr lang="tr-TR" dirty="0">
                <a:solidFill>
                  <a:srgbClr val="FF66FF"/>
                </a:solidFill>
                <a:latin typeface="Calibri"/>
                <a:cs typeface="Calibri"/>
              </a:rPr>
              <a:t>7 M</a:t>
            </a:r>
            <a:r>
              <a:rPr lang="ja-JP" altLang="tr-TR" dirty="0">
                <a:solidFill>
                  <a:srgbClr val="FF66FF"/>
                </a:solidFill>
                <a:latin typeface="Calibri"/>
                <a:cs typeface="Calibri"/>
              </a:rPr>
              <a:t>’</a:t>
            </a:r>
            <a:r>
              <a:rPr lang="tr-TR" dirty="0">
                <a:solidFill>
                  <a:srgbClr val="FF66FF"/>
                </a:solidFill>
                <a:latin typeface="Calibri"/>
                <a:cs typeface="Calibri"/>
              </a:rPr>
              <a:t>dan daha küçüktür. </a:t>
            </a:r>
            <a:endParaRPr lang="tr-TR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4334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pH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asitlik-bazlık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err="1">
                <a:solidFill>
                  <a:srgbClr val="FF00FF"/>
                </a:solidFill>
                <a:latin typeface="Calibri"/>
                <a:cs typeface="Calibri"/>
              </a:rPr>
              <a:t>pH</a:t>
            </a:r>
            <a:r>
              <a:rPr lang="tr-TR" sz="2800" dirty="0">
                <a:solidFill>
                  <a:srgbClr val="FF00FF"/>
                </a:solidFill>
                <a:latin typeface="Calibri"/>
                <a:cs typeface="Calibri"/>
              </a:rPr>
              <a:t>, sulu çözeltilerde H</a:t>
            </a:r>
            <a:r>
              <a:rPr lang="tr-TR" sz="2800" baseline="30000" dirty="0">
                <a:solidFill>
                  <a:srgbClr val="FF00FF"/>
                </a:solidFill>
                <a:latin typeface="Calibri"/>
                <a:cs typeface="Calibri"/>
              </a:rPr>
              <a:t>+</a:t>
            </a:r>
            <a:r>
              <a:rPr lang="tr-TR" sz="2800" dirty="0">
                <a:solidFill>
                  <a:srgbClr val="FF00FF"/>
                </a:solidFill>
                <a:latin typeface="Calibri"/>
                <a:cs typeface="Calibri"/>
              </a:rPr>
              <a:t> iyonları konsantrasyonunun negatif (</a:t>
            </a:r>
            <a:r>
              <a:rPr lang="tr-TR" sz="2800" dirty="0">
                <a:solidFill>
                  <a:srgbClr val="FF00FF"/>
                </a:solidFill>
                <a:latin typeface="Calibri"/>
                <a:cs typeface="Calibri"/>
                <a:sym typeface="Symbol" charset="0"/>
              </a:rPr>
              <a:t></a:t>
            </a:r>
            <a:r>
              <a:rPr lang="tr-TR" sz="2800" dirty="0">
                <a:solidFill>
                  <a:srgbClr val="FF00FF"/>
                </a:solidFill>
                <a:latin typeface="Calibri"/>
                <a:cs typeface="Calibri"/>
              </a:rPr>
              <a:t>) logaritması olarak tanımlanır:</a:t>
            </a:r>
          </a:p>
          <a:p>
            <a:pPr marL="0" indent="0" algn="just">
              <a:lnSpc>
                <a:spcPct val="85000"/>
              </a:lnSpc>
              <a:buNone/>
            </a:pPr>
            <a:endParaRPr lang="tr-TR" sz="2800" dirty="0">
              <a:latin typeface="Calibri"/>
              <a:cs typeface="Calibri"/>
            </a:endParaRPr>
          </a:p>
          <a:p>
            <a:pPr algn="just">
              <a:lnSpc>
                <a:spcPct val="85000"/>
              </a:lnSpc>
            </a:pPr>
            <a:endParaRPr lang="tr-TR" sz="2800" dirty="0">
              <a:latin typeface="Calibri"/>
              <a:cs typeface="Calibri"/>
            </a:endParaRPr>
          </a:p>
          <a:p>
            <a:pPr algn="just">
              <a:lnSpc>
                <a:spcPct val="85000"/>
              </a:lnSpc>
            </a:pPr>
            <a:r>
              <a:rPr lang="tr-TR" sz="2800" dirty="0">
                <a:latin typeface="Calibri"/>
                <a:cs typeface="Calibri"/>
              </a:rPr>
              <a:t>25</a:t>
            </a:r>
            <a:r>
              <a:rPr lang="tr-TR" sz="2800" baseline="30000" dirty="0">
                <a:latin typeface="Calibri"/>
                <a:cs typeface="Calibri"/>
              </a:rPr>
              <a:t>o</a:t>
            </a:r>
            <a:r>
              <a:rPr lang="tr-TR" sz="2800" dirty="0">
                <a:latin typeface="Calibri"/>
                <a:cs typeface="Calibri"/>
              </a:rPr>
              <a:t>C</a:t>
            </a:r>
            <a:r>
              <a:rPr lang="ja-JP" altLang="tr-TR" sz="2800" dirty="0">
                <a:latin typeface="Calibri"/>
                <a:cs typeface="Calibri"/>
              </a:rPr>
              <a:t>’</a:t>
            </a:r>
            <a:r>
              <a:rPr lang="tr-TR" sz="2800" dirty="0">
                <a:latin typeface="Calibri"/>
                <a:cs typeface="Calibri"/>
              </a:rPr>
              <a:t>de </a:t>
            </a:r>
            <a:r>
              <a:rPr lang="tr-TR" sz="2800" b="1" dirty="0" err="1">
                <a:latin typeface="Calibri"/>
                <a:cs typeface="Calibri"/>
              </a:rPr>
              <a:t>nötral</a:t>
            </a:r>
            <a:r>
              <a:rPr lang="tr-TR" sz="2800" b="1" dirty="0">
                <a:latin typeface="Calibri"/>
                <a:cs typeface="Calibri"/>
              </a:rPr>
              <a:t> bir çözeltide</a:t>
            </a:r>
            <a:r>
              <a:rPr lang="tr-TR" sz="2800" dirty="0">
                <a:latin typeface="Calibri"/>
                <a:cs typeface="Calibri"/>
              </a:rPr>
              <a:t> H</a:t>
            </a:r>
            <a:r>
              <a:rPr lang="tr-TR" sz="2800" baseline="30000" dirty="0">
                <a:latin typeface="Calibri"/>
                <a:cs typeface="Calibri"/>
              </a:rPr>
              <a:t>+</a:t>
            </a:r>
            <a:r>
              <a:rPr lang="tr-TR" sz="2800" dirty="0">
                <a:latin typeface="Calibri"/>
                <a:cs typeface="Calibri"/>
              </a:rPr>
              <a:t> iyonlarının konsantrasyonu 1 x 10</a:t>
            </a:r>
            <a:r>
              <a:rPr lang="tr-TR" sz="2800" baseline="30000" dirty="0">
                <a:latin typeface="Calibri"/>
                <a:cs typeface="Calibri"/>
                <a:sym typeface="Symbol" charset="0"/>
              </a:rPr>
              <a:t></a:t>
            </a:r>
            <a:r>
              <a:rPr lang="tr-TR" sz="2800" baseline="30000" dirty="0">
                <a:latin typeface="Calibri"/>
                <a:cs typeface="Calibri"/>
              </a:rPr>
              <a:t>7</a:t>
            </a:r>
            <a:r>
              <a:rPr lang="tr-TR" sz="2800" dirty="0">
                <a:latin typeface="Calibri"/>
                <a:cs typeface="Calibri"/>
              </a:rPr>
              <a:t>M olduğuna göre </a:t>
            </a:r>
            <a:r>
              <a:rPr lang="tr-TR" sz="2800" dirty="0" err="1">
                <a:latin typeface="Calibri"/>
                <a:cs typeface="Calibri"/>
              </a:rPr>
              <a:t>pH</a:t>
            </a:r>
            <a:r>
              <a:rPr lang="tr-TR" sz="2800" dirty="0">
                <a:latin typeface="Calibri"/>
                <a:cs typeface="Calibri"/>
              </a:rPr>
              <a:t> hesaplanabilir:</a:t>
            </a:r>
          </a:p>
          <a:p>
            <a:pPr marL="0" indent="0">
              <a:buNone/>
            </a:pPr>
            <a:endParaRPr lang="en-US" sz="2800" dirty="0" smtClean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1825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pH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/>
              <a:t>asitlik-bazlık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90000"/>
              </a:lnSpc>
            </a:pPr>
            <a:r>
              <a:rPr lang="tr-TR" sz="2200" dirty="0">
                <a:latin typeface="Calibri"/>
                <a:cs typeface="Calibri"/>
              </a:rPr>
              <a:t>Asit/baz özelliği gösteren maddeler sudaki  H</a:t>
            </a:r>
            <a:r>
              <a:rPr lang="tr-TR" sz="2200" baseline="30000" dirty="0">
                <a:latin typeface="Calibri"/>
                <a:cs typeface="Calibri"/>
              </a:rPr>
              <a:t>+</a:t>
            </a:r>
            <a:r>
              <a:rPr lang="tr-TR" sz="2200" dirty="0">
                <a:latin typeface="Calibri"/>
                <a:cs typeface="Calibri"/>
              </a:rPr>
              <a:t> ve OH</a:t>
            </a:r>
            <a:r>
              <a:rPr lang="tr-TR" sz="2200" baseline="30000" dirty="0">
                <a:latin typeface="Calibri"/>
                <a:cs typeface="Calibri"/>
                <a:sym typeface="Symbol" charset="0"/>
              </a:rPr>
              <a:t></a:t>
            </a:r>
            <a:r>
              <a:rPr lang="tr-TR" sz="2200" baseline="30000" dirty="0">
                <a:latin typeface="Calibri"/>
                <a:cs typeface="Calibri"/>
              </a:rPr>
              <a:t> </a:t>
            </a:r>
            <a:r>
              <a:rPr lang="tr-TR" sz="2200" dirty="0">
                <a:latin typeface="Calibri"/>
                <a:cs typeface="Calibri"/>
              </a:rPr>
              <a:t> konsantrasyonlarını değiştirir.</a:t>
            </a:r>
          </a:p>
          <a:p>
            <a:pPr algn="just">
              <a:lnSpc>
                <a:spcPct val="90000"/>
              </a:lnSpc>
            </a:pPr>
            <a:r>
              <a:rPr lang="tr-TR" sz="2200" dirty="0">
                <a:latin typeface="Calibri"/>
                <a:cs typeface="Calibri"/>
              </a:rPr>
              <a:t>Suda çözündükleri zaman OH</a:t>
            </a:r>
            <a:r>
              <a:rPr lang="tr-TR" sz="2200" baseline="30000" dirty="0">
                <a:latin typeface="Calibri"/>
                <a:cs typeface="Calibri"/>
                <a:sym typeface="Symbol" charset="0"/>
              </a:rPr>
              <a:t></a:t>
            </a:r>
            <a:r>
              <a:rPr lang="tr-TR" sz="2200" dirty="0">
                <a:latin typeface="Calibri"/>
                <a:cs typeface="Calibri"/>
              </a:rPr>
              <a:t> konsantrasyonunu arttıran maddelere </a:t>
            </a:r>
            <a:r>
              <a:rPr lang="tr-TR" sz="2200" b="1" dirty="0">
                <a:solidFill>
                  <a:srgbClr val="FF00FF"/>
                </a:solidFill>
                <a:latin typeface="Calibri"/>
                <a:cs typeface="Calibri"/>
              </a:rPr>
              <a:t>baz </a:t>
            </a:r>
            <a:r>
              <a:rPr lang="tr-TR" sz="2200" dirty="0">
                <a:latin typeface="Calibri"/>
                <a:cs typeface="Calibri"/>
              </a:rPr>
              <a:t>denir.</a:t>
            </a:r>
            <a:r>
              <a:rPr lang="tr-TR" sz="2200" b="1" dirty="0">
                <a:latin typeface="Calibri"/>
                <a:cs typeface="Calibri"/>
              </a:rPr>
              <a:t> </a:t>
            </a:r>
            <a:r>
              <a:rPr lang="tr-TR" sz="2200" dirty="0">
                <a:solidFill>
                  <a:srgbClr val="FF66FF"/>
                </a:solidFill>
                <a:latin typeface="Calibri"/>
                <a:cs typeface="Calibri"/>
              </a:rPr>
              <a:t>Bir çözeltinin </a:t>
            </a:r>
            <a:r>
              <a:rPr lang="tr-TR" sz="2200" dirty="0" err="1">
                <a:solidFill>
                  <a:srgbClr val="FF66FF"/>
                </a:solidFill>
                <a:latin typeface="Calibri"/>
                <a:cs typeface="Calibri"/>
              </a:rPr>
              <a:t>pH</a:t>
            </a:r>
            <a:r>
              <a:rPr lang="ja-JP" altLang="tr-TR" sz="2200" dirty="0">
                <a:solidFill>
                  <a:srgbClr val="FF66FF"/>
                </a:solidFill>
                <a:latin typeface="Calibri"/>
                <a:cs typeface="Calibri"/>
              </a:rPr>
              <a:t>’</a:t>
            </a:r>
            <a:r>
              <a:rPr lang="tr-TR" sz="2200" dirty="0">
                <a:solidFill>
                  <a:srgbClr val="FF66FF"/>
                </a:solidFill>
                <a:latin typeface="Calibri"/>
                <a:cs typeface="Calibri"/>
              </a:rPr>
              <a:t>ı 7</a:t>
            </a:r>
            <a:r>
              <a:rPr lang="ja-JP" altLang="tr-TR" sz="2200" dirty="0">
                <a:solidFill>
                  <a:srgbClr val="FF66FF"/>
                </a:solidFill>
                <a:latin typeface="Calibri"/>
                <a:cs typeface="Calibri"/>
              </a:rPr>
              <a:t>’</a:t>
            </a:r>
            <a:r>
              <a:rPr lang="tr-TR" sz="2200" dirty="0">
                <a:solidFill>
                  <a:srgbClr val="FF66FF"/>
                </a:solidFill>
                <a:latin typeface="Calibri"/>
                <a:cs typeface="Calibri"/>
              </a:rPr>
              <a:t>den büyükse, çözelti </a:t>
            </a:r>
            <a:r>
              <a:rPr lang="tr-TR" sz="2200" b="1" dirty="0" err="1">
                <a:solidFill>
                  <a:srgbClr val="FF66FF"/>
                </a:solidFill>
                <a:latin typeface="Calibri"/>
                <a:cs typeface="Calibri"/>
              </a:rPr>
              <a:t>alkalen</a:t>
            </a:r>
            <a:r>
              <a:rPr lang="tr-TR" sz="2200" b="1" dirty="0">
                <a:solidFill>
                  <a:srgbClr val="FF66FF"/>
                </a:solidFill>
                <a:latin typeface="Calibri"/>
                <a:cs typeface="Calibri"/>
              </a:rPr>
              <a:t> </a:t>
            </a:r>
            <a:r>
              <a:rPr lang="tr-TR" sz="2200" dirty="0">
                <a:solidFill>
                  <a:srgbClr val="FF66FF"/>
                </a:solidFill>
                <a:latin typeface="Calibri"/>
                <a:cs typeface="Calibri"/>
              </a:rPr>
              <a:t>veya </a:t>
            </a:r>
            <a:r>
              <a:rPr lang="tr-TR" sz="2200" b="1" dirty="0">
                <a:solidFill>
                  <a:srgbClr val="FF66FF"/>
                </a:solidFill>
                <a:latin typeface="Calibri"/>
                <a:cs typeface="Calibri"/>
              </a:rPr>
              <a:t>bazik</a:t>
            </a:r>
            <a:r>
              <a:rPr lang="tr-TR" sz="2200" dirty="0">
                <a:solidFill>
                  <a:srgbClr val="FF66FF"/>
                </a:solidFill>
                <a:latin typeface="Calibri"/>
                <a:cs typeface="Calibri"/>
              </a:rPr>
              <a:t>tir;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sz="2200" dirty="0">
                <a:latin typeface="Calibri"/>
                <a:cs typeface="Calibri"/>
              </a:rPr>
              <a:t>    OH</a:t>
            </a:r>
            <a:r>
              <a:rPr lang="tr-TR" sz="2200" baseline="30000" dirty="0">
                <a:latin typeface="Calibri"/>
                <a:cs typeface="Calibri"/>
                <a:sym typeface="Symbol" charset="0"/>
              </a:rPr>
              <a:t></a:t>
            </a:r>
            <a:r>
              <a:rPr lang="tr-TR" sz="2200" dirty="0">
                <a:latin typeface="Calibri"/>
                <a:cs typeface="Calibri"/>
              </a:rPr>
              <a:t> konsantrasyonu, H</a:t>
            </a:r>
            <a:r>
              <a:rPr lang="tr-TR" sz="2200" baseline="30000" dirty="0">
                <a:latin typeface="Calibri"/>
                <a:cs typeface="Calibri"/>
              </a:rPr>
              <a:t>+</a:t>
            </a:r>
            <a:r>
              <a:rPr lang="tr-TR" sz="2200" dirty="0">
                <a:latin typeface="Calibri"/>
                <a:cs typeface="Calibri"/>
              </a:rPr>
              <a:t> konsantrasyonundan daha büyüktür. </a:t>
            </a:r>
          </a:p>
          <a:p>
            <a:pPr algn="just">
              <a:lnSpc>
                <a:spcPct val="90000"/>
              </a:lnSpc>
            </a:pPr>
            <a:r>
              <a:rPr lang="tr-TR" sz="2200" b="1" dirty="0">
                <a:latin typeface="Calibri"/>
                <a:cs typeface="Calibri"/>
              </a:rPr>
              <a:t>Suda çözündükleri zaman H+ konsantrasyonunu arttıran maddelere </a:t>
            </a:r>
            <a:r>
              <a:rPr lang="tr-TR" sz="2200" b="1" dirty="0">
                <a:solidFill>
                  <a:srgbClr val="FF00FF"/>
                </a:solidFill>
                <a:latin typeface="Calibri"/>
                <a:cs typeface="Calibri"/>
              </a:rPr>
              <a:t>asit </a:t>
            </a:r>
            <a:r>
              <a:rPr lang="tr-TR" sz="2200" b="1" dirty="0">
                <a:latin typeface="Calibri"/>
                <a:cs typeface="Calibri"/>
              </a:rPr>
              <a:t>denir. </a:t>
            </a:r>
            <a:r>
              <a:rPr lang="tr-TR" sz="2200" dirty="0">
                <a:solidFill>
                  <a:srgbClr val="FF66FF"/>
                </a:solidFill>
                <a:latin typeface="Calibri"/>
                <a:cs typeface="Calibri"/>
              </a:rPr>
              <a:t>Bir çözeltinin </a:t>
            </a:r>
            <a:r>
              <a:rPr lang="tr-TR" sz="2200" dirty="0" err="1">
                <a:solidFill>
                  <a:srgbClr val="FF66FF"/>
                </a:solidFill>
                <a:latin typeface="Calibri"/>
                <a:cs typeface="Calibri"/>
              </a:rPr>
              <a:t>pH</a:t>
            </a:r>
            <a:r>
              <a:rPr lang="ja-JP" altLang="tr-TR" sz="2200" dirty="0">
                <a:solidFill>
                  <a:srgbClr val="FF66FF"/>
                </a:solidFill>
                <a:latin typeface="Calibri"/>
                <a:cs typeface="Calibri"/>
              </a:rPr>
              <a:t>’</a:t>
            </a:r>
            <a:r>
              <a:rPr lang="tr-TR" sz="2200" dirty="0">
                <a:solidFill>
                  <a:srgbClr val="FF66FF"/>
                </a:solidFill>
                <a:latin typeface="Calibri"/>
                <a:cs typeface="Calibri"/>
              </a:rPr>
              <a:t>ı 7</a:t>
            </a:r>
            <a:r>
              <a:rPr lang="ja-JP" altLang="tr-TR" sz="2200" dirty="0">
                <a:solidFill>
                  <a:srgbClr val="FF66FF"/>
                </a:solidFill>
                <a:latin typeface="Calibri"/>
                <a:cs typeface="Calibri"/>
              </a:rPr>
              <a:t>’</a:t>
            </a:r>
            <a:r>
              <a:rPr lang="tr-TR" sz="2200" dirty="0">
                <a:solidFill>
                  <a:srgbClr val="FF66FF"/>
                </a:solidFill>
                <a:latin typeface="Calibri"/>
                <a:cs typeface="Calibri"/>
              </a:rPr>
              <a:t>den küçükse, çözelti </a:t>
            </a:r>
            <a:r>
              <a:rPr lang="tr-TR" sz="2200" b="1" dirty="0">
                <a:solidFill>
                  <a:srgbClr val="FF66FF"/>
                </a:solidFill>
                <a:latin typeface="Calibri"/>
                <a:cs typeface="Calibri"/>
              </a:rPr>
              <a:t>asidik</a:t>
            </a:r>
            <a:r>
              <a:rPr lang="tr-TR" sz="2200" dirty="0">
                <a:solidFill>
                  <a:srgbClr val="FF66FF"/>
                </a:solidFill>
                <a:latin typeface="Calibri"/>
                <a:cs typeface="Calibri"/>
              </a:rPr>
              <a:t>tir;</a:t>
            </a:r>
            <a:r>
              <a:rPr lang="tr-TR" sz="2200" dirty="0">
                <a:latin typeface="Calibri"/>
                <a:cs typeface="Calibri"/>
              </a:rPr>
              <a:t> </a:t>
            </a:r>
          </a:p>
          <a:p>
            <a:pPr algn="just">
              <a:lnSpc>
                <a:spcPct val="90000"/>
              </a:lnSpc>
              <a:buNone/>
            </a:pPr>
            <a:r>
              <a:rPr lang="tr-TR" sz="2200" dirty="0">
                <a:latin typeface="Calibri"/>
                <a:cs typeface="Calibri"/>
              </a:rPr>
              <a:t>        H</a:t>
            </a:r>
            <a:r>
              <a:rPr lang="tr-TR" sz="2200" baseline="30000" dirty="0">
                <a:latin typeface="Calibri"/>
                <a:cs typeface="Calibri"/>
              </a:rPr>
              <a:t>+</a:t>
            </a:r>
            <a:r>
              <a:rPr lang="tr-TR" sz="2200" dirty="0">
                <a:latin typeface="Calibri"/>
                <a:cs typeface="Calibri"/>
              </a:rPr>
              <a:t> konsantrasyonu, OH</a:t>
            </a:r>
            <a:r>
              <a:rPr lang="tr-TR" sz="2200" baseline="30000" dirty="0">
                <a:latin typeface="Calibri"/>
                <a:cs typeface="Calibri"/>
                <a:sym typeface="Symbol" charset="0"/>
              </a:rPr>
              <a:t></a:t>
            </a:r>
            <a:r>
              <a:rPr lang="tr-TR" sz="2200" dirty="0">
                <a:latin typeface="Calibri"/>
                <a:cs typeface="Calibri"/>
              </a:rPr>
              <a:t> konsantrasyonundan daha büyüktür. </a:t>
            </a:r>
          </a:p>
          <a:p>
            <a:pPr algn="just">
              <a:lnSpc>
                <a:spcPct val="90000"/>
              </a:lnSpc>
            </a:pPr>
            <a:r>
              <a:rPr lang="tr-TR" sz="2200" b="1" dirty="0">
                <a:latin typeface="Calibri"/>
                <a:cs typeface="Calibri"/>
              </a:rPr>
              <a:t>Bir sulu çözeltinin </a:t>
            </a:r>
            <a:r>
              <a:rPr lang="tr-TR" sz="2200" b="1" dirty="0" err="1">
                <a:latin typeface="Calibri"/>
                <a:cs typeface="Calibri"/>
              </a:rPr>
              <a:t>pH</a:t>
            </a:r>
            <a:r>
              <a:rPr lang="ja-JP" altLang="tr-TR" sz="2200" b="1" dirty="0">
                <a:latin typeface="Calibri"/>
                <a:cs typeface="Calibri"/>
              </a:rPr>
              <a:t>’</a:t>
            </a:r>
            <a:r>
              <a:rPr lang="tr-TR" sz="2200" b="1" dirty="0" err="1">
                <a:latin typeface="Calibri"/>
                <a:cs typeface="Calibri"/>
              </a:rPr>
              <a:t>sı</a:t>
            </a:r>
            <a:r>
              <a:rPr lang="tr-TR" sz="2200" b="1" dirty="0">
                <a:latin typeface="Calibri"/>
                <a:cs typeface="Calibri"/>
              </a:rPr>
              <a:t> 0 ile 14 arasında değişir.</a:t>
            </a:r>
          </a:p>
          <a:p>
            <a:pPr algn="just">
              <a:lnSpc>
                <a:spcPct val="90000"/>
              </a:lnSpc>
            </a:pPr>
            <a:r>
              <a:rPr lang="tr-TR" sz="2200" dirty="0" err="1">
                <a:latin typeface="Calibri"/>
                <a:cs typeface="Calibri"/>
              </a:rPr>
              <a:t>pH</a:t>
            </a:r>
            <a:r>
              <a:rPr lang="tr-TR" sz="2200" dirty="0">
                <a:latin typeface="Calibri"/>
                <a:cs typeface="Calibri"/>
              </a:rPr>
              <a:t>=1 çok asidik bir çözeltiyi, </a:t>
            </a:r>
            <a:r>
              <a:rPr lang="tr-TR" sz="2200" dirty="0" err="1">
                <a:latin typeface="Calibri"/>
                <a:cs typeface="Calibri"/>
              </a:rPr>
              <a:t>pH</a:t>
            </a:r>
            <a:r>
              <a:rPr lang="tr-TR" sz="2200" dirty="0">
                <a:latin typeface="Calibri"/>
                <a:cs typeface="Calibri"/>
              </a:rPr>
              <a:t>=14 çok bazik bir çözeltiyi gösterir. </a:t>
            </a:r>
          </a:p>
          <a:p>
            <a:pPr marL="0" indent="0">
              <a:buNone/>
            </a:pPr>
            <a:endParaRPr lang="en-US" sz="22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1924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452</Words>
  <Application>Microsoft Macintosh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BİYOKİMYAYA GİRİŞ ve YAŞAMIN MOLEKÜLER ANLAMI ve SU</vt:lpstr>
      <vt:lpstr>Suyun Molekül Yapısı</vt:lpstr>
      <vt:lpstr>PowerPoint Presentation</vt:lpstr>
      <vt:lpstr>PowerPoint Presentation</vt:lpstr>
      <vt:lpstr>pH ve asitlik-bazlık</vt:lpstr>
      <vt:lpstr>pH ve asitlik-bazlık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</cp:revision>
  <dcterms:created xsi:type="dcterms:W3CDTF">2018-05-08T12:08:33Z</dcterms:created>
  <dcterms:modified xsi:type="dcterms:W3CDTF">2018-05-09T09:02:58Z</dcterms:modified>
</cp:coreProperties>
</file>