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3" r:id="rId7"/>
    <p:sldId id="264" r:id="rId8"/>
    <p:sldId id="262"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108" d="100"/>
          <a:sy n="108" d="100"/>
        </p:scale>
        <p:origin x="10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72835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3507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25094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664363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2852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253461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54090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572729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0044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8219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51016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38739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25.05.2018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88941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14619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46155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67021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61964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25.05.2018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55536098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12. hafta </a:t>
            </a:r>
          </a:p>
        </p:txBody>
      </p:sp>
      <p:pic>
        <p:nvPicPr>
          <p:cNvPr id="4" name="Resim 4">
            <a:extLst>
              <a:ext uri="{FF2B5EF4-FFF2-40B4-BE49-F238E27FC236}">
                <a16:creationId xmlns:a16="http://schemas.microsoft.com/office/drawing/2014/main" xmlns=""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xmlns=""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xmlns="" id="{F9C3AAD9-16C4-4F65-AD18-497463E20D0C}"/>
              </a:ext>
            </a:extLst>
          </p:cNvPr>
          <p:cNvSpPr>
            <a:spLocks noGrp="1"/>
          </p:cNvSpPr>
          <p:nvPr>
            <p:ph idx="1"/>
          </p:nvPr>
        </p:nvSpPr>
        <p:spPr>
          <a:xfrm>
            <a:off x="584734" y="2911672"/>
            <a:ext cx="8212618" cy="1406274"/>
          </a:xfrm>
        </p:spPr>
        <p:txBody>
          <a:bodyPr vert="horz" lIns="91440" tIns="45720" rIns="91440" bIns="45720" rtlCol="0" anchor="t">
            <a:normAutofit fontScale="70000" lnSpcReduction="20000"/>
          </a:bodyPr>
          <a:lstStyle/>
          <a:p>
            <a:r>
              <a:rPr lang="tr-TR" sz="4000" b="1" dirty="0"/>
              <a:t>YANMA TEMELLİ OLMAYAN TEKNOLOJİLER </a:t>
            </a:r>
          </a:p>
          <a:p>
            <a:pPr marL="0" indent="0">
              <a:buClr>
                <a:srgbClr val="8AD0D6"/>
              </a:buClr>
              <a:buNone/>
            </a:pPr>
            <a:r>
              <a:rPr lang="tr-TR" sz="4000" b="1" dirty="0"/>
              <a:t>(YAKIT HÜCRELERİ , BİYOLOJİK REAKTÖRLER)</a:t>
            </a:r>
          </a:p>
          <a:p>
            <a:pPr marL="0" indent="0">
              <a:buClr>
                <a:srgbClr val="8AD0D6"/>
              </a:buClr>
              <a:buNone/>
            </a:pPr>
            <a:endParaRPr lang="tr-TR" sz="4000" b="1" dirty="0"/>
          </a:p>
        </p:txBody>
      </p:sp>
      <p:pic>
        <p:nvPicPr>
          <p:cNvPr id="5" name="Resim 4">
            <a:extLst>
              <a:ext uri="{FF2B5EF4-FFF2-40B4-BE49-F238E27FC236}">
                <a16:creationId xmlns:a16="http://schemas.microsoft.com/office/drawing/2014/main" xmlns=""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6E535F4-C7F6-4BE8-9915-4FD8B6571337}"/>
              </a:ext>
            </a:extLst>
          </p:cNvPr>
          <p:cNvSpPr>
            <a:spLocks noGrp="1"/>
          </p:cNvSpPr>
          <p:nvPr>
            <p:ph type="title"/>
          </p:nvPr>
        </p:nvSpPr>
        <p:spPr/>
        <p:txBody>
          <a:bodyPr/>
          <a:lstStyle/>
          <a:p>
            <a:pPr algn="ctr"/>
            <a:r>
              <a:rPr lang="tr-TR" b="1" dirty="0"/>
              <a:t>YAKIT HÜCRELERİ</a:t>
            </a:r>
            <a:endParaRPr lang="tr-TR"/>
          </a:p>
        </p:txBody>
      </p:sp>
      <p:sp>
        <p:nvSpPr>
          <p:cNvPr id="3" name="İçerik Yer Tutucusu 2">
            <a:extLst>
              <a:ext uri="{FF2B5EF4-FFF2-40B4-BE49-F238E27FC236}">
                <a16:creationId xmlns:a16="http://schemas.microsoft.com/office/drawing/2014/main" xmlns="" id="{F2802A0C-CEFB-40BF-B38C-182AF1D0CF0B}"/>
              </a:ext>
            </a:extLst>
          </p:cNvPr>
          <p:cNvSpPr>
            <a:spLocks noGrp="1"/>
          </p:cNvSpPr>
          <p:nvPr>
            <p:ph idx="1"/>
          </p:nvPr>
        </p:nvSpPr>
        <p:spPr>
          <a:xfrm>
            <a:off x="410541" y="1247787"/>
            <a:ext cx="8535830" cy="5374424"/>
          </a:xfrm>
        </p:spPr>
        <p:txBody>
          <a:bodyPr vert="horz" lIns="91440" tIns="45720" rIns="91440" bIns="45720" rtlCol="0" anchor="t">
            <a:normAutofit/>
          </a:bodyPr>
          <a:lstStyle/>
          <a:p>
            <a:pPr marL="0" indent="0">
              <a:buClr>
                <a:srgbClr val="1E5155">
                  <a:lumMod val="40000"/>
                  <a:lumOff val="60000"/>
                </a:srgbClr>
              </a:buClr>
              <a:buNone/>
            </a:pPr>
            <a:endParaRPr lang="tr-TR" dirty="0"/>
          </a:p>
          <a:p>
            <a:pPr>
              <a:buClr>
                <a:srgbClr val="8AD0D6"/>
              </a:buClr>
            </a:pPr>
            <a:r>
              <a:rPr lang="tr-TR" b="1" dirty="0"/>
              <a:t>Yakıt Hücresinin Tarihçesi</a:t>
            </a:r>
            <a:r>
              <a:rPr lang="tr-TR" b="1" dirty="0">
                <a:ea typeface="+mj-lt"/>
                <a:cs typeface="+mj-lt"/>
              </a:rPr>
              <a:t/>
            </a:r>
            <a:br>
              <a:rPr lang="tr-TR" b="1" dirty="0">
                <a:ea typeface="+mj-lt"/>
                <a:cs typeface="+mj-lt"/>
              </a:rPr>
            </a:br>
            <a:r>
              <a:rPr lang="tr-TR" dirty="0"/>
              <a:t>1839 yılında </a:t>
            </a:r>
            <a:r>
              <a:rPr lang="tr-TR" dirty="0" err="1"/>
              <a:t>Sir</a:t>
            </a:r>
            <a:r>
              <a:rPr lang="tr-TR" dirty="0"/>
              <a:t> William </a:t>
            </a:r>
            <a:r>
              <a:rPr lang="tr-TR" dirty="0" err="1"/>
              <a:t>Grove</a:t>
            </a:r>
            <a:r>
              <a:rPr lang="tr-TR" dirty="0"/>
              <a:t> seyreltik </a:t>
            </a:r>
            <a:r>
              <a:rPr lang="tr-TR" dirty="0" err="1"/>
              <a:t>sülfirik</a:t>
            </a:r>
            <a:r>
              <a:rPr lang="tr-TR" dirty="0"/>
              <a:t> asit çözeltisine daldırılmış iki platin </a:t>
            </a:r>
            <a:r>
              <a:rPr lang="tr-TR" dirty="0" err="1"/>
              <a:t>elktrottan</a:t>
            </a:r>
            <a:r>
              <a:rPr lang="tr-TR" dirty="0"/>
              <a:t> oluşmuş bir sistemde hidrojen ve oksijen üretmeyi başarmıştır.  Yakıt hücreleri ilk defa 19. yüzyılın sonunda geliştirilmiştir. İlk pratik yakıt hücreleri </a:t>
            </a:r>
            <a:r>
              <a:rPr lang="tr-TR" dirty="0" err="1"/>
              <a:t>Apollo</a:t>
            </a:r>
            <a:r>
              <a:rPr lang="tr-TR" dirty="0"/>
              <a:t> Uzay Programı için 1960’larda yapılmıştır.</a:t>
            </a:r>
            <a:r>
              <a:rPr lang="tr-TR" dirty="0">
                <a:ea typeface="+mj-lt"/>
                <a:cs typeface="+mj-lt"/>
              </a:rPr>
              <a:t/>
            </a:r>
            <a:br>
              <a:rPr lang="tr-TR" dirty="0">
                <a:ea typeface="+mj-lt"/>
                <a:cs typeface="+mj-lt"/>
              </a:rPr>
            </a:br>
            <a:r>
              <a:rPr lang="tr-TR" dirty="0"/>
              <a:t>Yakıt hücresi terimi, ilk olarak 1889’da </a:t>
            </a:r>
            <a:r>
              <a:rPr lang="tr-TR" dirty="0" err="1"/>
              <a:t>LudwingMond</a:t>
            </a:r>
            <a:r>
              <a:rPr lang="tr-TR" dirty="0"/>
              <a:t> ve Charles </a:t>
            </a:r>
            <a:r>
              <a:rPr lang="tr-TR" dirty="0" err="1"/>
              <a:t>Langer</a:t>
            </a:r>
            <a:r>
              <a:rPr lang="tr-TR" dirty="0"/>
              <a:t> tarafından </a:t>
            </a:r>
            <a:r>
              <a:rPr lang="tr-TR" dirty="0" err="1"/>
              <a:t>Grove’un</a:t>
            </a:r>
            <a:r>
              <a:rPr lang="tr-TR" dirty="0"/>
              <a:t> çalışmaları tekrarlanarak ortaya konmuştur. 1970’li yıllarda General Motor “</a:t>
            </a:r>
            <a:r>
              <a:rPr lang="tr-TR" dirty="0" err="1"/>
              <a:t>Elektrovan</a:t>
            </a:r>
            <a:r>
              <a:rPr lang="tr-TR" dirty="0"/>
              <a:t>” adlı yakıt hücresiyle çalışan bir araç geliştirmiştir. 1970’li yıllarda devlet destekli yakıt hücresi araştırmaları başlamış ve bu amaçla Los </a:t>
            </a:r>
            <a:r>
              <a:rPr lang="tr-TR" dirty="0" err="1"/>
              <a:t>Alamos</a:t>
            </a:r>
            <a:r>
              <a:rPr lang="tr-TR" dirty="0"/>
              <a:t> Ulusal </a:t>
            </a:r>
            <a:r>
              <a:rPr lang="tr-TR" dirty="0" err="1"/>
              <a:t>Labaratuvarı</a:t>
            </a:r>
            <a:r>
              <a:rPr lang="tr-TR" dirty="0"/>
              <a:t> ve </a:t>
            </a:r>
            <a:r>
              <a:rPr lang="tr-TR" dirty="0" err="1"/>
              <a:t>Brookhaven</a:t>
            </a:r>
            <a:r>
              <a:rPr lang="tr-TR" dirty="0"/>
              <a:t> Ulusal </a:t>
            </a:r>
            <a:r>
              <a:rPr lang="tr-TR" dirty="0" err="1"/>
              <a:t>Labaratuvarları</a:t>
            </a:r>
            <a:r>
              <a:rPr lang="tr-TR" dirty="0"/>
              <a:t> kurulmuştur.</a:t>
            </a:r>
          </a:p>
          <a:p>
            <a:pPr>
              <a:buClr>
                <a:srgbClr val="8AD0D6"/>
              </a:buClr>
            </a:pPr>
            <a:endParaRPr lang="tr-TR" dirty="0"/>
          </a:p>
        </p:txBody>
      </p:sp>
      <p:pic>
        <p:nvPicPr>
          <p:cNvPr id="5" name="Resim 4">
            <a:extLst>
              <a:ext uri="{FF2B5EF4-FFF2-40B4-BE49-F238E27FC236}">
                <a16:creationId xmlns:a16="http://schemas.microsoft.com/office/drawing/2014/main" xmlns="" id="{098D66B7-C8D3-4DC7-80E5-34B181C916CB}"/>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2925431F-0CC3-4B71-9008-F1D58CB27235}"/>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674338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B0F3A66-E112-4C4C-A8EE-C1C1FC302972}"/>
              </a:ext>
            </a:extLst>
          </p:cNvPr>
          <p:cNvSpPr>
            <a:spLocks noGrp="1"/>
          </p:cNvSpPr>
          <p:nvPr>
            <p:ph type="title"/>
          </p:nvPr>
        </p:nvSpPr>
        <p:spPr>
          <a:xfrm>
            <a:off x="901527" y="165171"/>
            <a:ext cx="7053542" cy="1400530"/>
          </a:xfrm>
        </p:spPr>
        <p:txBody>
          <a:bodyPr/>
          <a:lstStyle/>
          <a:p>
            <a:pPr algn="ctr"/>
            <a:r>
              <a:rPr lang="tr-TR" b="1" dirty="0"/>
              <a:t>YAKIT HÜCRELERİ</a:t>
            </a:r>
            <a:endParaRPr lang="tr-TR"/>
          </a:p>
        </p:txBody>
      </p:sp>
      <p:sp>
        <p:nvSpPr>
          <p:cNvPr id="3" name="İçerik Yer Tutucusu 2">
            <a:extLst>
              <a:ext uri="{FF2B5EF4-FFF2-40B4-BE49-F238E27FC236}">
                <a16:creationId xmlns:a16="http://schemas.microsoft.com/office/drawing/2014/main" xmlns="" id="{F21D4BAB-D87C-4AAC-87E1-C3DE28F2729F}"/>
              </a:ext>
            </a:extLst>
          </p:cNvPr>
          <p:cNvSpPr>
            <a:spLocks noGrp="1"/>
          </p:cNvSpPr>
          <p:nvPr>
            <p:ph idx="1"/>
          </p:nvPr>
        </p:nvSpPr>
        <p:spPr>
          <a:xfrm>
            <a:off x="134302" y="1200859"/>
            <a:ext cx="8909640" cy="5086877"/>
          </a:xfrm>
        </p:spPr>
        <p:txBody>
          <a:bodyPr vert="horz" lIns="91440" tIns="45720" rIns="91440" bIns="45720" rtlCol="0" anchor="t">
            <a:normAutofit lnSpcReduction="10000"/>
          </a:bodyPr>
          <a:lstStyle/>
          <a:p>
            <a:r>
              <a:rPr lang="tr-TR" b="1" dirty="0"/>
              <a:t> Yakıt Hücresi</a:t>
            </a:r>
            <a:r>
              <a:rPr lang="tr-TR" b="1" dirty="0">
                <a:ea typeface="+mj-lt"/>
                <a:cs typeface="+mj-lt"/>
              </a:rPr>
              <a:t/>
            </a:r>
            <a:br>
              <a:rPr lang="tr-TR" b="1" dirty="0">
                <a:ea typeface="+mj-lt"/>
                <a:cs typeface="+mj-lt"/>
              </a:rPr>
            </a:br>
            <a:r>
              <a:rPr lang="tr-TR" dirty="0"/>
              <a:t>Alışılagelmiş elektrik üretim sistemleri, yakıtın içindeki enerjiyi elektriğe dönüştürmek için ilk olarak yanma reaksiyonunu kullanır. Yanma reaksiyonunun verimli bir şekilde gerçekleşmesi için yakıtın ve oksitleyicinin (oksijen) tam olarak karışması gerekir. Bundan sonra elektrik enerjisi üretilene kadar bir dizi ara işlem gereklidir.</a:t>
            </a:r>
          </a:p>
          <a:p>
            <a:pPr marL="0" indent="0">
              <a:buClr>
                <a:srgbClr val="8AD0D6"/>
              </a:buClr>
              <a:buNone/>
            </a:pPr>
            <a:r>
              <a:rPr lang="tr-TR" dirty="0"/>
              <a:t>Yakıt hücresi, yakıtın enerjisini elektrokimyasal reaksiyon sayesinde doğrudan elektrik enerjisine dönüştürür. Dışarıdan sağlanan yakıt (anot tarafı) ve oksitleyici (katot tarafı) ile elektrik üretir. Bunlar bir elektrolit/elektrot ünitesinde reaksiyona girer.</a:t>
            </a:r>
          </a:p>
          <a:p>
            <a:pPr marL="0" indent="0">
              <a:buClr>
                <a:srgbClr val="8AD0D6"/>
              </a:buClr>
              <a:buNone/>
            </a:pPr>
            <a:r>
              <a:rPr lang="tr-TR" dirty="0"/>
              <a:t>Genellikle, reaksiyona girecek olanlar hücreye giriş yaparlarken,  reaksiyon ürünleri hücreyi terk eder. Her ara işlem, enerji kaybına yol açar; dolayısıyla verimi düşürür. Fakat hidrojen, elektrik üretmek için bir elektrokimyasal reaksiyon içinde yanma olmadan oksijenle birleştirilebilir. Yakıt hücresi, yakıtın enerjisini elektrokimyasal reaksiyon ile doğrudan elektrik enerjisine dönüştüren bir sistemdir.</a:t>
            </a:r>
          </a:p>
          <a:p>
            <a:pPr>
              <a:buClr>
                <a:srgbClr val="8AD0D6"/>
              </a:buClr>
            </a:pPr>
            <a:endParaRPr lang="tr-TR" dirty="0"/>
          </a:p>
        </p:txBody>
      </p:sp>
      <p:pic>
        <p:nvPicPr>
          <p:cNvPr id="5" name="Resim 4">
            <a:extLst>
              <a:ext uri="{FF2B5EF4-FFF2-40B4-BE49-F238E27FC236}">
                <a16:creationId xmlns:a16="http://schemas.microsoft.com/office/drawing/2014/main" xmlns="" id="{BCF9F11E-5C95-431A-AC54-ABDE41E18761}"/>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84A1C422-FFAD-4432-8546-1A1139D055C7}"/>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32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C171AB6-3654-4895-80A3-9418AA33B6D4}"/>
              </a:ext>
            </a:extLst>
          </p:cNvPr>
          <p:cNvSpPr>
            <a:spLocks noGrp="1"/>
          </p:cNvSpPr>
          <p:nvPr>
            <p:ph type="title"/>
          </p:nvPr>
        </p:nvSpPr>
        <p:spPr/>
        <p:txBody>
          <a:bodyPr/>
          <a:lstStyle/>
          <a:p>
            <a:pPr algn="ctr"/>
            <a:r>
              <a:rPr lang="tr-TR" b="1" dirty="0"/>
              <a:t>YAKIT HÜCRELERİ</a:t>
            </a:r>
            <a:endParaRPr lang="tr-TR"/>
          </a:p>
        </p:txBody>
      </p:sp>
      <p:sp>
        <p:nvSpPr>
          <p:cNvPr id="3" name="İçerik Yer Tutucusu 2">
            <a:extLst>
              <a:ext uri="{FF2B5EF4-FFF2-40B4-BE49-F238E27FC236}">
                <a16:creationId xmlns:a16="http://schemas.microsoft.com/office/drawing/2014/main" xmlns="" id="{DDA6F4F3-D923-4F2B-839A-1A5385E1D30B}"/>
              </a:ext>
            </a:extLst>
          </p:cNvPr>
          <p:cNvSpPr>
            <a:spLocks noGrp="1"/>
          </p:cNvSpPr>
          <p:nvPr>
            <p:ph idx="1"/>
          </p:nvPr>
        </p:nvSpPr>
        <p:spPr>
          <a:xfrm>
            <a:off x="416518" y="1410784"/>
            <a:ext cx="8109759" cy="4978885"/>
          </a:xfrm>
        </p:spPr>
        <p:txBody>
          <a:bodyPr vert="horz" lIns="91440" tIns="45720" rIns="91440" bIns="45720" rtlCol="0" anchor="t">
            <a:normAutofit/>
          </a:bodyPr>
          <a:lstStyle/>
          <a:p>
            <a:r>
              <a:rPr lang="tr-TR" b="1" dirty="0"/>
              <a:t>Yakıt Hücresi Temel Çalışma Prensibi</a:t>
            </a:r>
            <a:endParaRPr lang="tr-TR" dirty="0"/>
          </a:p>
          <a:p>
            <a:pPr marL="0" indent="0">
              <a:buClr>
                <a:srgbClr val="8AD0D6"/>
              </a:buClr>
              <a:buNone/>
            </a:pPr>
            <a:r>
              <a:rPr lang="tr-TR" dirty="0"/>
              <a:t>Yakıt hücresi, dışarıdan sağlanan yakıt (anot tarafı) ve oksitleyici (katot tarafı) ile bunların bir elektrolit ortamı içerisinde reaksiyona girmesi sonucunda elektrik enerjisi üretir. Bu reaksiyon bir katalizör etkisi ile gerçekleşmektedir.  Reaksiyona giren yakıtın elektron ve pozitif yüklü iyonlara (anyon) ayrılır.</a:t>
            </a:r>
            <a:r>
              <a:rPr lang="tr-TR" dirty="0">
                <a:ea typeface="+mj-lt"/>
                <a:cs typeface="+mj-lt"/>
              </a:rPr>
              <a:t/>
            </a:r>
            <a:br>
              <a:rPr lang="tr-TR" dirty="0">
                <a:ea typeface="+mj-lt"/>
                <a:cs typeface="+mj-lt"/>
              </a:rPr>
            </a:br>
            <a:r>
              <a:rPr lang="tr-TR" dirty="0"/>
              <a:t>Elektrolitik madde anyonların katoda geçişine izin verir fakat elektron geçişine izin vermez bu sebep ile elektronlar bir elektronik devre üzerinden akmaya zorlanır. Bir diğer katalitik prosesle geri toplanan elektronların anyonlarla ve oksitleyici ile birleşerek atık ürünlerin (örneğin; su, karbon dioksit) oluşması sağlanır. Bu iki katalitik işlem ile yakıt pilinin içi pillerden farklı olarak kararlı kalır ve gerekli madde akışı sağlandığı sürece elektrik üretebilirler.</a:t>
            </a:r>
          </a:p>
        </p:txBody>
      </p:sp>
      <p:pic>
        <p:nvPicPr>
          <p:cNvPr id="5" name="Resim 4">
            <a:extLst>
              <a:ext uri="{FF2B5EF4-FFF2-40B4-BE49-F238E27FC236}">
                <a16:creationId xmlns:a16="http://schemas.microsoft.com/office/drawing/2014/main" xmlns="" id="{4D64C255-A9D6-4CFC-858B-9CEFC473B5E5}"/>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1BE63353-DE81-453D-855C-379233D36DD2}"/>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1095979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0A17317-7C47-43E1-8283-B056B9E4341B}"/>
              </a:ext>
            </a:extLst>
          </p:cNvPr>
          <p:cNvSpPr>
            <a:spLocks noGrp="1"/>
          </p:cNvSpPr>
          <p:nvPr>
            <p:ph type="title"/>
          </p:nvPr>
        </p:nvSpPr>
        <p:spPr/>
        <p:txBody>
          <a:bodyPr/>
          <a:lstStyle/>
          <a:p>
            <a:pPr algn="ctr"/>
            <a:r>
              <a:rPr lang="tr-TR" b="1" dirty="0"/>
              <a:t>YAKIT HÜCRELERİ</a:t>
            </a:r>
            <a:endParaRPr lang="tr-TR"/>
          </a:p>
        </p:txBody>
      </p:sp>
      <p:sp>
        <p:nvSpPr>
          <p:cNvPr id="3" name="İçerik Yer Tutucusu 2">
            <a:extLst>
              <a:ext uri="{FF2B5EF4-FFF2-40B4-BE49-F238E27FC236}">
                <a16:creationId xmlns:a16="http://schemas.microsoft.com/office/drawing/2014/main" xmlns="" id="{27FA177B-2DFC-440E-BCE7-CA0298C93B1B}"/>
              </a:ext>
            </a:extLst>
          </p:cNvPr>
          <p:cNvSpPr>
            <a:spLocks noGrp="1"/>
          </p:cNvSpPr>
          <p:nvPr>
            <p:ph idx="1"/>
          </p:nvPr>
        </p:nvSpPr>
        <p:spPr>
          <a:xfrm>
            <a:off x="223878" y="1295200"/>
            <a:ext cx="8854636" cy="5466907"/>
          </a:xfrm>
        </p:spPr>
        <p:txBody>
          <a:bodyPr vert="horz" lIns="91440" tIns="45720" rIns="91440" bIns="45720" rtlCol="0" anchor="t">
            <a:normAutofit/>
          </a:bodyPr>
          <a:lstStyle/>
          <a:p>
            <a:r>
              <a:rPr lang="tr-TR" b="1" dirty="0"/>
              <a:t>Güç Üretim Sistemi </a:t>
            </a:r>
            <a:endParaRPr lang="tr-TR"/>
          </a:p>
          <a:p>
            <a:pPr>
              <a:buClr>
                <a:srgbClr val="8AD0D6"/>
              </a:buClr>
            </a:pPr>
            <a:r>
              <a:rPr lang="tr-TR" dirty="0"/>
              <a:t>Tek bir hücre gerilimi 1 volttan daha az olduğundan, gerekli elektrik enerjisini üretmek için birden fazla yakıt hücresini seri ve paralel bağlayarak kullanmak gereklidir. Komple bir yakıt hücresi güç üretim sistemi bir yakıt kaynağı, bir hava kaynağı, bir soğutma ünitesi ve bir de kontrol ünitesi içeren bir araba motoruna benzetilebilir. Uygulama sahasındaki bir yakıt hücresi güç üretim sistemi, ek olarak elektriksel yükün kullanacağı AC gerilimi üretmek üzere bir DC/AC dönüştürücüsü gerektirir. Eğer hidrojen saf olarak sağlanamazsa, hidrojen ve C02 ihtiva eden </a:t>
            </a:r>
            <a:r>
              <a:rPr lang="tr-TR" dirty="0" err="1"/>
              <a:t>metanol</a:t>
            </a:r>
            <a:r>
              <a:rPr lang="tr-TR" dirty="0"/>
              <a:t> ve doğal gaz gibi hidrokarbon yakıtlardan hidrojen elde edecek bir yakıt işleme ünitesi de gerekebilir. C02 bir sera gazıdır. Yakıt hücresinde yüksek verim nedeniyle diğer teknolojiler ile karşılaştırıldığında oldukça az C02 üretilmektedir. Bir yakıt hücresi tipik olarak yanma işlemi içermediğinden yanma esaslı teknolojilerden daha fazla elektrik üretmektedir. Bataryanın tersine yakıt hücresi şarj gerektirmez ve yakıt sağlandığı sürece kesintisiz güç üretimine devam eder.</a:t>
            </a:r>
          </a:p>
        </p:txBody>
      </p:sp>
      <p:pic>
        <p:nvPicPr>
          <p:cNvPr id="5" name="Resim 4">
            <a:extLst>
              <a:ext uri="{FF2B5EF4-FFF2-40B4-BE49-F238E27FC236}">
                <a16:creationId xmlns:a16="http://schemas.microsoft.com/office/drawing/2014/main" xmlns="" id="{89ADC42C-7D52-4B7B-A7DA-78F72A16C7D8}"/>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8A76214F-2F24-4872-8B23-AC19800A6CBC}"/>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1729967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D19EB4C-4C40-4A92-B080-494A875F9ECB}"/>
              </a:ext>
            </a:extLst>
          </p:cNvPr>
          <p:cNvSpPr>
            <a:spLocks noGrp="1"/>
          </p:cNvSpPr>
          <p:nvPr>
            <p:ph type="title"/>
          </p:nvPr>
        </p:nvSpPr>
        <p:spPr/>
        <p:txBody>
          <a:bodyPr/>
          <a:lstStyle/>
          <a:p>
            <a:pPr algn="ctr"/>
            <a:r>
              <a:rPr lang="tr-TR" b="1" dirty="0"/>
              <a:t>   </a:t>
            </a:r>
            <a:r>
              <a:rPr lang="tr-TR" b="1" dirty="0"/>
              <a:t>YAKIT HÜCRELERİ</a:t>
            </a:r>
            <a:endParaRPr lang="tr-TR" dirty="0"/>
          </a:p>
        </p:txBody>
      </p:sp>
      <p:sp>
        <p:nvSpPr>
          <p:cNvPr id="3" name="İçerik Yer Tutucusu 2">
            <a:extLst>
              <a:ext uri="{FF2B5EF4-FFF2-40B4-BE49-F238E27FC236}">
                <a16:creationId xmlns:a16="http://schemas.microsoft.com/office/drawing/2014/main" xmlns="" id="{B8DDA6D5-2295-408D-B20B-0B8566B1964F}"/>
              </a:ext>
            </a:extLst>
          </p:cNvPr>
          <p:cNvSpPr>
            <a:spLocks noGrp="1"/>
          </p:cNvSpPr>
          <p:nvPr>
            <p:ph idx="1"/>
          </p:nvPr>
        </p:nvSpPr>
        <p:spPr>
          <a:xfrm>
            <a:off x="416518" y="1333728"/>
            <a:ext cx="8469355" cy="5248582"/>
          </a:xfrm>
        </p:spPr>
        <p:txBody>
          <a:bodyPr vert="horz" lIns="91440" tIns="45720" rIns="91440" bIns="45720" rtlCol="0" anchor="t">
            <a:normAutofit fontScale="92500" lnSpcReduction="10000"/>
          </a:bodyPr>
          <a:lstStyle/>
          <a:p>
            <a:r>
              <a:rPr lang="tr-TR" b="1" dirty="0"/>
              <a:t>Yakıt Hücresi Kayıpları</a:t>
            </a:r>
            <a:br>
              <a:rPr lang="tr-TR" b="1" dirty="0"/>
            </a:br>
            <a:r>
              <a:rPr lang="tr-TR" b="1" dirty="0"/>
              <a:t>Gerilim Düşümünün Nedenleri</a:t>
            </a:r>
            <a:br>
              <a:rPr lang="tr-TR" b="1" dirty="0"/>
            </a:br>
            <a:r>
              <a:rPr lang="tr-TR" b="1" dirty="0"/>
              <a:t>1.Aktivasyon kayıpları: </a:t>
            </a:r>
            <a:r>
              <a:rPr lang="tr-TR" dirty="0"/>
              <a:t>Bu kayıp elektrotların yüzeyinde meydana gelen reaksiyonların yavaşlığından kaynaklanır. Tepkime esnasında üretilen gerilimin bir kısmı, elektron transferi sırasında kaybolur.</a:t>
            </a:r>
            <a:br>
              <a:rPr lang="tr-TR" dirty="0"/>
            </a:br>
            <a:r>
              <a:rPr lang="tr-TR" b="1" dirty="0"/>
              <a:t>2.Yakıt atlaması ve iç akım kayıpları: </a:t>
            </a:r>
            <a:r>
              <a:rPr lang="tr-TR" dirty="0"/>
              <a:t>Atık yakıtın elektrolitten geçmesi ve elektronların dış devre yerine elektrolitten geçmesinden kaynaklanan kayıplardır.</a:t>
            </a:r>
            <a:br>
              <a:rPr lang="tr-TR" dirty="0"/>
            </a:br>
            <a:r>
              <a:rPr lang="tr-TR" b="1" dirty="0"/>
              <a:t>3.Omikkayıplar: </a:t>
            </a:r>
            <a:r>
              <a:rPr lang="tr-TR" dirty="0"/>
              <a:t>Elektronların ve iyonların akışına elektrotların ve elektrolitlerin gösterdiği dirençten kaynaklanır.  Bazen </a:t>
            </a:r>
            <a:r>
              <a:rPr lang="tr-TR" dirty="0" err="1"/>
              <a:t>resistif</a:t>
            </a:r>
            <a:r>
              <a:rPr lang="tr-TR" dirty="0"/>
              <a:t> (</a:t>
            </a:r>
            <a:r>
              <a:rPr lang="tr-TR" dirty="0" err="1"/>
              <a:t>direçsel</a:t>
            </a:r>
            <a:r>
              <a:rPr lang="tr-TR" dirty="0"/>
              <a:t>) kayıplarda denir.</a:t>
            </a:r>
            <a:br>
              <a:rPr lang="tr-TR" dirty="0"/>
            </a:br>
            <a:r>
              <a:rPr lang="tr-TR" b="1" dirty="0"/>
              <a:t>4.Kütle aktarım veya Konsantrasyon kayıpları: </a:t>
            </a:r>
            <a:r>
              <a:rPr lang="tr-TR" dirty="0"/>
              <a:t>Elektrotların yüzeyinde </a:t>
            </a:r>
            <a:r>
              <a:rPr lang="tr-TR" dirty="0" err="1"/>
              <a:t>reaktantların</a:t>
            </a:r>
            <a:r>
              <a:rPr lang="tr-TR" dirty="0"/>
              <a:t> konsantrasyonundaki değişimden kaynaklanır. Konsantrasyon gerilimi etkiler ve böylece bu tip </a:t>
            </a:r>
            <a:r>
              <a:rPr lang="tr-TR" dirty="0" err="1"/>
              <a:t>tersinmezliklere</a:t>
            </a:r>
            <a:r>
              <a:rPr lang="tr-TR" dirty="0"/>
              <a:t> konsantrasyon kayıpları denir. Çünkü konsantrasyon düşüşü yeterince </a:t>
            </a:r>
            <a:r>
              <a:rPr lang="tr-TR" dirty="0" err="1"/>
              <a:t>reaktantın</a:t>
            </a:r>
            <a:r>
              <a:rPr lang="tr-TR" dirty="0"/>
              <a:t> elektrot yüzeyine aktarımını engeller. Bu tip kayıplar sık sık kütle aktarım kaybı olarak adlandırılır. Bazen de </a:t>
            </a:r>
            <a:r>
              <a:rPr lang="tr-TR" dirty="0" err="1"/>
              <a:t>Nernstian</a:t>
            </a:r>
            <a:r>
              <a:rPr lang="tr-TR" dirty="0"/>
              <a:t> Kayıpları olarak adlandırılır.</a:t>
            </a:r>
          </a:p>
        </p:txBody>
      </p:sp>
      <p:pic>
        <p:nvPicPr>
          <p:cNvPr id="5" name="Resim 4">
            <a:extLst>
              <a:ext uri="{FF2B5EF4-FFF2-40B4-BE49-F238E27FC236}">
                <a16:creationId xmlns:a16="http://schemas.microsoft.com/office/drawing/2014/main" xmlns="" id="{C2237545-F7EC-4F40-8C24-76B0CDD5E105}"/>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7309D646-91AC-49A9-B8BB-90BA770D1C98}"/>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280079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A997576-60E0-4C84-85F9-2BD55326C8B1}"/>
              </a:ext>
            </a:extLst>
          </p:cNvPr>
          <p:cNvSpPr>
            <a:spLocks noGrp="1"/>
          </p:cNvSpPr>
          <p:nvPr>
            <p:ph type="title"/>
          </p:nvPr>
        </p:nvSpPr>
        <p:spPr/>
        <p:txBody>
          <a:bodyPr/>
          <a:lstStyle/>
          <a:p>
            <a:pPr algn="ctr"/>
            <a:r>
              <a:rPr lang="tr-TR" b="1" dirty="0"/>
              <a:t>YAKIT HÜCRELERİ</a:t>
            </a:r>
            <a:endParaRPr lang="tr-TR" dirty="0"/>
          </a:p>
        </p:txBody>
      </p:sp>
      <p:sp>
        <p:nvSpPr>
          <p:cNvPr id="3" name="İçerik Yer Tutucusu 2">
            <a:extLst>
              <a:ext uri="{FF2B5EF4-FFF2-40B4-BE49-F238E27FC236}">
                <a16:creationId xmlns:a16="http://schemas.microsoft.com/office/drawing/2014/main" xmlns="" id="{B2999B7A-9349-4F60-92A3-745AB27756B5}"/>
              </a:ext>
            </a:extLst>
          </p:cNvPr>
          <p:cNvSpPr>
            <a:spLocks noGrp="1"/>
          </p:cNvSpPr>
          <p:nvPr>
            <p:ph idx="1"/>
          </p:nvPr>
        </p:nvSpPr>
        <p:spPr/>
        <p:txBody>
          <a:bodyPr vert="horz" lIns="91440" tIns="45720" rIns="91440" bIns="45720" rtlCol="0" anchor="t">
            <a:normAutofit/>
          </a:bodyPr>
          <a:lstStyle/>
          <a:p>
            <a:r>
              <a:rPr lang="tr-TR" b="1" dirty="0"/>
              <a:t> Yakıt Hücresi Tipleri</a:t>
            </a:r>
            <a:endParaRPr lang="tr-TR" dirty="0"/>
          </a:p>
          <a:p>
            <a:pPr>
              <a:buClr>
                <a:srgbClr val="8AD0D6"/>
              </a:buClr>
            </a:pPr>
            <a:r>
              <a:rPr lang="tr-TR" dirty="0"/>
              <a:t>Yakıt hücre sistemleri genellikle kullanılan elektrolite göre sınıflandırılırlar:</a:t>
            </a:r>
          </a:p>
          <a:p>
            <a:pPr marL="381000">
              <a:buClr>
                <a:srgbClr val="8AD0D6"/>
              </a:buClr>
            </a:pPr>
            <a:r>
              <a:rPr lang="tr-TR" dirty="0"/>
              <a:t>Bazik yakıt hücreleri (AFC)</a:t>
            </a:r>
          </a:p>
          <a:p>
            <a:pPr marL="381000">
              <a:buClr>
                <a:srgbClr val="8AD0D6"/>
              </a:buClr>
            </a:pPr>
            <a:r>
              <a:rPr lang="tr-TR" dirty="0"/>
              <a:t>Erimiş karbonat yakıt hücreleri (MCFC)</a:t>
            </a:r>
          </a:p>
          <a:p>
            <a:pPr marL="381000">
              <a:buClr>
                <a:srgbClr val="8AD0D6"/>
              </a:buClr>
            </a:pPr>
            <a:r>
              <a:rPr lang="tr-TR" dirty="0"/>
              <a:t>Fosforik Asit yakıt hücreleri (PAFC)</a:t>
            </a:r>
          </a:p>
          <a:p>
            <a:pPr marL="381000">
              <a:buClr>
                <a:srgbClr val="8AD0D6"/>
              </a:buClr>
            </a:pPr>
            <a:r>
              <a:rPr lang="tr-TR" dirty="0"/>
              <a:t>Katı oksit yakıt hücreleri (SOFC)</a:t>
            </a:r>
          </a:p>
          <a:p>
            <a:pPr marL="381000">
              <a:buClr>
                <a:srgbClr val="8AD0D6"/>
              </a:buClr>
            </a:pPr>
            <a:r>
              <a:rPr lang="tr-TR" dirty="0"/>
              <a:t>Proton değişim </a:t>
            </a:r>
            <a:r>
              <a:rPr lang="tr-TR" dirty="0" err="1"/>
              <a:t>membran</a:t>
            </a:r>
            <a:r>
              <a:rPr lang="tr-TR" dirty="0"/>
              <a:t> yakıt hücreleri (PEMFC)</a:t>
            </a:r>
          </a:p>
          <a:p>
            <a:pPr>
              <a:buClr>
                <a:srgbClr val="8AD0D6"/>
              </a:buClr>
            </a:pPr>
            <a:endParaRPr lang="tr-TR" dirty="0"/>
          </a:p>
        </p:txBody>
      </p:sp>
      <p:pic>
        <p:nvPicPr>
          <p:cNvPr id="5" name="Resim 4">
            <a:extLst>
              <a:ext uri="{FF2B5EF4-FFF2-40B4-BE49-F238E27FC236}">
                <a16:creationId xmlns:a16="http://schemas.microsoft.com/office/drawing/2014/main" xmlns="" id="{6DEF7417-62DD-467F-B9DE-EA00C6E45A62}"/>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57225BBE-16C9-4564-AFB9-CD787E64A82F}"/>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363968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230BC06-373A-47D5-BC64-30FC34319B43}"/>
              </a:ext>
            </a:extLst>
          </p:cNvPr>
          <p:cNvSpPr>
            <a:spLocks noGrp="1"/>
          </p:cNvSpPr>
          <p:nvPr>
            <p:ph type="title"/>
          </p:nvPr>
        </p:nvSpPr>
        <p:spPr>
          <a:xfrm>
            <a:off x="756727" y="2248861"/>
            <a:ext cx="7053542" cy="1400530"/>
          </a:xfrm>
        </p:spPr>
        <p:txBody>
          <a:bodyPr/>
          <a:lstStyle/>
          <a:p>
            <a:pPr algn="ctr"/>
            <a:r>
              <a:rPr lang="tr-TR" b="1" dirty="0"/>
              <a:t>KAYNAKÇA</a:t>
            </a:r>
            <a:r>
              <a:rPr lang="tr-TR" b="1" dirty="0">
                <a:solidFill>
                  <a:srgbClr val="EBEBEB"/>
                </a:solidFill>
                <a:ea typeface="+mj-lt"/>
                <a:cs typeface="+mj-lt"/>
              </a:rPr>
              <a:t/>
            </a:r>
            <a:br>
              <a:rPr lang="tr-TR" b="1" dirty="0">
                <a:solidFill>
                  <a:srgbClr val="EBEBEB"/>
                </a:solidFill>
                <a:ea typeface="+mj-lt"/>
                <a:cs typeface="+mj-lt"/>
              </a:rPr>
            </a:br>
            <a:r>
              <a:rPr lang="tr-TR" sz="2500" dirty="0">
                <a:solidFill>
                  <a:srgbClr val="FFFFFF"/>
                </a:solidFill>
              </a:rPr>
              <a:t>http://www.3eelectrotech.com.tr/arsiv/yazi/141-yakit-hucreleri</a:t>
            </a:r>
            <a:endParaRPr lang="tr-TR" sz="2500" dirty="0"/>
          </a:p>
        </p:txBody>
      </p:sp>
      <p:pic>
        <p:nvPicPr>
          <p:cNvPr id="5" name="Resim 4">
            <a:extLst>
              <a:ext uri="{FF2B5EF4-FFF2-40B4-BE49-F238E27FC236}">
                <a16:creationId xmlns:a16="http://schemas.microsoft.com/office/drawing/2014/main" xmlns="" id="{CB15FA00-C277-4D04-9FD9-545FD3FDB0B1}"/>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xmlns="" id="{27737D59-CE5B-47FE-AF34-F181C2E05E25}"/>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628822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77</Words>
  <Application>Microsoft Office PowerPoint</Application>
  <PresentationFormat>Ekran Gösterisi (4:3)</PresentationFormat>
  <Paragraphs>30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Century Gothic</vt:lpstr>
      <vt:lpstr>Constantia</vt:lpstr>
      <vt:lpstr>Wingdings 3</vt:lpstr>
      <vt:lpstr>İyon</vt:lpstr>
      <vt:lpstr>A.Ü. GAMA MYO.  Elektrik ve Enerji Bölümü </vt:lpstr>
      <vt:lpstr>İÇİNDEKİLER </vt:lpstr>
      <vt:lpstr>YAKIT HÜCRELERİ</vt:lpstr>
      <vt:lpstr>YAKIT HÜCRELERİ</vt:lpstr>
      <vt:lpstr>YAKIT HÜCRELERİ</vt:lpstr>
      <vt:lpstr>YAKIT HÜCRELERİ</vt:lpstr>
      <vt:lpstr>   YAKIT HÜCRELERİ</vt:lpstr>
      <vt:lpstr>YAKIT HÜCRELERİ</vt:lpstr>
      <vt:lpstr>KAYNAKÇA http://www.3eelectrotech.com.tr/arsiv/yazi/141-yakit-hucreleri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3</cp:revision>
  <dcterms:created xsi:type="dcterms:W3CDTF">2012-08-15T22:53:30Z</dcterms:created>
  <dcterms:modified xsi:type="dcterms:W3CDTF">2018-05-25T10:44:20Z</dcterms:modified>
</cp:coreProperties>
</file>