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9" r:id="rId1"/>
  </p:sldMasterIdLst>
  <p:notesMasterIdLst>
    <p:notesMasterId r:id="rId8"/>
  </p:notesMasterIdLst>
  <p:sldIdLst>
    <p:sldId id="256" r:id="rId2"/>
    <p:sldId id="264" r:id="rId3"/>
    <p:sldId id="263" r:id="rId4"/>
    <p:sldId id="257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14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176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15288-4930-AF47-B601-CF66D084F025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3AE6B-69E4-8341-943E-69AF1B98C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57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AE6B-69E4-8341-943E-69AF1B98CAA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792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AE6B-69E4-8341-943E-69AF1B98CAA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310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AE6B-69E4-8341-943E-69AF1B98CAA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8323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17435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hf sldNum="0" hd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920752" y="1429789"/>
            <a:ext cx="3793678" cy="2628644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chemeClr val="accent2"/>
                </a:solidFill>
                <a:latin typeface="+mn-lt"/>
                <a:ea typeface="Arial" charset="0"/>
                <a:cs typeface="Arial" charset="0"/>
              </a:rPr>
              <a:t>SYZ001-ERKEN MÜDAHALE PROGRAMLARI (EMP)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chemeClr val="accent3"/>
                </a:solidFill>
                <a:ea typeface="Arial" charset="0"/>
                <a:cs typeface="Arial" charset="0"/>
              </a:rPr>
              <a:t>Doç. Dr. Hatice Bakkaloğlu</a:t>
            </a:r>
          </a:p>
        </p:txBody>
      </p:sp>
    </p:spTree>
    <p:extLst>
      <p:ext uri="{BB962C8B-B14F-4D97-AF65-F5344CB8AC3E}">
        <p14:creationId xmlns:p14="http://schemas.microsoft.com/office/powerpoint/2010/main" val="176818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920752" y="840828"/>
            <a:ext cx="3793678" cy="2909241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chemeClr val="accent2"/>
                </a:solidFill>
                <a:latin typeface="+mn-lt"/>
                <a:ea typeface="Arial" charset="0"/>
                <a:cs typeface="Arial" charset="0"/>
              </a:rPr>
              <a:t>Erken Müdahale Programları Dersine Giriş</a:t>
            </a:r>
          </a:p>
        </p:txBody>
      </p:sp>
    </p:spTree>
    <p:extLst>
      <p:ext uri="{BB962C8B-B14F-4D97-AF65-F5344CB8AC3E}">
        <p14:creationId xmlns:p14="http://schemas.microsoft.com/office/powerpoint/2010/main" val="262400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33699" y="1537855"/>
            <a:ext cx="8770572" cy="591205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+mn-lt"/>
              </a:rPr>
              <a:t>Dersin Gereklilikleri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41814" y="2263833"/>
            <a:ext cx="8770571" cy="3651504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tr-TR" altLang="tr-TR" sz="1600" b="1" dirty="0">
                <a:solidFill>
                  <a:schemeClr val="accent1"/>
                </a:solidFill>
                <a:ea typeface="MS PGothic" charset="-128"/>
              </a:rPr>
              <a:t>Derse devam </a:t>
            </a:r>
            <a:r>
              <a:rPr lang="tr-TR" altLang="tr-TR" sz="1600" dirty="0">
                <a:ea typeface="MS PGothic" charset="-128"/>
              </a:rPr>
              <a:t>zorunludur. </a:t>
            </a:r>
          </a:p>
          <a:p>
            <a:pPr algn="just">
              <a:lnSpc>
                <a:spcPct val="80000"/>
              </a:lnSpc>
            </a:pPr>
            <a:r>
              <a:rPr lang="tr-TR" altLang="tr-TR" sz="1600" dirty="0">
                <a:ea typeface="MS PGothic" charset="-128"/>
              </a:rPr>
              <a:t>Her öğrenci </a:t>
            </a:r>
            <a:r>
              <a:rPr lang="tr-TR" altLang="tr-TR" sz="1600" b="1" dirty="0">
                <a:ea typeface="MS PGothic" charset="-128"/>
              </a:rPr>
              <a:t>programların kitaplarını edinmekten </a:t>
            </a:r>
            <a:r>
              <a:rPr lang="tr-TR" altLang="tr-TR" sz="1600" dirty="0">
                <a:ea typeface="MS PGothic" charset="-128"/>
              </a:rPr>
              <a:t>sorumludur. Kesinlikle var olan kitapların fotokopisi kullanılmayacaktır. Var olmayan kitapların çoğaltılması için izin alınacaktır.</a:t>
            </a:r>
          </a:p>
          <a:p>
            <a:pPr algn="just">
              <a:lnSpc>
                <a:spcPct val="80000"/>
              </a:lnSpc>
            </a:pPr>
            <a:r>
              <a:rPr lang="tr-TR" altLang="tr-TR" sz="1600" dirty="0">
                <a:ea typeface="MS PGothic" charset="-128"/>
              </a:rPr>
              <a:t>Her derste </a:t>
            </a:r>
            <a:r>
              <a:rPr lang="tr-TR" altLang="tr-TR" sz="1600" b="1" dirty="0">
                <a:ea typeface="MS PGothic" charset="-128"/>
              </a:rPr>
              <a:t>ilgili kitap öğrencilerin yanınd</a:t>
            </a:r>
            <a:r>
              <a:rPr lang="tr-TR" altLang="tr-TR" sz="1600" dirty="0">
                <a:ea typeface="MS PGothic" charset="-128"/>
              </a:rPr>
              <a:t>a bulunacaktır. </a:t>
            </a:r>
          </a:p>
          <a:p>
            <a:pPr algn="just">
              <a:lnSpc>
                <a:spcPct val="80000"/>
              </a:lnSpc>
            </a:pPr>
            <a:r>
              <a:rPr lang="tr-TR" altLang="tr-TR" sz="1600" dirty="0">
                <a:ea typeface="MS PGothic" charset="-128"/>
              </a:rPr>
              <a:t>Her öğrenci, </a:t>
            </a:r>
            <a:r>
              <a:rPr lang="tr-TR" altLang="tr-TR" sz="1600" b="1" dirty="0">
                <a:ea typeface="MS PGothic" charset="-128"/>
              </a:rPr>
              <a:t>kaynaklarda yer alan </a:t>
            </a:r>
            <a:r>
              <a:rPr lang="tr-TR" altLang="tr-TR" sz="1600" b="1" dirty="0">
                <a:solidFill>
                  <a:schemeClr val="accent1"/>
                </a:solidFill>
                <a:ea typeface="MS PGothic" charset="-128"/>
              </a:rPr>
              <a:t>kitapları okumak ve sınıfta ilgili tartışmalara katılmakla</a:t>
            </a:r>
            <a:r>
              <a:rPr lang="tr-TR" altLang="tr-TR" sz="1600" b="1" dirty="0">
                <a:solidFill>
                  <a:srgbClr val="F79646"/>
                </a:solidFill>
                <a:ea typeface="MS PGothic" charset="-128"/>
              </a:rPr>
              <a:t> </a:t>
            </a:r>
            <a:r>
              <a:rPr lang="tr-TR" altLang="tr-TR" sz="1600" dirty="0">
                <a:ea typeface="MS PGothic" charset="-128"/>
              </a:rPr>
              <a:t>yükümlüdür.</a:t>
            </a:r>
          </a:p>
          <a:p>
            <a:pPr algn="just">
              <a:lnSpc>
                <a:spcPct val="80000"/>
              </a:lnSpc>
            </a:pPr>
            <a:r>
              <a:rPr lang="tr-TR" altLang="tr-TR" sz="1600" dirty="0">
                <a:ea typeface="MS PGothic" charset="-128"/>
              </a:rPr>
              <a:t>Her hangi bir </a:t>
            </a:r>
            <a:r>
              <a:rPr lang="tr-TR" altLang="tr-TR" sz="1600" b="1" dirty="0">
                <a:solidFill>
                  <a:schemeClr val="accent1"/>
                </a:solidFill>
                <a:ea typeface="MS PGothic" charset="-128"/>
              </a:rPr>
              <a:t>engeli ya da yetersizliği olan öğrenciler, </a:t>
            </a:r>
            <a:r>
              <a:rPr lang="tr-TR" altLang="tr-TR" sz="1600" dirty="0">
                <a:ea typeface="MS PGothic" charset="-128"/>
              </a:rPr>
              <a:t>dersten sorumlu öğretim üyesi ile daha sonra görüşebilir. Bu öğrenciler için derse ilişkin  gerekli uyarlamalar yapılacaktır.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2933699" y="6492875"/>
            <a:ext cx="5667375" cy="365125"/>
          </a:xfrm>
        </p:spPr>
        <p:txBody>
          <a:bodyPr/>
          <a:lstStyle/>
          <a:p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Hatice</a:t>
            </a:r>
            <a:r>
              <a:rPr lang="en-US" dirty="0"/>
              <a:t> </a:t>
            </a:r>
            <a:r>
              <a:rPr lang="en-US" dirty="0" err="1"/>
              <a:t>Bakkaloğlu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143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33699" y="1521229"/>
            <a:ext cx="8770572" cy="607832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+mn-lt"/>
              </a:rPr>
              <a:t>Dersin Amacı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33699" y="2259350"/>
            <a:ext cx="8770572" cy="40959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600" b="1" dirty="0">
                <a:solidFill>
                  <a:schemeClr val="accent1"/>
                </a:solidFill>
              </a:rPr>
              <a:t>Türkiye'de kullanılan erken müdahale programlarının </a:t>
            </a:r>
            <a:r>
              <a:rPr lang="tr-TR" sz="1600" dirty="0"/>
              <a:t>(</a:t>
            </a:r>
            <a:r>
              <a:rPr lang="tr-TR" sz="1600" dirty="0" err="1"/>
              <a:t>Portage</a:t>
            </a:r>
            <a:r>
              <a:rPr lang="tr-TR" sz="1600" dirty="0"/>
              <a:t> Erken Çocukluk Dönemi Eğitim Programı-PEÇDEP, Otistik Çocuklar İçin Davranışsal Eğitim Programı-OÇİDEP, Başarıya İlk Adım-BİA, Etkileşim Temelli Erken Çocuklukta Müdahale Programı-ETEÇOM, Doğal Öğretime Dayalı Erken Müdahale Programı-DÖDEM, Otizmi Olan Okul Öncesi Çocuklar İçin DATA Modeli-DATA ve Küçük Adımlar Erken Eğitim Programı-KAEEP); </a:t>
            </a:r>
          </a:p>
          <a:p>
            <a:r>
              <a:rPr lang="tr-TR" sz="1600" b="1" dirty="0">
                <a:solidFill>
                  <a:srgbClr val="FF0000"/>
                </a:solidFill>
              </a:rPr>
              <a:t>geliştirilme sürecini, amaçlarını, uygulama şekillerini ve içeriğini tanımlar,</a:t>
            </a:r>
            <a:endParaRPr lang="tr-TR" sz="1600" dirty="0"/>
          </a:p>
          <a:p>
            <a:r>
              <a:rPr lang="tr-TR" sz="1600" b="1" dirty="0">
                <a:solidFill>
                  <a:srgbClr val="00B050"/>
                </a:solidFill>
              </a:rPr>
              <a:t>bu programlardan birinin değerlendirme aracını kullanarak gelişim geriliği olan çocuğu  değerlendirerek çocuğun bireysel eğitim programını ve materyalleri hazırlar</a:t>
            </a:r>
            <a:r>
              <a:rPr lang="tr-TR" sz="1600" dirty="0">
                <a:solidFill>
                  <a:schemeClr val="accent2"/>
                </a:solidFill>
              </a:rPr>
              <a:t>,</a:t>
            </a:r>
          </a:p>
          <a:p>
            <a:r>
              <a:rPr lang="tr-TR" sz="1600" b="1" dirty="0">
                <a:solidFill>
                  <a:srgbClr val="0070C0"/>
                </a:solidFill>
              </a:rPr>
              <a:t>hazırladığı programı uygular ve çocuğun gelişiminin kaydını tutar,</a:t>
            </a:r>
          </a:p>
          <a:p>
            <a:r>
              <a:rPr lang="tr-TR" sz="1600" b="1" dirty="0">
                <a:solidFill>
                  <a:srgbClr val="C00000"/>
                </a:solidFill>
              </a:rPr>
              <a:t>tuttuğu kayıtlar doğrultusunda gerektiğinde programda değişiklikler yapar,</a:t>
            </a:r>
            <a:endParaRPr lang="tr-TR" sz="1400" b="1" dirty="0">
              <a:solidFill>
                <a:srgbClr val="C00000"/>
              </a:solidFill>
            </a:endParaRPr>
          </a:p>
          <a:p>
            <a:r>
              <a:rPr lang="tr-TR" sz="1400" b="1" dirty="0">
                <a:solidFill>
                  <a:srgbClr val="002060"/>
                </a:solidFill>
              </a:rPr>
              <a:t>uygulamalarında ailelerle ve ilgili uzmanlarla işbirliği yapar</a:t>
            </a:r>
            <a:r>
              <a:rPr lang="tr-TR" sz="1400" b="1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2933699" y="6485603"/>
            <a:ext cx="5667375" cy="365125"/>
          </a:xfrm>
        </p:spPr>
        <p:txBody>
          <a:bodyPr/>
          <a:lstStyle/>
          <a:p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Hatice</a:t>
            </a:r>
            <a:r>
              <a:rPr lang="en-US" dirty="0"/>
              <a:t> Bakkaloğlu</a:t>
            </a:r>
          </a:p>
        </p:txBody>
      </p:sp>
    </p:spTree>
    <p:extLst>
      <p:ext uri="{BB962C8B-B14F-4D97-AF65-F5344CB8AC3E}">
        <p14:creationId xmlns:p14="http://schemas.microsoft.com/office/powerpoint/2010/main" val="4219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33699" y="1546167"/>
            <a:ext cx="8770572" cy="582893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+mn-lt"/>
              </a:rPr>
              <a:t>Dersin İçeriği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6977" y="2263738"/>
            <a:ext cx="11841674" cy="4398002"/>
          </a:xfrm>
        </p:spPr>
        <p:txBody>
          <a:bodyPr>
            <a:noAutofit/>
          </a:bodyPr>
          <a:lstStyle/>
          <a:p>
            <a:pPr marL="0" indent="0" fontAlgn="t">
              <a:buClr>
                <a:schemeClr val="tx1"/>
              </a:buClr>
              <a:buNone/>
            </a:pPr>
            <a:r>
              <a:rPr lang="tr-TR" sz="1100" b="1" dirty="0">
                <a:solidFill>
                  <a:srgbClr val="FF0000"/>
                </a:solidFill>
              </a:rPr>
              <a:t>1. Hafta: </a:t>
            </a:r>
            <a:r>
              <a:rPr lang="tr-TR" sz="1100" dirty="0">
                <a:solidFill>
                  <a:schemeClr val="tx1"/>
                </a:solidFill>
              </a:rPr>
              <a:t>Erken Müdahale Programları Dersine Giriş</a:t>
            </a:r>
          </a:p>
          <a:p>
            <a:pPr marL="0" indent="0" fontAlgn="t">
              <a:buClr>
                <a:schemeClr val="tx1"/>
              </a:buClr>
              <a:buNone/>
            </a:pPr>
            <a:r>
              <a:rPr lang="tr-TR" sz="1100" b="1" dirty="0">
                <a:solidFill>
                  <a:srgbClr val="FF0000"/>
                </a:solidFill>
              </a:rPr>
              <a:t>2. Hafta: </a:t>
            </a:r>
            <a:r>
              <a:rPr lang="tr-TR" sz="1100" dirty="0">
                <a:solidFill>
                  <a:schemeClr val="tx1"/>
                </a:solidFill>
              </a:rPr>
              <a:t>Erken Müdahale Programlarına Giriş</a:t>
            </a:r>
          </a:p>
          <a:p>
            <a:pPr marL="0" lvl="0" indent="0">
              <a:buNone/>
            </a:pPr>
            <a:r>
              <a:rPr lang="tr-TR" sz="1100" b="1" dirty="0">
                <a:solidFill>
                  <a:srgbClr val="FF0000"/>
                </a:solidFill>
              </a:rPr>
              <a:t>3. Hafta: </a:t>
            </a:r>
            <a:r>
              <a:rPr lang="tr-TR" sz="1100" dirty="0" err="1">
                <a:solidFill>
                  <a:schemeClr val="tx1"/>
                </a:solidFill>
              </a:rPr>
              <a:t>PEÇDEP’in</a:t>
            </a:r>
            <a:r>
              <a:rPr lang="tr-TR" sz="1100" dirty="0">
                <a:solidFill>
                  <a:schemeClr val="tx1"/>
                </a:solidFill>
              </a:rPr>
              <a:t> geliştirilme süreci, amaçları, uygulama şekilleri ve içeriği; PEÇDEP ile değerlendirme yapma ve bireysel eğitim planı ile materyal hazırlama; </a:t>
            </a:r>
            <a:r>
              <a:rPr lang="tr-TR" sz="1100" dirty="0" err="1">
                <a:solidFill>
                  <a:schemeClr val="tx1"/>
                </a:solidFill>
              </a:rPr>
              <a:t>PEÇDEP’i</a:t>
            </a:r>
            <a:r>
              <a:rPr lang="tr-TR" sz="1100" dirty="0">
                <a:solidFill>
                  <a:schemeClr val="tx1"/>
                </a:solidFill>
              </a:rPr>
              <a:t> kullanarak öğretim sunma, gelişimi izleme ve programda değişiklik yapma; ailelerle ve ilgili uzmanlarla işbirliği yapma</a:t>
            </a:r>
          </a:p>
          <a:p>
            <a:pPr marL="0" lvl="0" indent="0">
              <a:buNone/>
            </a:pPr>
            <a:r>
              <a:rPr lang="tr-TR" sz="1100" b="1" dirty="0">
                <a:solidFill>
                  <a:srgbClr val="FF0000"/>
                </a:solidFill>
              </a:rPr>
              <a:t>4. Hafta: </a:t>
            </a:r>
            <a:r>
              <a:rPr lang="tr-TR" sz="1100" dirty="0" err="1">
                <a:solidFill>
                  <a:schemeClr val="tx1"/>
                </a:solidFill>
              </a:rPr>
              <a:t>OÇİDEP’in</a:t>
            </a:r>
            <a:r>
              <a:rPr lang="tr-TR" sz="1100" dirty="0">
                <a:solidFill>
                  <a:schemeClr val="tx1"/>
                </a:solidFill>
              </a:rPr>
              <a:t> geliştirilme süreci, amaçları, uygulama şekilleri ve içeriği; OÇİDEP ile değerlendirme yapma ve bireysel eğitim planı ile materyal hazırlama; </a:t>
            </a:r>
            <a:r>
              <a:rPr lang="tr-TR" sz="1100" dirty="0" err="1">
                <a:solidFill>
                  <a:schemeClr val="tx1"/>
                </a:solidFill>
              </a:rPr>
              <a:t>OÇİDEP’i</a:t>
            </a:r>
            <a:r>
              <a:rPr lang="tr-TR" sz="1100" dirty="0">
                <a:solidFill>
                  <a:schemeClr val="tx1"/>
                </a:solidFill>
              </a:rPr>
              <a:t> kullanarak öğretim sunma, gelişimi izleme ve programda değişiklik yapma; ailelerle ve ilgili uzmanlarla işbirliği yapma</a:t>
            </a:r>
          </a:p>
          <a:p>
            <a:pPr marL="0" lvl="0" indent="0">
              <a:buNone/>
            </a:pPr>
            <a:r>
              <a:rPr lang="tr-TR" sz="1100" b="1" dirty="0">
                <a:solidFill>
                  <a:srgbClr val="FF0000"/>
                </a:solidFill>
              </a:rPr>
              <a:t>5. Hafta: </a:t>
            </a:r>
            <a:r>
              <a:rPr lang="tr-TR" sz="1100" dirty="0" err="1">
                <a:solidFill>
                  <a:schemeClr val="tx1"/>
                </a:solidFill>
              </a:rPr>
              <a:t>BİA'nın</a:t>
            </a:r>
            <a:r>
              <a:rPr lang="tr-TR" sz="1100" dirty="0">
                <a:solidFill>
                  <a:schemeClr val="tx1"/>
                </a:solidFill>
              </a:rPr>
              <a:t> geliştirilme süreci, amaçları, uygulama şekilleri ve içeriği; BİA ile değerlendirme yapma ve bireysel eğitim planı ile materyal hazırlama; </a:t>
            </a:r>
            <a:r>
              <a:rPr lang="tr-TR" sz="1100" dirty="0" err="1">
                <a:solidFill>
                  <a:schemeClr val="tx1"/>
                </a:solidFill>
              </a:rPr>
              <a:t>BİA’yı</a:t>
            </a:r>
            <a:r>
              <a:rPr lang="tr-TR" sz="1100" dirty="0">
                <a:solidFill>
                  <a:schemeClr val="tx1"/>
                </a:solidFill>
              </a:rPr>
              <a:t> kullanarak öğretim sunma, gelişimi izleme ve programda değişiklik yapma; ailelerle ve ilgili uzmanlarla işbirliği yapma</a:t>
            </a:r>
          </a:p>
          <a:p>
            <a:pPr marL="0" lvl="0" indent="0">
              <a:buNone/>
            </a:pPr>
            <a:r>
              <a:rPr lang="tr-TR" sz="1100" b="1" dirty="0">
                <a:solidFill>
                  <a:srgbClr val="FF0000"/>
                </a:solidFill>
              </a:rPr>
              <a:t>6. Hafta: </a:t>
            </a:r>
            <a:r>
              <a:rPr lang="tr-TR" sz="1100" dirty="0" err="1">
                <a:solidFill>
                  <a:schemeClr val="tx1"/>
                </a:solidFill>
              </a:rPr>
              <a:t>ETEÇOM'un</a:t>
            </a:r>
            <a:r>
              <a:rPr lang="tr-TR" sz="1100" dirty="0">
                <a:solidFill>
                  <a:schemeClr val="tx1"/>
                </a:solidFill>
              </a:rPr>
              <a:t> geliştirilme süreci, amaçları, uygulama şekilleri ve içeriği; ETEÇOM ile değerlendirme yapma ve bireysel eğitim planı ile materyal hazırlama; </a:t>
            </a:r>
            <a:r>
              <a:rPr lang="tr-TR" sz="1100" dirty="0" err="1">
                <a:solidFill>
                  <a:schemeClr val="tx1"/>
                </a:solidFill>
              </a:rPr>
              <a:t>ETEÇOM’u</a:t>
            </a:r>
            <a:r>
              <a:rPr lang="tr-TR" sz="1100" dirty="0">
                <a:solidFill>
                  <a:schemeClr val="tx1"/>
                </a:solidFill>
              </a:rPr>
              <a:t> kullanarak öğretim sunma, gelişimi izleme ve programda değişiklik yapma; ailelerle ve ilgili uzmanlarla işbirliği yapma</a:t>
            </a:r>
          </a:p>
          <a:p>
            <a:pPr marL="0" lvl="0" indent="0">
              <a:buNone/>
            </a:pPr>
            <a:r>
              <a:rPr lang="tr-TR" sz="1100" b="1" dirty="0">
                <a:solidFill>
                  <a:srgbClr val="FF0000"/>
                </a:solidFill>
              </a:rPr>
              <a:t>7. Hafta: </a:t>
            </a:r>
            <a:r>
              <a:rPr lang="tr-TR" sz="1100" dirty="0">
                <a:solidFill>
                  <a:schemeClr val="tx1"/>
                </a:solidFill>
              </a:rPr>
              <a:t>Ara Sınav</a:t>
            </a:r>
          </a:p>
          <a:p>
            <a:pPr marL="0" lvl="0" indent="0">
              <a:buNone/>
            </a:pPr>
            <a:r>
              <a:rPr lang="tr-TR" sz="1100" b="1" dirty="0">
                <a:solidFill>
                  <a:srgbClr val="FF0000"/>
                </a:solidFill>
              </a:rPr>
              <a:t>8. Hafta: </a:t>
            </a:r>
            <a:r>
              <a:rPr lang="tr-TR" sz="1100" dirty="0" err="1">
                <a:solidFill>
                  <a:schemeClr val="tx1"/>
                </a:solidFill>
              </a:rPr>
              <a:t>DÖDEM'in</a:t>
            </a:r>
            <a:r>
              <a:rPr lang="tr-TR" sz="1100" dirty="0">
                <a:solidFill>
                  <a:schemeClr val="tx1"/>
                </a:solidFill>
              </a:rPr>
              <a:t> geliştirilme süreci, amaçları, uygulama şekilleri ve içeriği; DÖDEM ile değerlendirme yapma ve bireysel eğitim planı ile materyal hazırlama; </a:t>
            </a:r>
            <a:r>
              <a:rPr lang="tr-TR" sz="1100" dirty="0" err="1">
                <a:solidFill>
                  <a:schemeClr val="tx1"/>
                </a:solidFill>
              </a:rPr>
              <a:t>DÖDEM’i</a:t>
            </a:r>
            <a:r>
              <a:rPr lang="tr-TR" sz="1100" dirty="0">
                <a:solidFill>
                  <a:schemeClr val="tx1"/>
                </a:solidFill>
              </a:rPr>
              <a:t> kullanarak öğretim sunma, gelişimi izleme ve programda değişiklik yapma; ailelerle ve ilgili uzmanlarla işbirliği yapma</a:t>
            </a:r>
          </a:p>
          <a:p>
            <a:pPr marL="0" lvl="0" indent="0">
              <a:buNone/>
            </a:pPr>
            <a:r>
              <a:rPr lang="tr-TR" sz="1100" b="1" dirty="0">
                <a:solidFill>
                  <a:srgbClr val="FF0000"/>
                </a:solidFill>
              </a:rPr>
              <a:t>9. Hafta: </a:t>
            </a:r>
            <a:r>
              <a:rPr lang="tr-TR" sz="1100" dirty="0" err="1">
                <a:solidFill>
                  <a:schemeClr val="tx1"/>
                </a:solidFill>
              </a:rPr>
              <a:t>DATA'nın</a:t>
            </a:r>
            <a:r>
              <a:rPr lang="tr-TR" sz="1100" dirty="0">
                <a:solidFill>
                  <a:schemeClr val="tx1"/>
                </a:solidFill>
              </a:rPr>
              <a:t> geliştirilme süreci, amaçları, uygulama şekilleri ve içeriği; DATA ile değerlendirme yapma ve bireysel eğitim planı ile materyal hazırlama; </a:t>
            </a:r>
            <a:r>
              <a:rPr lang="tr-TR" sz="1100" dirty="0" err="1">
                <a:solidFill>
                  <a:schemeClr val="tx1"/>
                </a:solidFill>
              </a:rPr>
              <a:t>DATA’yı</a:t>
            </a:r>
            <a:r>
              <a:rPr lang="tr-TR" sz="1100" dirty="0">
                <a:solidFill>
                  <a:schemeClr val="tx1"/>
                </a:solidFill>
              </a:rPr>
              <a:t> kullanarak öğretim sunma, gelişimi izleme ve programda değişiklik yapma; ailelerle ve ilgili uzmanlarla işbirliği yapma</a:t>
            </a:r>
          </a:p>
          <a:p>
            <a:pPr marL="0" lvl="0" indent="0">
              <a:buNone/>
            </a:pPr>
            <a:r>
              <a:rPr lang="tr-TR" sz="1100" b="1" dirty="0">
                <a:solidFill>
                  <a:srgbClr val="FF0000"/>
                </a:solidFill>
              </a:rPr>
              <a:t>10.-14. Hafta: </a:t>
            </a:r>
            <a:r>
              <a:rPr lang="tr-TR" sz="1100" dirty="0" err="1">
                <a:solidFill>
                  <a:schemeClr val="tx1"/>
                </a:solidFill>
              </a:rPr>
              <a:t>KAEEP’nin</a:t>
            </a:r>
            <a:r>
              <a:rPr lang="tr-TR" sz="1100" dirty="0">
                <a:solidFill>
                  <a:schemeClr val="tx1"/>
                </a:solidFill>
              </a:rPr>
              <a:t> geliştirilme süreci, amaçları, uygulama şekilleri ve içeriği; KAEEP ile değerlendirme yapma ve bireysel eğitim planı ile materyal hazırlama; </a:t>
            </a:r>
            <a:r>
              <a:rPr lang="tr-TR" sz="1100" dirty="0" err="1">
                <a:solidFill>
                  <a:schemeClr val="tx1"/>
                </a:solidFill>
              </a:rPr>
              <a:t>KAEEP’yi</a:t>
            </a:r>
            <a:r>
              <a:rPr lang="tr-TR" sz="1100" dirty="0">
                <a:solidFill>
                  <a:schemeClr val="tx1"/>
                </a:solidFill>
              </a:rPr>
              <a:t> kullanarak öğretim sunma, gelişimi izleme ve programda değişiklik yapma; ailelerle ve ilgili uzmanlarla işbirliği yapma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2933699" y="6492875"/>
            <a:ext cx="5667375" cy="365125"/>
          </a:xfrm>
        </p:spPr>
        <p:txBody>
          <a:bodyPr/>
          <a:lstStyle/>
          <a:p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Hatice</a:t>
            </a:r>
            <a:r>
              <a:rPr lang="en-US" dirty="0"/>
              <a:t> Bakkaloğlu</a:t>
            </a:r>
          </a:p>
        </p:txBody>
      </p:sp>
    </p:spTree>
    <p:extLst>
      <p:ext uri="{BB962C8B-B14F-4D97-AF65-F5344CB8AC3E}">
        <p14:creationId xmlns:p14="http://schemas.microsoft.com/office/powerpoint/2010/main" val="77150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33699" y="1537855"/>
            <a:ext cx="8770572" cy="590203"/>
          </a:xfrm>
        </p:spPr>
        <p:txBody>
          <a:bodyPr>
            <a:no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+mn-lt"/>
              </a:rPr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5431" y="2248205"/>
            <a:ext cx="10908749" cy="4048410"/>
          </a:xfrm>
        </p:spPr>
        <p:txBody>
          <a:bodyPr>
            <a:noAutofit/>
          </a:bodyPr>
          <a:lstStyle/>
          <a:p>
            <a:r>
              <a:rPr lang="tr-TR" sz="1400" dirty="0"/>
              <a:t>Bakkaloğlu, H.,  &amp; Demir, Ş. (Çev. </a:t>
            </a:r>
            <a:r>
              <a:rPr lang="tr-TR" sz="1400" dirty="0" err="1"/>
              <a:t>Eds</a:t>
            </a:r>
            <a:r>
              <a:rPr lang="tr-TR" sz="1400" dirty="0"/>
              <a:t>.). (2018). </a:t>
            </a:r>
            <a:r>
              <a:rPr lang="tr-TR" sz="1400" b="1" i="1" dirty="0">
                <a:solidFill>
                  <a:srgbClr val="FF0000"/>
                </a:solidFill>
              </a:rPr>
              <a:t>Erken çocukluk özel eğitimi. </a:t>
            </a:r>
            <a:r>
              <a:rPr lang="tr-TR" sz="1400" dirty="0"/>
              <a:t>Ankara: Anı Yayıncılık.</a:t>
            </a:r>
          </a:p>
          <a:p>
            <a:r>
              <a:rPr lang="tr-TR" sz="1400" dirty="0"/>
              <a:t>Bakkaloğlu, H., &amp; </a:t>
            </a:r>
            <a:r>
              <a:rPr lang="tr-TR" sz="1400" dirty="0" err="1"/>
              <a:t>Ökcün-Akçamuş</a:t>
            </a:r>
            <a:r>
              <a:rPr lang="tr-TR" sz="1400" dirty="0"/>
              <a:t>, M. Ç. (Çev. </a:t>
            </a:r>
            <a:r>
              <a:rPr lang="tr-TR" sz="1400" dirty="0" err="1"/>
              <a:t>Eds</a:t>
            </a:r>
            <a:r>
              <a:rPr lang="tr-TR" sz="1400" dirty="0"/>
              <a:t>.) (2019). </a:t>
            </a:r>
            <a:r>
              <a:rPr lang="tr-TR" sz="1400" b="1" i="1" dirty="0">
                <a:solidFill>
                  <a:srgbClr val="FF0000"/>
                </a:solidFill>
              </a:rPr>
              <a:t>Otizmi olan okul öncesi çocuklar için DATA modeli.</a:t>
            </a:r>
            <a:r>
              <a:rPr lang="tr-TR" sz="1400" i="1" dirty="0"/>
              <a:t> </a:t>
            </a:r>
            <a:r>
              <a:rPr lang="tr-TR" sz="1400" dirty="0"/>
              <a:t>Ankara: Nobel Akademik Yayıncılık.</a:t>
            </a:r>
          </a:p>
          <a:p>
            <a:r>
              <a:rPr lang="tr-TR" sz="1400" dirty="0"/>
              <a:t>Diken, İ. H.  (Ed.) (2012). </a:t>
            </a:r>
            <a:r>
              <a:rPr lang="tr-TR" sz="1400" b="1" i="1" dirty="0">
                <a:solidFill>
                  <a:srgbClr val="FF0000"/>
                </a:solidFill>
              </a:rPr>
              <a:t>Başarıya İlk Adım: BİA.</a:t>
            </a:r>
            <a:r>
              <a:rPr lang="tr-TR" sz="1400" dirty="0"/>
              <a:t>  Eskişehir: Anadolu Üniversitesi Yayınları.</a:t>
            </a:r>
          </a:p>
          <a:p>
            <a:r>
              <a:rPr lang="tr-TR" sz="1400" dirty="0"/>
              <a:t>Diken, İ. H. (2013). </a:t>
            </a:r>
            <a:r>
              <a:rPr lang="tr-TR" sz="1400" b="1" i="1" dirty="0">
                <a:solidFill>
                  <a:srgbClr val="FF0000"/>
                </a:solidFill>
              </a:rPr>
              <a:t>Gelişim geriliği/yetersizliği olan çocuklar, aileleri, eğitimcileri ve uzmanlarına yönelik Etkileşim Temelli Erken Çocuklukta Müdahale Programı: ETEÇOM Hakkında &amp; ETEÇOM Formları (1), ETEÇOM Stratejileri (2), ETEÇOM Bilgi notları (3).</a:t>
            </a:r>
            <a:r>
              <a:rPr lang="tr-TR" sz="1400" dirty="0"/>
              <a:t> Ankara: Eğiten Kitap.</a:t>
            </a:r>
          </a:p>
          <a:p>
            <a:r>
              <a:rPr lang="tr-TR" sz="1400" dirty="0"/>
              <a:t>Kırcaali-İftar, G., Kurt, O., &amp; Kürkçüoğlu, B.Ü. (2014). </a:t>
            </a:r>
            <a:r>
              <a:rPr lang="tr-TR" sz="1400" b="1" i="1" dirty="0">
                <a:solidFill>
                  <a:srgbClr val="FF0000"/>
                </a:solidFill>
              </a:rPr>
              <a:t>Otistik Çocuklar İçin Davranışsal Eğitim Programı-OÇİDEP. </a:t>
            </a:r>
            <a:r>
              <a:rPr lang="tr-TR" sz="1400" dirty="0"/>
              <a:t>Anı Yayıncılık. Ankara.</a:t>
            </a:r>
          </a:p>
          <a:p>
            <a:r>
              <a:rPr lang="tr-TR" sz="1400" dirty="0"/>
              <a:t>Marangoz, E. (2009). </a:t>
            </a:r>
            <a:r>
              <a:rPr lang="tr-TR" sz="1400" b="1" i="1" dirty="0" err="1">
                <a:solidFill>
                  <a:srgbClr val="FF0000"/>
                </a:solidFill>
              </a:rPr>
              <a:t>Portage</a:t>
            </a:r>
            <a:r>
              <a:rPr lang="tr-TR" sz="1400" b="1" i="1" dirty="0">
                <a:solidFill>
                  <a:srgbClr val="FF0000"/>
                </a:solidFill>
              </a:rPr>
              <a:t> eğitim programı &amp; </a:t>
            </a:r>
            <a:r>
              <a:rPr lang="tr-TR" sz="1400" b="1" i="1" dirty="0" err="1">
                <a:solidFill>
                  <a:srgbClr val="FF0000"/>
                </a:solidFill>
              </a:rPr>
              <a:t>Portage</a:t>
            </a:r>
            <a:r>
              <a:rPr lang="tr-TR" sz="1400" b="1" i="1" dirty="0">
                <a:solidFill>
                  <a:srgbClr val="FF0000"/>
                </a:solidFill>
              </a:rPr>
              <a:t> erken eğitim rehberi &amp; </a:t>
            </a:r>
            <a:r>
              <a:rPr lang="tr-TR" sz="1400" b="1" i="1" dirty="0" err="1">
                <a:solidFill>
                  <a:srgbClr val="FF0000"/>
                </a:solidFill>
              </a:rPr>
              <a:t>Portage</a:t>
            </a:r>
            <a:r>
              <a:rPr lang="tr-TR" sz="1400" b="1" i="1" dirty="0">
                <a:solidFill>
                  <a:srgbClr val="FF0000"/>
                </a:solidFill>
              </a:rPr>
              <a:t> eğitim paketi kullanım kılavuzu. </a:t>
            </a:r>
            <a:r>
              <a:rPr lang="tr-TR" sz="1400" dirty="0">
                <a:solidFill>
                  <a:schemeClr val="tx1"/>
                </a:solidFill>
              </a:rPr>
              <a:t>İzmir: </a:t>
            </a:r>
            <a:r>
              <a:rPr lang="tr-TR" sz="1400" dirty="0" err="1"/>
              <a:t>Duyal</a:t>
            </a:r>
            <a:r>
              <a:rPr lang="tr-TR" sz="1400" dirty="0"/>
              <a:t> Matbaası.</a:t>
            </a:r>
          </a:p>
          <a:p>
            <a:r>
              <a:rPr lang="tr-TR" sz="1400" dirty="0" err="1"/>
              <a:t>Pieterse</a:t>
            </a:r>
            <a:r>
              <a:rPr lang="tr-TR" sz="1400" dirty="0"/>
              <a:t>, M., </a:t>
            </a:r>
            <a:r>
              <a:rPr lang="tr-TR" sz="1400" dirty="0" err="1"/>
              <a:t>Treolar</a:t>
            </a:r>
            <a:r>
              <a:rPr lang="tr-TR" sz="1400" dirty="0"/>
              <a:t>, R., </a:t>
            </a:r>
            <a:r>
              <a:rPr lang="tr-TR" sz="1400" dirty="0" err="1"/>
              <a:t>Cairns</a:t>
            </a:r>
            <a:r>
              <a:rPr lang="tr-TR" sz="1400" dirty="0"/>
              <a:t>, S., </a:t>
            </a:r>
            <a:r>
              <a:rPr lang="tr-TR" sz="1400" dirty="0" err="1"/>
              <a:t>Uther</a:t>
            </a:r>
            <a:r>
              <a:rPr lang="tr-TR" sz="1400" dirty="0"/>
              <a:t>, D., &amp; </a:t>
            </a:r>
            <a:r>
              <a:rPr lang="tr-TR" sz="1400" dirty="0" err="1"/>
              <a:t>Brar</a:t>
            </a:r>
            <a:r>
              <a:rPr lang="tr-TR" sz="1400" dirty="0"/>
              <a:t>, E. (1996). </a:t>
            </a:r>
            <a:r>
              <a:rPr lang="tr-TR" sz="1400" b="1" i="1" dirty="0">
                <a:solidFill>
                  <a:srgbClr val="FF0000"/>
                </a:solidFill>
              </a:rPr>
              <a:t>Küçük Adımlar Erken Eğitim Programı Kitap Seti</a:t>
            </a:r>
            <a:r>
              <a:rPr lang="tr-TR" sz="1400" dirty="0"/>
              <a:t> (Çeviri). İstanbul: </a:t>
            </a:r>
            <a:r>
              <a:rPr lang="tr-TR" sz="1400" dirty="0" err="1"/>
              <a:t>Daktylos</a:t>
            </a:r>
            <a:r>
              <a:rPr lang="tr-TR" sz="1400" dirty="0"/>
              <a:t>.</a:t>
            </a:r>
          </a:p>
          <a:p>
            <a:r>
              <a:rPr lang="tr-TR" sz="1400" dirty="0"/>
              <a:t>Sucuoğlu, B., </a:t>
            </a:r>
            <a:r>
              <a:rPr lang="tr-TR" sz="1400" dirty="0" err="1"/>
              <a:t>Küçüker</a:t>
            </a:r>
            <a:r>
              <a:rPr lang="tr-TR" sz="1400" dirty="0"/>
              <a:t>, S., </a:t>
            </a:r>
            <a:r>
              <a:rPr lang="tr-TR" sz="1400" dirty="0" err="1"/>
              <a:t>Kobal</a:t>
            </a:r>
            <a:r>
              <a:rPr lang="tr-TR" sz="1400" dirty="0"/>
              <a:t>, G., Özenmiş, P., Kaygusuz, Y., &amp; Bakkaloğlu (</a:t>
            </a:r>
            <a:r>
              <a:rPr lang="tr-TR" sz="1400" dirty="0" err="1"/>
              <a:t>Ceber</a:t>
            </a:r>
            <a:r>
              <a:rPr lang="tr-TR" sz="1400" dirty="0"/>
              <a:t>), H. (2001). </a:t>
            </a:r>
            <a:r>
              <a:rPr lang="tr-TR" sz="1400" b="1" i="1" dirty="0">
                <a:solidFill>
                  <a:srgbClr val="FF0000"/>
                </a:solidFill>
              </a:rPr>
              <a:t>Küçük Adımlar Erken Eğitim Programı.</a:t>
            </a:r>
            <a:r>
              <a:rPr lang="tr-TR" sz="1400" dirty="0"/>
              <a:t> İstanbul: Cümle Yayınları.</a:t>
            </a:r>
          </a:p>
          <a:p>
            <a:r>
              <a:rPr lang="tr-TR" sz="1400" dirty="0"/>
              <a:t>Tomris, G. (2019).  </a:t>
            </a:r>
            <a:r>
              <a:rPr lang="tr-TR" sz="1400" b="1" i="1" dirty="0" err="1">
                <a:solidFill>
                  <a:srgbClr val="FF0000"/>
                </a:solidFill>
              </a:rPr>
              <a:t>Down</a:t>
            </a:r>
            <a:r>
              <a:rPr lang="tr-TR" sz="1400" b="1" i="1" dirty="0">
                <a:solidFill>
                  <a:srgbClr val="FF0000"/>
                </a:solidFill>
              </a:rPr>
              <a:t> sendromlu çocuğu olan ebeveynlere  yönelik geliştirilen doğal öğretime dayalı erken müdahale (DÖDEM) programının ebeveyn ve çocukları üzerindeki etkililiği </a:t>
            </a:r>
            <a:r>
              <a:rPr lang="tr-TR" sz="1400" dirty="0"/>
              <a:t>(Yayınlanmamış doktora tezi). Anadolu Üniversitesi, Eskişehir.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2933699" y="6492875"/>
            <a:ext cx="5667375" cy="365125"/>
          </a:xfrm>
        </p:spPr>
        <p:txBody>
          <a:bodyPr/>
          <a:lstStyle/>
          <a:p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Hatice</a:t>
            </a:r>
            <a:r>
              <a:rPr lang="en-US" dirty="0"/>
              <a:t> Bakkaloğlu</a:t>
            </a:r>
          </a:p>
        </p:txBody>
      </p:sp>
    </p:spTree>
    <p:extLst>
      <p:ext uri="{BB962C8B-B14F-4D97-AF65-F5344CB8AC3E}">
        <p14:creationId xmlns:p14="http://schemas.microsoft.com/office/powerpoint/2010/main" val="491977239"/>
      </p:ext>
    </p:extLst>
  </p:cSld>
  <p:clrMapOvr>
    <a:masterClrMapping/>
  </p:clrMapOvr>
</p:sld>
</file>

<file path=ppt/theme/theme1.xml><?xml version="1.0" encoding="utf-8"?>
<a:theme xmlns:a="http://schemas.openxmlformats.org/drawingml/2006/main" name="Tüy Kalem">
  <a:themeElements>
    <a:clrScheme name="Tüy Kalem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Tüy Kalem">
      <a:majorFont>
        <a:latin typeface="Century Schoolbook"/>
        <a:ea typeface=""/>
        <a:cs typeface=""/>
      </a:majorFont>
      <a:minorFont>
        <a:latin typeface="Calibri"/>
        <a:ea typeface=""/>
        <a:cs typeface=""/>
      </a:minorFont>
    </a:fontScheme>
    <a:fmtScheme name="Tüy Kalem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E2D42CFC-65DC-41E3-8961-A8E5A2991312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2036</TotalTime>
  <Words>888</Words>
  <Application>Microsoft Macintosh PowerPoint</Application>
  <PresentationFormat>Geniş ekran</PresentationFormat>
  <Paragraphs>44</Paragraphs>
  <Slides>6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Century Schoolbook</vt:lpstr>
      <vt:lpstr>Corbel</vt:lpstr>
      <vt:lpstr>Tüy Kalem</vt:lpstr>
      <vt:lpstr>SYZ001-ERKEN MÜDAHALE PROGRAMLARI (EMP)</vt:lpstr>
      <vt:lpstr>Erken Müdahale Programları Dersine Giriş</vt:lpstr>
      <vt:lpstr>Dersin Gereklilikleri</vt:lpstr>
      <vt:lpstr>Dersin Amacı</vt:lpstr>
      <vt:lpstr>Dersin İçeriği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AHMET TURAN Acungil</cp:lastModifiedBy>
  <cp:revision>130</cp:revision>
  <dcterms:created xsi:type="dcterms:W3CDTF">2018-02-09T12:20:08Z</dcterms:created>
  <dcterms:modified xsi:type="dcterms:W3CDTF">2020-02-04T13:05:22Z</dcterms:modified>
</cp:coreProperties>
</file>