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E5BA3A08-F31F-493D-963F-494D1CAB0E8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5BA3A08-F31F-493D-963F-494D1CAB0E8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5BA3A08-F31F-493D-963F-494D1CAB0E8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E5BA3A08-F31F-493D-963F-494D1CAB0E8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BA3A08-F31F-493D-963F-494D1CAB0E8C}"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E5BA3A08-F31F-493D-963F-494D1CAB0E8C}"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E5BA3A08-F31F-493D-963F-494D1CAB0E8C}"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E5BA3A08-F31F-493D-963F-494D1CAB0E8C}"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BA3A08-F31F-493D-963F-494D1CAB0E8C}"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A3A08-F31F-493D-963F-494D1CAB0E8C}"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BA3A08-F31F-493D-963F-494D1CAB0E8C}"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CCF3E46-5207-4EEA-A698-9921FD845D3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BA3A08-F31F-493D-963F-494D1CAB0E8C}"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F3E46-5207-4EEA-A698-9921FD845D3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BAKIM</a:t>
            </a:r>
            <a:endParaRPr lang="tr-TR" dirty="0"/>
          </a:p>
        </p:txBody>
      </p:sp>
      <p:sp>
        <p:nvSpPr>
          <p:cNvPr id="3" name="Subtitle 2"/>
          <p:cNvSpPr>
            <a:spLocks noGrp="1"/>
          </p:cNvSpPr>
          <p:nvPr>
            <p:ph type="subTitle" idx="1"/>
          </p:nvPr>
        </p:nvSpPr>
        <p:spPr/>
        <p:txBody>
          <a:bodyPr/>
          <a:lstStyle/>
          <a:p>
            <a:r>
              <a:rPr lang="tr-TR" dirty="0" smtClean="0"/>
              <a:t>11. HAFTA</a:t>
            </a:r>
          </a:p>
          <a:p>
            <a:r>
              <a:rPr lang="tr-TR" dirty="0" smtClean="0"/>
              <a:t>TÜRKİYE’DE EVDE BAKIM HİZMETLERİ</a:t>
            </a:r>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62500" lnSpcReduction="20000"/>
          </a:bodyPr>
          <a:lstStyle/>
          <a:p>
            <a:pPr algn="just"/>
            <a:endParaRPr lang="tr-TR" dirty="0"/>
          </a:p>
          <a:p>
            <a:pPr algn="just"/>
            <a:r>
              <a:rPr lang="tr-TR" dirty="0"/>
              <a:t>Türkiye’de hem yaşlı bakımı hem de muhtaç yaşlıların korunması açısından yaşlılara yönelik en önemli hizmetlerden biri kurumsal bakımdır</a:t>
            </a:r>
            <a:r>
              <a:rPr lang="tr-TR" dirty="0" smtClean="0"/>
              <a:t>.</a:t>
            </a:r>
          </a:p>
          <a:p>
            <a:pPr algn="just"/>
            <a:r>
              <a:rPr lang="tr-TR" dirty="0" smtClean="0"/>
              <a:t> </a:t>
            </a:r>
            <a:r>
              <a:rPr lang="tr-TR" dirty="0"/>
              <a:t>Kurumsal bakım öncelikle huzurevleri ve rehabilitasyon merkezleri olarak yapılandırılmıştır. </a:t>
            </a:r>
            <a:endParaRPr lang="tr-TR" dirty="0" smtClean="0"/>
          </a:p>
          <a:p>
            <a:pPr algn="just"/>
            <a:r>
              <a:rPr lang="tr-TR" dirty="0" smtClean="0"/>
              <a:t>1982 </a:t>
            </a:r>
            <a:r>
              <a:rPr lang="tr-TR" dirty="0"/>
              <a:t>Anayasasının 61. maddesinde yaşlılara yönelik olarak ‘Yaşlılar devletçe korunur. Yaşlılara devlet yardımı ve sağlanacak diğer haklar ve kolaylıklar kanunla düzenlenir’ hükmü yer almaktadır</a:t>
            </a:r>
            <a:r>
              <a:rPr lang="tr-TR" dirty="0" smtClean="0"/>
              <a:t>.</a:t>
            </a:r>
          </a:p>
          <a:p>
            <a:pPr algn="just"/>
            <a:r>
              <a:rPr lang="tr-TR" dirty="0" smtClean="0"/>
              <a:t> </a:t>
            </a:r>
            <a:r>
              <a:rPr lang="tr-TR" dirty="0"/>
              <a:t>Kanunun 3. maddesinin (d) bendinde muhtaç yaşlı ‘sosyal ve ekonomik yönden yoksunluk içinde olup, korunmaya, bakıma ve yardıma muhtaç kişi’ olarak tanımlanmakta, aynı maddenin (d) bendi birinci fıkrasında Huzurevleri ‘muhtaç yaşlı kişileri huzurlu bir ortamda korumak ve bakmak, sosyal ve psikolojik ihtiyaçlarını karşılamak amacıyla kurulan yatılı sosyal hizmet kuruluşları’ olarak tanımlanmıştır</a:t>
            </a:r>
            <a:r>
              <a:rPr lang="tr-TR" dirty="0" smtClean="0"/>
              <a:t>.</a:t>
            </a:r>
          </a:p>
          <a:p>
            <a:pPr algn="just"/>
            <a:r>
              <a:rPr lang="tr-TR" dirty="0" smtClean="0"/>
              <a:t>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85000" lnSpcReduction="10000"/>
          </a:bodyPr>
          <a:lstStyle/>
          <a:p>
            <a:pPr algn="just"/>
            <a:r>
              <a:rPr lang="tr-TR" dirty="0" smtClean="0"/>
              <a:t>Bakım ve Rehabilitasyon Merkezleri de ‘bedensel, zihinsel ve ruhsal özürleri nedeniyle normal yaşamın gereklerine uyamama durumunda olan kişilerin, fonksiyon kayıplarını gidermek ve toplum içinde kendi kendilerine yeterli olmasını sağlayan beceriler kazandırmak veya bu becerileri kazanmayanlara devamlı bakmak üzere kurulan sosyal hizmet kuruluşları’ olarak tanımlanmaktadır. </a:t>
            </a:r>
          </a:p>
          <a:p>
            <a:pPr algn="just"/>
            <a:r>
              <a:rPr lang="tr-TR" dirty="0" smtClean="0"/>
              <a:t>Kanunun 4. maddesinde sosyal hizmet programlarının uygulanmasında öncelik verilenler arasında yaşlılar da yer almaktadır.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92500" lnSpcReduction="10000"/>
          </a:bodyPr>
          <a:lstStyle/>
          <a:p>
            <a:pPr algn="just"/>
            <a:endParaRPr lang="tr-TR" dirty="0"/>
          </a:p>
          <a:p>
            <a:pPr algn="just"/>
            <a:r>
              <a:rPr lang="tr-TR" dirty="0"/>
              <a:t>5378 sayılı Engelliler Kanunu ile evde bakım hizmetlerinin verilmesi imkânı sağlanmıştır</a:t>
            </a:r>
            <a:r>
              <a:rPr lang="tr-TR" dirty="0" smtClean="0"/>
              <a:t>.</a:t>
            </a:r>
          </a:p>
          <a:p>
            <a:pPr algn="just"/>
            <a:r>
              <a:rPr lang="tr-TR" dirty="0" smtClean="0"/>
              <a:t>Buna </a:t>
            </a:r>
            <a:r>
              <a:rPr lang="tr-TR" dirty="0"/>
              <a:t>göre, bakıma muhtaç engelli bireyler için nitelikli ve sistemli bakım hizmetlerinin verilmesine yönelik düzenlemeler getirmekte ve öncelik, kurum bakımından çok kişinin sosyal ve fiziksel çevresinden ayrılmaksızın bakımının sağlandığı, evde bakım modeline yer verilmektedir. </a:t>
            </a:r>
            <a:endParaRPr lang="tr-TR"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lstStyle/>
          <a:p>
            <a:r>
              <a:rPr lang="tr-TR" dirty="0" smtClean="0"/>
              <a:t>Bu amaca karşın, model yalnızca ailede bakım veren kişiye ücret ödemek ile sınırlıdır. Evde bakım hizmeti ücreti uygulaması 2006 yılında 8 kişi ile başlamıştır, 2016 yılında ise 478.319 kişiye ulaşmıştır. Evde profesyonel bakıcı ya da destek hizmetleri sağlanmamaktadır (ASPB)</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77500" lnSpcReduction="20000"/>
          </a:bodyPr>
          <a:lstStyle/>
          <a:p>
            <a:pPr algn="just"/>
            <a:endParaRPr lang="tr-TR" dirty="0"/>
          </a:p>
          <a:p>
            <a:pPr algn="just"/>
            <a:r>
              <a:rPr lang="tr-TR" dirty="0"/>
              <a:t>Türkiye’de 1935 yılında 16.158.385 olan toplam nüfus, 1965 yılında yaklaşık iki katı artarak 31.391.421’e yükselmiş, bu sayı 2007 yılında ise 70.586.256’ya ulaşmıştır. </a:t>
            </a:r>
            <a:endParaRPr lang="tr-TR" dirty="0" smtClean="0"/>
          </a:p>
          <a:p>
            <a:pPr algn="just"/>
            <a:r>
              <a:rPr lang="tr-TR" dirty="0" smtClean="0"/>
              <a:t>Bu </a:t>
            </a:r>
            <a:r>
              <a:rPr lang="tr-TR" dirty="0"/>
              <a:t>sürede 65 ve daha büyük yaştaki bireylerin oranı 1935 yılında yüzde 3.9 iken 1965 yılında yüzde 4 olmuştur. </a:t>
            </a:r>
            <a:endParaRPr lang="tr-TR" dirty="0" smtClean="0"/>
          </a:p>
          <a:p>
            <a:pPr algn="just"/>
            <a:r>
              <a:rPr lang="tr-TR" dirty="0" smtClean="0"/>
              <a:t>2000 </a:t>
            </a:r>
            <a:r>
              <a:rPr lang="tr-TR" dirty="0"/>
              <a:t>yılına kadar bu yaş grubundaki bireylerin toplam nüfus içindeki paylarında ciddi bir artış gözlenmemiştir</a:t>
            </a:r>
            <a:r>
              <a:rPr lang="tr-TR" dirty="0" smtClean="0"/>
              <a:t>.</a:t>
            </a:r>
          </a:p>
          <a:p>
            <a:pPr algn="just"/>
            <a:r>
              <a:rPr lang="tr-TR" dirty="0" smtClean="0"/>
              <a:t> </a:t>
            </a:r>
            <a:r>
              <a:rPr lang="tr-TR" dirty="0"/>
              <a:t>Ancak 65 ve daha büyük yaştaki bireylerin toplam nüfus içindeki payları 2000 yılında yüzde 5.7, 2007 yılında ise yüzde 7.1, 2011 yılında ise yüzde 7.3 olmuştur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92500" lnSpcReduction="10000"/>
          </a:bodyPr>
          <a:lstStyle/>
          <a:p>
            <a:pPr algn="just"/>
            <a:endParaRPr lang="tr-TR" dirty="0"/>
          </a:p>
          <a:p>
            <a:pPr algn="just"/>
            <a:r>
              <a:rPr lang="tr-TR" dirty="0"/>
              <a:t>Türkiye’de yaşlı nüfusun arttığı ve yaşlıların sosyal politikalarda ve sağlık politikalarında öncelikli nüfus grubu haline geldiği görülmektedir (TNSA, 2008; TÜİK, 2008). </a:t>
            </a:r>
            <a:endParaRPr lang="tr-TR" dirty="0" smtClean="0"/>
          </a:p>
          <a:p>
            <a:pPr algn="just"/>
            <a:r>
              <a:rPr lang="tr-TR" dirty="0" smtClean="0"/>
              <a:t>Özellikle </a:t>
            </a:r>
            <a:r>
              <a:rPr lang="tr-TR" dirty="0"/>
              <a:t>1990’lı yılların sonunda nüfus artış hızının azalmaya başlaması ve 2000’li (1998-2008) yılların sonuna kadar bu sürecin devam etmesi ile yaşlı nüfus oranı diğer nüfus gruplarına göre daha hızlı bir şekilde artmaya </a:t>
            </a:r>
            <a:r>
              <a:rPr lang="tr-TR" dirty="0" smtClean="0"/>
              <a:t>başlamıştır(ASPB).</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lstStyle/>
          <a:p>
            <a:pPr algn="just"/>
            <a:endParaRPr lang="tr-TR" dirty="0"/>
          </a:p>
          <a:p>
            <a:pPr algn="just"/>
            <a:r>
              <a:rPr lang="tr-TR" dirty="0"/>
              <a:t>Türkiye’de 1985 yılında yıllık nüfus artış oranı %2.64 iken, bu oran 2015 yılında %1.34’e düşmüştür. Diğer yandan 1985 yılında Türkiye’de yaşlı nüfus oranı 1985 yılında %4.2 iken, bu oran 2015 yılında yaklaşık olarak iki yükselmiş ve %8.2 </a:t>
            </a:r>
            <a:r>
              <a:rPr lang="tr-TR" dirty="0" smtClean="0"/>
              <a:t>olmuştur.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92500" lnSpcReduction="20000"/>
          </a:bodyPr>
          <a:lstStyle/>
          <a:p>
            <a:pPr algn="just"/>
            <a:endParaRPr lang="tr-TR" dirty="0"/>
          </a:p>
          <a:p>
            <a:pPr algn="just"/>
            <a:r>
              <a:rPr lang="tr-TR" dirty="0"/>
              <a:t>Türkiye’de çalışma çağındaki her 100 kişiye düşen yaşlı sayısını ifade eden yaşlı bağımlılık oranı %12.2’dir. </a:t>
            </a:r>
            <a:endParaRPr lang="tr-TR" dirty="0" smtClean="0"/>
          </a:p>
          <a:p>
            <a:pPr algn="just"/>
            <a:r>
              <a:rPr lang="tr-TR" dirty="0" smtClean="0"/>
              <a:t>Türkiye’de </a:t>
            </a:r>
            <a:r>
              <a:rPr lang="tr-TR" dirty="0"/>
              <a:t>100 ve daha büyük yaşta 5 bin 293 yaşlı bulunmaktadır. Türkiye’de 80 ve daha büyük yaştakilerin sayısı 2013 yılında 1.261.273 iken, bu sayı 2014 yılında 1.315.845 ve 2015 yılında 1.328.924 kişiye yükselmiştir</a:t>
            </a:r>
            <a:r>
              <a:rPr lang="tr-TR" dirty="0" smtClean="0"/>
              <a:t>.</a:t>
            </a:r>
          </a:p>
          <a:p>
            <a:pPr algn="just"/>
            <a:r>
              <a:rPr lang="tr-TR" dirty="0" smtClean="0"/>
              <a:t> </a:t>
            </a:r>
            <a:r>
              <a:rPr lang="tr-TR" dirty="0"/>
              <a:t>Aynı şekilde 90 ve daha büyük yaştakilerin sayısında da artış görülmüştür.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lnSpcReduction="10000"/>
          </a:bodyPr>
          <a:lstStyle/>
          <a:p>
            <a:pPr algn="just"/>
            <a:endParaRPr lang="tr-TR" dirty="0"/>
          </a:p>
          <a:p>
            <a:pPr algn="just"/>
            <a:r>
              <a:rPr lang="tr-TR" dirty="0"/>
              <a:t>Türkiye sağlık araştırması sonuçlarına göre her dört yaşlıdan biri obezdir (%26.2). </a:t>
            </a:r>
            <a:endParaRPr lang="tr-TR" dirty="0" smtClean="0"/>
          </a:p>
          <a:p>
            <a:pPr algn="just"/>
            <a:r>
              <a:rPr lang="tr-TR" dirty="0" smtClean="0"/>
              <a:t>Yaşlılar </a:t>
            </a:r>
            <a:r>
              <a:rPr lang="tr-TR" dirty="0"/>
              <a:t>2014 yılında %46.7 oranında dolaşım sistemi hastalıklarından hayatını kaybetmiştir. </a:t>
            </a:r>
            <a:endParaRPr lang="tr-TR" dirty="0" smtClean="0"/>
          </a:p>
          <a:p>
            <a:pPr algn="just"/>
            <a:r>
              <a:rPr lang="tr-TR" dirty="0" smtClean="0"/>
              <a:t>Bu </a:t>
            </a:r>
            <a:r>
              <a:rPr lang="tr-TR" dirty="0"/>
              <a:t>hastalığı ikinci sırada %16.9 ile iyi huylu ve kötü huylu tümörler, üçüncü sırada ise %12.8 oranı ile solunum sistemi hastalıkları izlemektedir.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85000" lnSpcReduction="10000"/>
          </a:bodyPr>
          <a:lstStyle/>
          <a:p>
            <a:pPr algn="just"/>
            <a:endParaRPr lang="tr-TR" dirty="0"/>
          </a:p>
          <a:p>
            <a:pPr algn="just"/>
            <a:r>
              <a:rPr lang="tr-TR" dirty="0"/>
              <a:t>Alzheimer hastalığından ölen yaşlıların oranı 2014 yılında %4 olmuştur</a:t>
            </a:r>
            <a:r>
              <a:rPr lang="tr-TR" dirty="0" smtClean="0"/>
              <a:t>.</a:t>
            </a:r>
          </a:p>
          <a:p>
            <a:pPr algn="just"/>
            <a:r>
              <a:rPr lang="tr-TR" dirty="0" smtClean="0"/>
              <a:t> </a:t>
            </a:r>
            <a:r>
              <a:rPr lang="tr-TR" dirty="0"/>
              <a:t>Ölüm nedeni istatistiklerine göre 2010 yılında Alzheimer hastalığından hayatını kaybeden yaşlıların oranı %2.7 iken, bu oran 2014 yılında %4’e yükselmiştir. </a:t>
            </a:r>
            <a:endParaRPr lang="tr-TR" dirty="0" smtClean="0"/>
          </a:p>
          <a:p>
            <a:pPr algn="just"/>
            <a:r>
              <a:rPr lang="tr-TR" dirty="0" smtClean="0"/>
              <a:t>Uzun </a:t>
            </a:r>
            <a:r>
              <a:rPr lang="tr-TR" dirty="0"/>
              <a:t>süreli bakıma ihtiyaç duyulan hastalıklardan biri Alzheimer’dır. Türkiye’de Alzheimer görülme sıklığının ve bu hastalık nedeniyle ölüm oranlarının artması uzun süreli bakım ihtiyacının da artacağı anlamına gelmektedir.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92500"/>
          </a:bodyPr>
          <a:lstStyle/>
          <a:p>
            <a:pPr algn="just"/>
            <a:endParaRPr lang="tr-TR" dirty="0"/>
          </a:p>
          <a:p>
            <a:pPr algn="just"/>
            <a:r>
              <a:rPr lang="tr-TR" dirty="0"/>
              <a:t>Yaşlı yoksulluk oranı %18.3 olarak belirlenmiştir. Çalışan yaşlı nüfusun %74.1’inin tarım sektöründe yer aldığı görülmektedir. Yaşam memnuniyeti araştırması sonuçlarına göre mutlu olduğunu belirten yaşlıların oranı 2014 yılında %62.8 iken bu oran 2015 yılında %56.8’e düşmüştür. Yaşlılık döneminde bireylerin mutluluk kaynağı %66.8 oranı ile aileleri olmuştur (TÜİK, 2016b).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TÜRKİYE</a:t>
            </a:r>
            <a:endParaRPr lang="tr-TR" dirty="0"/>
          </a:p>
        </p:txBody>
      </p:sp>
      <p:sp>
        <p:nvSpPr>
          <p:cNvPr id="3" name="Content Placeholder 2"/>
          <p:cNvSpPr>
            <a:spLocks noGrp="1"/>
          </p:cNvSpPr>
          <p:nvPr>
            <p:ph idx="1"/>
          </p:nvPr>
        </p:nvSpPr>
        <p:spPr/>
        <p:txBody>
          <a:bodyPr>
            <a:normAutofit fontScale="85000" lnSpcReduction="10000"/>
          </a:bodyPr>
          <a:lstStyle/>
          <a:p>
            <a:pPr algn="just"/>
            <a:endParaRPr lang="tr-TR" dirty="0"/>
          </a:p>
          <a:p>
            <a:pPr algn="just"/>
            <a:r>
              <a:rPr lang="tr-TR" dirty="0"/>
              <a:t>Türkiye’de doğumda beklenen ortalama yaşam süresi 78 yıldır. Bu süre erkeklerde 75.3 yıl ve kadınlarda 80.7 yıl olarak belirlenmiştir. </a:t>
            </a:r>
            <a:endParaRPr lang="tr-TR" dirty="0" smtClean="0"/>
          </a:p>
          <a:p>
            <a:pPr algn="just"/>
            <a:r>
              <a:rPr lang="tr-TR" dirty="0" smtClean="0"/>
              <a:t>Beklenen </a:t>
            </a:r>
            <a:r>
              <a:rPr lang="tr-TR" dirty="0"/>
              <a:t>ortalama yaşam süresi 15 yaşındaki kişiler için 64.3 </a:t>
            </a:r>
            <a:r>
              <a:rPr lang="tr-TR" b="1" dirty="0"/>
              <a:t>yıldır. </a:t>
            </a:r>
            <a:endParaRPr lang="tr-TR" b="1" dirty="0" smtClean="0"/>
          </a:p>
          <a:p>
            <a:pPr algn="just"/>
            <a:r>
              <a:rPr lang="tr-TR" b="1" dirty="0" smtClean="0"/>
              <a:t>Türkiye’de </a:t>
            </a:r>
            <a:r>
              <a:rPr lang="tr-TR" b="1" dirty="0"/>
              <a:t>50 yaşında olan bir kişinin kalan yaşam süresi ortalama 30.6 yıl olarak hesaplanmıştır. Erkekler için bu süre 28.3 yıl iken, kadınlarda 32.9 yıldır. Beklenen yaşam süresi 65 yaşındaki kişiler için 17.9 yıl olarak bulunmuştur (TÜİK, 2015). Erkekler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822</Words>
  <Application>Microsoft Office PowerPoint</Application>
  <PresentationFormat>On-screen Show (4:3)</PresentationFormat>
  <Paragraphs>55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SOSYAL HİZMET BAKIM</vt:lpstr>
      <vt:lpstr>TÜRKİYE</vt:lpstr>
      <vt:lpstr>TÜRKİYE</vt:lpstr>
      <vt:lpstr>TÜRKİYE</vt:lpstr>
      <vt:lpstr>TÜRKİYE</vt:lpstr>
      <vt:lpstr>TÜRKİYE</vt:lpstr>
      <vt:lpstr>TÜRKİYE</vt:lpstr>
      <vt:lpstr>TÜRKİYE</vt:lpstr>
      <vt:lpstr>TÜRKİYE</vt:lpstr>
      <vt:lpstr>TÜRKİYE</vt:lpstr>
      <vt:lpstr>TÜRKİYE</vt:lpstr>
      <vt:lpstr>TÜRKİYE</vt:lpstr>
      <vt:lpstr>TÜRKİYE</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BAKIM</dc:title>
  <dc:creator>Tuğba&amp;Cihan</dc:creator>
  <cp:lastModifiedBy>Tuğba&amp;Cihan</cp:lastModifiedBy>
  <cp:revision>1</cp:revision>
  <dcterms:created xsi:type="dcterms:W3CDTF">2020-05-03T08:49:45Z</dcterms:created>
  <dcterms:modified xsi:type="dcterms:W3CDTF">2020-05-03T09:00:33Z</dcterms:modified>
</cp:coreProperties>
</file>