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3" r:id="rId6"/>
    <p:sldId id="264" r:id="rId7"/>
    <p:sldId id="265" r:id="rId8"/>
    <p:sldId id="261" r:id="rId9"/>
    <p:sldId id="262" r:id="rId10"/>
    <p:sldId id="266" r:id="rId11"/>
    <p:sldId id="267" r:id="rId12"/>
    <p:sldId id="272" r:id="rId13"/>
    <p:sldId id="273" r:id="rId14"/>
    <p:sldId id="268" r:id="rId15"/>
    <p:sldId id="274" r:id="rId16"/>
    <p:sldId id="275" r:id="rId17"/>
    <p:sldId id="269" r:id="rId18"/>
    <p:sldId id="270" r:id="rId19"/>
    <p:sldId id="276" r:id="rId20"/>
    <p:sldId id="271" r:id="rId21"/>
    <p:sldId id="27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39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04207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362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28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6249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48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925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07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52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970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82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28949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47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33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51363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3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8767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787239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9. </a:t>
            </a:r>
            <a:r>
              <a:rPr lang="tr-TR" dirty="0" smtClean="0">
                <a:latin typeface="Garamond" panose="02020404030301010803" pitchFamily="18" charset="0"/>
              </a:rPr>
              <a:t>Hafta: </a:t>
            </a:r>
            <a:r>
              <a:rPr lang="nn-NO" dirty="0"/>
              <a:t>Sosyal zaman ve din </a:t>
            </a:r>
          </a:p>
          <a:p>
            <a:endParaRPr lang="tr-TR" dirty="0"/>
          </a:p>
        </p:txBody>
      </p:sp>
    </p:spTree>
    <p:extLst>
      <p:ext uri="{BB962C8B-B14F-4D97-AF65-F5344CB8AC3E}">
        <p14:creationId xmlns:p14="http://schemas.microsoft.com/office/powerpoint/2010/main" val="81474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Dindarlıktaki bu dramatik düşüşün, lobların aktivitelerindeki değişikliklerin ya da “inanç makinesindeki” yakıtın tükenmesinin bir sonucu olarak ortaya çıktığını düşünmüyorum. Bu değişiklikler, çeşitli iktisadi, siyasi, tarihi, milli ve sosyal gelişmeleri dikkate alarak çok daha iyi açıklanabilir (Bruce 2001; </a:t>
            </a:r>
            <a:r>
              <a:rPr lang="tr-TR" dirty="0" err="1"/>
              <a:t>Grotenhuis</a:t>
            </a:r>
            <a:r>
              <a:rPr lang="tr-TR" dirty="0"/>
              <a:t> </a:t>
            </a:r>
            <a:r>
              <a:rPr lang="tr-TR" dirty="0" err="1"/>
              <a:t>and</a:t>
            </a:r>
            <a:r>
              <a:rPr lang="tr-TR" dirty="0"/>
              <a:t> </a:t>
            </a:r>
            <a:r>
              <a:rPr lang="tr-TR" dirty="0" err="1"/>
              <a:t>Scheepers</a:t>
            </a:r>
            <a:r>
              <a:rPr lang="tr-TR" dirty="0"/>
              <a:t> 2001; </a:t>
            </a:r>
            <a:r>
              <a:rPr lang="tr-TR" dirty="0" err="1"/>
              <a:t>Verweij</a:t>
            </a:r>
            <a:r>
              <a:rPr lang="tr-TR" dirty="0"/>
              <a:t>, Ester ve </a:t>
            </a:r>
            <a:r>
              <a:rPr lang="tr-TR" dirty="0" err="1"/>
              <a:t>Natua</a:t>
            </a:r>
            <a:r>
              <a:rPr lang="tr-TR" dirty="0"/>
              <a:t> 1997).</a:t>
            </a:r>
          </a:p>
        </p:txBody>
      </p:sp>
    </p:spTree>
    <p:extLst>
      <p:ext uri="{BB962C8B-B14F-4D97-AF65-F5344CB8AC3E}">
        <p14:creationId xmlns:p14="http://schemas.microsoft.com/office/powerpoint/2010/main" val="303461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Öyleyse bir insanı Hindu, diğerini Sih yapan şey nedir? Niçin dünyanın bir bölümü büyük oranda Müslüman, diğer bir bölümü Budist’tir? Niçin bazı insanlar ruh göçüne inanırken diğerleri cennet ve cehenneme inanmaktadırlar? Bazı ülkelerde dindarlık oranları oldukça yüksek olduğu halde, niçin diğerlerinde keskin bir düşüş görülmektedir? </a:t>
            </a:r>
          </a:p>
        </p:txBody>
      </p:sp>
    </p:spTree>
    <p:extLst>
      <p:ext uri="{BB962C8B-B14F-4D97-AF65-F5344CB8AC3E}">
        <p14:creationId xmlns:p14="http://schemas.microsoft.com/office/powerpoint/2010/main" val="198532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Yeniden ifade etmek gerekirse, bütün bu soruların yanıtı, biyolojik kimyamızda, beynin fonksiyonlarında, kişilik araştırmalarında ya da akıl ölçümlerinde değil; özel </a:t>
            </a:r>
            <a:r>
              <a:rPr lang="tr-TR" dirty="0" err="1"/>
              <a:t>sosyo</a:t>
            </a:r>
            <a:r>
              <a:rPr lang="tr-TR" dirty="0"/>
              <a:t>-kültürel çevremizde ve toplum içinde kendi kişisel tarihlerimizin kesişim noktalarında aranmalıdır. </a:t>
            </a:r>
          </a:p>
        </p:txBody>
      </p:sp>
    </p:spTree>
    <p:extLst>
      <p:ext uri="{BB962C8B-B14F-4D97-AF65-F5344CB8AC3E}">
        <p14:creationId xmlns:p14="http://schemas.microsoft.com/office/powerpoint/2010/main" val="63597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err="1"/>
              <a:t>Batson</a:t>
            </a:r>
            <a:r>
              <a:rPr lang="tr-TR" dirty="0"/>
              <a:t>, </a:t>
            </a:r>
            <a:r>
              <a:rPr lang="tr-TR" dirty="0" err="1"/>
              <a:t>Schoenrade</a:t>
            </a:r>
            <a:r>
              <a:rPr lang="tr-TR" dirty="0"/>
              <a:t> ve </a:t>
            </a:r>
            <a:r>
              <a:rPr lang="tr-TR" dirty="0" err="1"/>
              <a:t>Veintis’in</a:t>
            </a:r>
            <a:r>
              <a:rPr lang="tr-TR" dirty="0"/>
              <a:t> (1993, 50) ifade ettiği gibi, “bizim dindar veya dine ilgisiz olmamızın özgür bir tercih ve kişisel bir konu olduğu düşünülmesine rağmen, pek çok </a:t>
            </a:r>
            <a:r>
              <a:rPr lang="tr-TR" dirty="0" err="1"/>
              <a:t>sosyo</a:t>
            </a:r>
            <a:r>
              <a:rPr lang="tr-TR" dirty="0"/>
              <a:t>-psikolojik teori ve araştırma bu konuya oldukça farklı yanıtlar vermektedir: Dini inanç ve tecrübelerimiz sosyal çevremiz tarafından tayin edilmektedir.”</a:t>
            </a:r>
          </a:p>
        </p:txBody>
      </p:sp>
    </p:spTree>
    <p:extLst>
      <p:ext uri="{BB962C8B-B14F-4D97-AF65-F5344CB8AC3E}">
        <p14:creationId xmlns:p14="http://schemas.microsoft.com/office/powerpoint/2010/main" val="206313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Gerçekte nerede doğduğumuz ve kimlerin arasında yaşadığımız dini kimliğimiz üzerinde paralel olmayan belirleme gücüne sahiptir (Bruce 1999a, 126–127). Önceki bölümde ifade etmiştim: “İnsanlar doğduklarında eğer belirli bir din varsa o zaman bir dinin üyesi olabilirler. </a:t>
            </a:r>
          </a:p>
        </p:txBody>
      </p:sp>
    </p:spTree>
    <p:extLst>
      <p:ext uri="{BB962C8B-B14F-4D97-AF65-F5344CB8AC3E}">
        <p14:creationId xmlns:p14="http://schemas.microsoft.com/office/powerpoint/2010/main" val="188563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Ayrıca kişinin doğduğu ve varlığını devam ettirdiği coğrafya da çok önemlidir (Park 1994). Sri Lanka’da doğan bir bireyin </a:t>
            </a:r>
            <a:r>
              <a:rPr lang="tr-TR" dirty="0" err="1"/>
              <a:t>Honduras’da</a:t>
            </a:r>
            <a:r>
              <a:rPr lang="tr-TR" dirty="0"/>
              <a:t> doğan bireye göre, Budist olma olasılığının çok daha yüksek olduğu düşünülür. </a:t>
            </a:r>
            <a:r>
              <a:rPr lang="tr-TR" dirty="0" err="1"/>
              <a:t>Honduras’da</a:t>
            </a:r>
            <a:r>
              <a:rPr lang="tr-TR" dirty="0"/>
              <a:t> doğan birey ise, kuvvetle muhtemel Katolik olacaktır (</a:t>
            </a:r>
            <a:r>
              <a:rPr lang="tr-TR" dirty="0" err="1"/>
              <a:t>O’Brien</a:t>
            </a:r>
            <a:r>
              <a:rPr lang="tr-TR" dirty="0"/>
              <a:t> </a:t>
            </a:r>
            <a:r>
              <a:rPr lang="tr-TR" dirty="0" err="1"/>
              <a:t>and</a:t>
            </a:r>
            <a:r>
              <a:rPr lang="tr-TR" dirty="0"/>
              <a:t> </a:t>
            </a:r>
            <a:r>
              <a:rPr lang="tr-TR" dirty="0" err="1"/>
              <a:t>Parmer</a:t>
            </a:r>
            <a:r>
              <a:rPr lang="tr-TR" dirty="0"/>
              <a:t> 1993).” </a:t>
            </a:r>
          </a:p>
        </p:txBody>
      </p:sp>
    </p:spTree>
    <p:extLst>
      <p:ext uri="{BB962C8B-B14F-4D97-AF65-F5344CB8AC3E}">
        <p14:creationId xmlns:p14="http://schemas.microsoft.com/office/powerpoint/2010/main" val="88173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Bu düşünce üzerinde biraz daha ayrıntılı durmak istiyorum. Bu bölümde yukarıda altını çizdiğim ifadeye odaklanarak meseleyi şu şekilde kavramlaştırabilirim: Dini kimlik, büyük oranda zaman ve mekân faktörleri tarafından tayin edilir ve daima zaman ve mekân faktörlerine dayanır. </a:t>
            </a:r>
          </a:p>
        </p:txBody>
      </p:sp>
    </p:spTree>
    <p:extLst>
      <p:ext uri="{BB962C8B-B14F-4D97-AF65-F5344CB8AC3E}">
        <p14:creationId xmlns:p14="http://schemas.microsoft.com/office/powerpoint/2010/main" val="98384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Bir kişi veya grubun nerede ve ne zaman yaşadığı parametrelerinin, o kişinin dini kimliğini büyük oranda belirlediği gerçeği, din sosyolojisinin başlangıçtaki temel ilkelerinden birisidir (</a:t>
            </a:r>
            <a:r>
              <a:rPr lang="tr-TR" dirty="0" err="1"/>
              <a:t>Kelly</a:t>
            </a:r>
            <a:r>
              <a:rPr lang="tr-TR" dirty="0"/>
              <a:t> ve </a:t>
            </a:r>
            <a:r>
              <a:rPr lang="tr-TR" dirty="0" err="1"/>
              <a:t>DeGraaf</a:t>
            </a:r>
            <a:r>
              <a:rPr lang="tr-TR" dirty="0"/>
              <a:t> 1997). Örneğin, bu sabah Suudi Arabistan’ın </a:t>
            </a:r>
            <a:r>
              <a:rPr lang="tr-TR" dirty="0" err="1"/>
              <a:t>Sakakah</a:t>
            </a:r>
            <a:r>
              <a:rPr lang="tr-TR" dirty="0"/>
              <a:t> kentinde dünyaya gelen bir çocuğun Müslüman olma olasılığı, </a:t>
            </a:r>
            <a:r>
              <a:rPr lang="tr-TR" dirty="0" err="1"/>
              <a:t>Episkopalyan</a:t>
            </a:r>
            <a:r>
              <a:rPr lang="tr-TR" dirty="0"/>
              <a:t>  ya da </a:t>
            </a:r>
            <a:r>
              <a:rPr lang="tr-TR" dirty="0" err="1"/>
              <a:t>Aztec</a:t>
            </a:r>
            <a:r>
              <a:rPr lang="tr-TR" dirty="0"/>
              <a:t> </a:t>
            </a:r>
            <a:r>
              <a:rPr lang="tr-TR" dirty="0" err="1"/>
              <a:t>Tonantzin</a:t>
            </a:r>
            <a:r>
              <a:rPr lang="tr-TR" dirty="0"/>
              <a:t>  olma olasılığından çok daha yüksektir. </a:t>
            </a:r>
          </a:p>
        </p:txBody>
      </p:sp>
    </p:spTree>
    <p:extLst>
      <p:ext uri="{BB962C8B-B14F-4D97-AF65-F5344CB8AC3E}">
        <p14:creationId xmlns:p14="http://schemas.microsoft.com/office/powerpoint/2010/main" val="221820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Günümüzde ezici </a:t>
            </a:r>
            <a:r>
              <a:rPr lang="tr-TR" dirty="0" err="1"/>
              <a:t>çoğunluluğu</a:t>
            </a:r>
            <a:r>
              <a:rPr lang="tr-TR" dirty="0"/>
              <a:t> Müslüman veya diğer dinlerden birine bağlı olan gruplar, beyin kimyaları, kendi kişisel tercihleri ya da basit bir hayat olayı olduğu için kendi dinlerini seçmemişlerdir. Önemli istisnalar olmakla birlikte, Müslüman veya bir başka dine mensup olan çoğu kimse böyle genetik ve hatta kişisel tercihlerle dini kimlik kazanmamışlardır. </a:t>
            </a:r>
          </a:p>
        </p:txBody>
      </p:sp>
    </p:spTree>
    <p:extLst>
      <p:ext uri="{BB962C8B-B14F-4D97-AF65-F5344CB8AC3E}">
        <p14:creationId xmlns:p14="http://schemas.microsoft.com/office/powerpoint/2010/main" val="87364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Daha çok insanlık tarihi içinde belirli bir zamanda ve belirli bir mekânda doğmaları belirleyicidir. Doğulan şehir, devlet ya da bölge doğrudan bir zorunluluk arz etmese de, dini kimliği tayin etmede kaçınılmaz bir rol oynamaktadır. </a:t>
            </a:r>
          </a:p>
        </p:txBody>
      </p:sp>
    </p:spTree>
    <p:extLst>
      <p:ext uri="{BB962C8B-B14F-4D97-AF65-F5344CB8AC3E}">
        <p14:creationId xmlns:p14="http://schemas.microsoft.com/office/powerpoint/2010/main" val="256515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zaman ve din</a:t>
            </a:r>
            <a:endParaRPr lang="tr-TR" dirty="0"/>
          </a:p>
        </p:txBody>
      </p:sp>
      <p:sp>
        <p:nvSpPr>
          <p:cNvPr id="3" name="İçerik Yer Tutucusu 2"/>
          <p:cNvSpPr>
            <a:spLocks noGrp="1"/>
          </p:cNvSpPr>
          <p:nvPr>
            <p:ph idx="1"/>
          </p:nvPr>
        </p:nvSpPr>
        <p:spPr/>
        <p:txBody>
          <a:bodyPr/>
          <a:lstStyle/>
          <a:p>
            <a:r>
              <a:rPr lang="tr-TR" dirty="0"/>
              <a:t>Sosyoloji ve psikoloji insanları, anlamaya ve açıklamaya çalışır. Fakat bu iki bilim anlama ve açıklama görevlerini oldukça farklı biçimlerde yerine getirirler. Psikologlar genellikle, akıl, kişilik, beynin işlevleri, zihinsel süreçler, nörolojik aktiviteler, kimyasal tepkimeler gibi bedenin içinde var olan ya da meydana gelen fenomenler ve süreçlere odaklanırlar. </a:t>
            </a:r>
          </a:p>
        </p:txBody>
      </p:sp>
    </p:spTree>
    <p:extLst>
      <p:ext uri="{BB962C8B-B14F-4D97-AF65-F5344CB8AC3E}">
        <p14:creationId xmlns:p14="http://schemas.microsoft.com/office/powerpoint/2010/main" val="2819104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a:t>
            </a:r>
            <a:endParaRPr lang="tr-TR" dirty="0"/>
          </a:p>
        </p:txBody>
      </p:sp>
      <p:sp>
        <p:nvSpPr>
          <p:cNvPr id="3" name="İçerik Yer Tutucusu 2"/>
          <p:cNvSpPr>
            <a:spLocks noGrp="1"/>
          </p:cNvSpPr>
          <p:nvPr>
            <p:ph idx="1"/>
          </p:nvPr>
        </p:nvSpPr>
        <p:spPr/>
        <p:txBody>
          <a:bodyPr/>
          <a:lstStyle/>
          <a:p>
            <a:r>
              <a:rPr lang="tr-TR" dirty="0"/>
              <a:t>Özellikle İslam gibi bazı dinler hızla gelişmekte ve yayılmaktadır. İnsanlığın yaşadığı boşluklar çeşitli birey ve grupların şimdi veya daha sonra dini bağlılığını değiştirmektedir. Elbette kişisel tercih bu konuda çok önemli bir faktördür. Bununla birlikte, din değiştirme olgusunda tayin edici temel faktör, daima zaman ve mekanın sınırlandırıcı özelliğidir: </a:t>
            </a:r>
          </a:p>
        </p:txBody>
      </p:sp>
    </p:spTree>
    <p:extLst>
      <p:ext uri="{BB962C8B-B14F-4D97-AF65-F5344CB8AC3E}">
        <p14:creationId xmlns:p14="http://schemas.microsoft.com/office/powerpoint/2010/main" val="352485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Değerlendirme</a:t>
            </a:r>
          </a:p>
        </p:txBody>
      </p:sp>
      <p:sp>
        <p:nvSpPr>
          <p:cNvPr id="3" name="İçerik Yer Tutucusu 2"/>
          <p:cNvSpPr>
            <a:spLocks noGrp="1"/>
          </p:cNvSpPr>
          <p:nvPr>
            <p:ph idx="1"/>
          </p:nvPr>
        </p:nvSpPr>
        <p:spPr/>
        <p:txBody>
          <a:bodyPr/>
          <a:lstStyle/>
          <a:p>
            <a:r>
              <a:rPr lang="tr-TR" dirty="0"/>
              <a:t>Bir erkek, bir kadın, bir şehir ya da bir kabile, belirli bir zaman ve mekanda etkileşime girdikleri dinin misyonerlik faaliyetlerinin etkisiyle bir din değiştirme süreciyle karşı karşıya kalmaktadırlar.</a:t>
            </a:r>
          </a:p>
        </p:txBody>
      </p:sp>
    </p:spTree>
    <p:extLst>
      <p:ext uri="{BB962C8B-B14F-4D97-AF65-F5344CB8AC3E}">
        <p14:creationId xmlns:p14="http://schemas.microsoft.com/office/powerpoint/2010/main" val="87396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Buna mukabil, sosyologlar genellikle, sosyal modeller, kültürel normlar, kurumlar ve bunların işlevleri, medyanın gücü vs. gibi bedenin dışında var olan ya da meydana gelen fenomen ve süreçlerle ilgilenirler. Bu odaklanma farkı, dinin sosyolojik incelenmesiyle psikolojik incelenmesi arasında oldukça önemli bir rol oynar. </a:t>
            </a:r>
          </a:p>
        </p:txBody>
      </p:sp>
    </p:spTree>
    <p:extLst>
      <p:ext uri="{BB962C8B-B14F-4D97-AF65-F5344CB8AC3E}">
        <p14:creationId xmlns:p14="http://schemas.microsoft.com/office/powerpoint/2010/main" val="222686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Hamilton (1995, 21) meseleyi şu şekilde ortaya koyar: “Sosyolojik teoriler, dini grup veya toplum merkezli ve bireysel dindarlığı sosyal kaynaklarla ilişki içinde incelerken, psikolojik teoriler, dini, birey merkezli ve bireysel kaynaklı bir mesele olarak ele alırlar.” </a:t>
            </a:r>
          </a:p>
        </p:txBody>
      </p:sp>
    </p:spTree>
    <p:extLst>
      <p:ext uri="{BB962C8B-B14F-4D97-AF65-F5344CB8AC3E}">
        <p14:creationId xmlns:p14="http://schemas.microsoft.com/office/powerpoint/2010/main" val="154498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normAutofit fontScale="92500"/>
          </a:bodyPr>
          <a:lstStyle/>
          <a:p>
            <a:r>
              <a:rPr lang="tr-TR" dirty="0"/>
              <a:t>Din psikologları, dini inanç ve aktivitenin insanda meydana getirdiği </a:t>
            </a:r>
            <a:r>
              <a:rPr lang="tr-TR" dirty="0" err="1"/>
              <a:t>psiko</a:t>
            </a:r>
            <a:r>
              <a:rPr lang="tr-TR" dirty="0"/>
              <a:t>-fizyolojik donanımların açıklamalarını bulmaya ve insanlara “içeriden” bakarak dindarlığı anlamaya çalışırlar (</a:t>
            </a:r>
            <a:r>
              <a:rPr lang="tr-TR" dirty="0" err="1"/>
              <a:t>Byrnes</a:t>
            </a:r>
            <a:r>
              <a:rPr lang="tr-TR" dirty="0"/>
              <a:t> 1984). Örneğin, Michael </a:t>
            </a:r>
            <a:r>
              <a:rPr lang="tr-TR" dirty="0" err="1"/>
              <a:t>Persinger</a:t>
            </a:r>
            <a:r>
              <a:rPr lang="tr-TR" dirty="0"/>
              <a:t> (1987), dindarlığı açıklamak için geçici (</a:t>
            </a:r>
            <a:r>
              <a:rPr lang="tr-TR" dirty="0" err="1"/>
              <a:t>temporal</a:t>
            </a:r>
            <a:r>
              <a:rPr lang="tr-TR" dirty="0"/>
              <a:t>) lobların rollerini, </a:t>
            </a:r>
            <a:r>
              <a:rPr lang="tr-TR" dirty="0" err="1"/>
              <a:t>hormonal</a:t>
            </a:r>
            <a:r>
              <a:rPr lang="tr-TR" dirty="0"/>
              <a:t> süreçleri, </a:t>
            </a:r>
            <a:r>
              <a:rPr lang="tr-TR" dirty="0" err="1"/>
              <a:t>hippocampus</a:t>
            </a:r>
            <a:r>
              <a:rPr lang="tr-TR" dirty="0"/>
              <a:t> ve </a:t>
            </a:r>
            <a:r>
              <a:rPr lang="tr-TR" dirty="0" err="1"/>
              <a:t>amygdala</a:t>
            </a:r>
            <a:r>
              <a:rPr lang="tr-TR" dirty="0"/>
              <a:t> gibi beynin unsurlarını analiz ettiği </a:t>
            </a:r>
            <a:r>
              <a:rPr lang="tr-TR" dirty="0" err="1"/>
              <a:t>Neuropsychological</a:t>
            </a:r>
            <a:r>
              <a:rPr lang="tr-TR" dirty="0"/>
              <a:t> </a:t>
            </a:r>
            <a:r>
              <a:rPr lang="tr-TR" dirty="0" err="1"/>
              <a:t>Bases</a:t>
            </a:r>
            <a:r>
              <a:rPr lang="tr-TR" dirty="0"/>
              <a:t> of </a:t>
            </a:r>
            <a:r>
              <a:rPr lang="tr-TR" dirty="0" err="1"/>
              <a:t>God</a:t>
            </a:r>
            <a:r>
              <a:rPr lang="tr-TR" dirty="0"/>
              <a:t> </a:t>
            </a:r>
            <a:r>
              <a:rPr lang="tr-TR" dirty="0" err="1"/>
              <a:t>Belief</a:t>
            </a:r>
            <a:r>
              <a:rPr lang="tr-TR" dirty="0"/>
              <a:t>  (Tanrı İnancının </a:t>
            </a:r>
            <a:r>
              <a:rPr lang="tr-TR" dirty="0" err="1"/>
              <a:t>Nöro</a:t>
            </a:r>
            <a:r>
              <a:rPr lang="tr-TR" dirty="0"/>
              <a:t>-psikolojik Temelleri) isimli bir eser kaleme almıştır. </a:t>
            </a:r>
          </a:p>
        </p:txBody>
      </p:sp>
    </p:spTree>
    <p:extLst>
      <p:ext uri="{BB962C8B-B14F-4D97-AF65-F5344CB8AC3E}">
        <p14:creationId xmlns:p14="http://schemas.microsoft.com/office/powerpoint/2010/main" val="100611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normAutofit lnSpcReduction="10000"/>
          </a:bodyPr>
          <a:lstStyle/>
          <a:p>
            <a:r>
              <a:rPr lang="tr-TR" dirty="0"/>
              <a:t>Michael </a:t>
            </a:r>
            <a:r>
              <a:rPr lang="tr-TR" dirty="0" err="1"/>
              <a:t>Shermer</a:t>
            </a:r>
            <a:r>
              <a:rPr lang="tr-TR" dirty="0"/>
              <a:t> (2000, 47), “doğamızın bir parçası olarak sinir hücrelerimizin ana çatısını bir inanç makinesinin inşa ettiğinden” bahsetmektedir. Günümüzde, sinirsel döngünün ve beynin enerji aktivitelerinin dindarlık konusunda merkezi konumda olduğu görüşü oldukça popüler hale gelmiştir. Mayıs 2001’de Newsweek dergisi, “Tanrı ve Beyin: </a:t>
            </a:r>
            <a:r>
              <a:rPr lang="tr-TR" dirty="0" err="1"/>
              <a:t>Spiritüallik</a:t>
            </a:r>
            <a:r>
              <a:rPr lang="tr-TR" dirty="0"/>
              <a:t> için nasıl bir elektrik donanımına sahibiz?” başlığını atmıştı. </a:t>
            </a:r>
          </a:p>
        </p:txBody>
      </p:sp>
    </p:spTree>
    <p:extLst>
      <p:ext uri="{BB962C8B-B14F-4D97-AF65-F5344CB8AC3E}">
        <p14:creationId xmlns:p14="http://schemas.microsoft.com/office/powerpoint/2010/main" val="122132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normAutofit lnSpcReduction="10000"/>
          </a:bodyPr>
          <a:lstStyle/>
          <a:p>
            <a:r>
              <a:rPr lang="tr-TR" dirty="0"/>
              <a:t>Bu araştırma önemli ve ilgi çekici olmasına rağmen çeşitli sınırlılıklara sahiptir. Dine </a:t>
            </a:r>
            <a:r>
              <a:rPr lang="tr-TR" dirty="0" err="1"/>
              <a:t>nöro</a:t>
            </a:r>
            <a:r>
              <a:rPr lang="tr-TR" dirty="0"/>
              <a:t>-psikolojik yaklaşımlar, beyin dalgalarının önemi, ortaya çıkardığı değişiklikler ve bu esnada yaşanan translarla ilgili bilgiler verdiği halde, özel olarak dini inançlar ve aktüel dini kimliklerle ilgili bilgiler vermemektedir. Burası tam da benim sosyal etkileşimin, özellikle ailenin, arkadaşların, komşuların, ulusun veya çeşitli </a:t>
            </a:r>
            <a:r>
              <a:rPr lang="tr-TR" dirty="0" err="1"/>
              <a:t>sosyo</a:t>
            </a:r>
            <a:r>
              <a:rPr lang="tr-TR" dirty="0"/>
              <a:t>-kültürel ve tarihi süreçlerin etki ve önemine inandığım yerdir. </a:t>
            </a:r>
          </a:p>
        </p:txBody>
      </p:sp>
    </p:spTree>
    <p:extLst>
      <p:ext uri="{BB962C8B-B14F-4D97-AF65-F5344CB8AC3E}">
        <p14:creationId xmlns:p14="http://schemas.microsoft.com/office/powerpoint/2010/main" val="308051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normAutofit lnSpcReduction="10000"/>
          </a:bodyPr>
          <a:lstStyle/>
          <a:p>
            <a:r>
              <a:rPr lang="tr-TR" dirty="0"/>
              <a:t>Beyindeki geçici lobların aktivitelerini, genetik bozuklukları, </a:t>
            </a:r>
            <a:r>
              <a:rPr lang="tr-TR" dirty="0" err="1"/>
              <a:t>hormonal</a:t>
            </a:r>
            <a:r>
              <a:rPr lang="tr-TR" dirty="0"/>
              <a:t> farklılıkları veya </a:t>
            </a:r>
            <a:r>
              <a:rPr lang="tr-TR" dirty="0" err="1"/>
              <a:t>nevron</a:t>
            </a:r>
            <a:r>
              <a:rPr lang="tr-TR" dirty="0"/>
              <a:t> birleşmelerini açığa çıkarmak bazılarının niçin </a:t>
            </a:r>
            <a:r>
              <a:rPr lang="tr-TR" dirty="0" err="1"/>
              <a:t>Quaker</a:t>
            </a:r>
            <a:r>
              <a:rPr lang="tr-TR" dirty="0"/>
              <a:t>  diğerlerinin </a:t>
            </a:r>
            <a:r>
              <a:rPr lang="tr-TR" dirty="0" err="1"/>
              <a:t>sufi</a:t>
            </a:r>
            <a:r>
              <a:rPr lang="tr-TR" dirty="0"/>
              <a:t> olduğunu açıklayamamaktadır. Yine beynin bu tür işlevleri, bazı insanların Tanrı’nın bir oğul edindiğine ve bu oğlun insanları cehennemde sonsuza kadar yanmaktan kurtarmak için kovulduğuna ve acı çektiğine niçin inandıklarını anlamlı hale getirememektedir. </a:t>
            </a:r>
          </a:p>
        </p:txBody>
      </p:sp>
    </p:spTree>
    <p:extLst>
      <p:ext uri="{BB962C8B-B14F-4D97-AF65-F5344CB8AC3E}">
        <p14:creationId xmlns:p14="http://schemas.microsoft.com/office/powerpoint/2010/main" val="429361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zaman ve din</a:t>
            </a:r>
          </a:p>
        </p:txBody>
      </p:sp>
      <p:sp>
        <p:nvSpPr>
          <p:cNvPr id="3" name="İçerik Yer Tutucusu 2"/>
          <p:cNvSpPr>
            <a:spLocks noGrp="1"/>
          </p:cNvSpPr>
          <p:nvPr>
            <p:ph idx="1"/>
          </p:nvPr>
        </p:nvSpPr>
        <p:spPr/>
        <p:txBody>
          <a:bodyPr/>
          <a:lstStyle/>
          <a:p>
            <a:r>
              <a:rPr lang="tr-TR" dirty="0"/>
              <a:t>Beyin kimyası, bazı insanların agnostikken diğerlerinin niçin agnostik olmadıklarını da açıklayamaz. Örneğin, İngiltere ve Hollanda’da geçtiğimiz yüzyıl boyunca hem inanç, hem de kiliseye katılım açısından dindarlıkta önemli bir düşüş gözlenmektedir. Niçin? </a:t>
            </a:r>
          </a:p>
        </p:txBody>
      </p:sp>
    </p:spTree>
    <p:extLst>
      <p:ext uri="{BB962C8B-B14F-4D97-AF65-F5344CB8AC3E}">
        <p14:creationId xmlns:p14="http://schemas.microsoft.com/office/powerpoint/2010/main" val="9449899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TotalTime>
  <Words>1114</Words>
  <Application>Microsoft Office PowerPoint</Application>
  <PresentationFormat>Ekran Gösterisi (4:3)</PresentationFormat>
  <Paragraphs>43</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Organik</vt:lpstr>
      <vt:lpstr>Din Sosyolojisi I</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Sosyal zaman ve din</vt:lpstr>
      <vt:lpstr>Değerlendirme</vt:lpstr>
      <vt:lpstr>Değerlendirme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ihsan</cp:lastModifiedBy>
  <cp:revision>2</cp:revision>
  <dcterms:created xsi:type="dcterms:W3CDTF">2017-12-18T19:08:56Z</dcterms:created>
  <dcterms:modified xsi:type="dcterms:W3CDTF">2017-12-18T19:31:19Z</dcterms:modified>
</cp:coreProperties>
</file>