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4FF2-6BA6-4D58-8A07-6D7EE1CD0E77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0CF-186E-4983-8A51-B91C6F2390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4FF2-6BA6-4D58-8A07-6D7EE1CD0E77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0CF-186E-4983-8A51-B91C6F2390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4FF2-6BA6-4D58-8A07-6D7EE1CD0E77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0CF-186E-4983-8A51-B91C6F2390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4FF2-6BA6-4D58-8A07-6D7EE1CD0E77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0CF-186E-4983-8A51-B91C6F2390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4FF2-6BA6-4D58-8A07-6D7EE1CD0E77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0CF-186E-4983-8A51-B91C6F2390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4FF2-6BA6-4D58-8A07-6D7EE1CD0E77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0CF-186E-4983-8A51-B91C6F2390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4FF2-6BA6-4D58-8A07-6D7EE1CD0E77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0CF-186E-4983-8A51-B91C6F2390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4FF2-6BA6-4D58-8A07-6D7EE1CD0E77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0CF-186E-4983-8A51-B91C6F2390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4FF2-6BA6-4D58-8A07-6D7EE1CD0E77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0CF-186E-4983-8A51-B91C6F2390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4FF2-6BA6-4D58-8A07-6D7EE1CD0E77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0CF-186E-4983-8A51-B91C6F2390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4FF2-6BA6-4D58-8A07-6D7EE1CD0E77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920CF-186E-4983-8A51-B91C6F23907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B4FF2-6BA6-4D58-8A07-6D7EE1CD0E77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920CF-186E-4983-8A51-B91C6F23907B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err="1" smtClean="0">
                <a:latin typeface="Gill Sans MT Condensed" pitchFamily="34" charset="0"/>
              </a:rPr>
              <a:t>Subklinik</a:t>
            </a:r>
            <a:r>
              <a:rPr lang="tr-TR" b="1" dirty="0" smtClean="0">
                <a:latin typeface="Gill Sans MT Condensed" pitchFamily="34" charset="0"/>
              </a:rPr>
              <a:t> </a:t>
            </a:r>
            <a:r>
              <a:rPr lang="tr-TR" b="1" dirty="0" err="1" smtClean="0">
                <a:latin typeface="Gill Sans MT Condensed" pitchFamily="34" charset="0"/>
              </a:rPr>
              <a:t>Mastitisler</a:t>
            </a:r>
            <a:r>
              <a:rPr lang="tr-TR" dirty="0" smtClean="0">
                <a:latin typeface="Gill Sans MT Condensed" pitchFamily="34" charset="0"/>
              </a:rPr>
              <a:t/>
            </a:r>
            <a:br>
              <a:rPr lang="tr-TR" dirty="0" smtClean="0">
                <a:latin typeface="Gill Sans MT Condensed" pitchFamily="34" charset="0"/>
              </a:rPr>
            </a:br>
            <a:endParaRPr lang="tr-TR" dirty="0">
              <a:latin typeface="Gill Sans MT Condensed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61698" y="3471838"/>
            <a:ext cx="8186766" cy="1757362"/>
          </a:xfrm>
        </p:spPr>
        <p:txBody>
          <a:bodyPr/>
          <a:lstStyle/>
          <a:p>
            <a:r>
              <a:rPr lang="tr-TR" sz="2800" b="1" dirty="0" err="1" smtClean="0">
                <a:latin typeface="Gill Sans MT Condensed" pitchFamily="34" charset="0"/>
              </a:rPr>
              <a:t>Subklinik</a:t>
            </a:r>
            <a:r>
              <a:rPr lang="tr-TR" sz="2800" b="1" dirty="0" smtClean="0">
                <a:latin typeface="Gill Sans MT Condensed" pitchFamily="34" charset="0"/>
              </a:rPr>
              <a:t> </a:t>
            </a:r>
            <a:r>
              <a:rPr lang="tr-TR" sz="2800" b="1" dirty="0" err="1" smtClean="0">
                <a:latin typeface="Gill Sans MT Condensed" pitchFamily="34" charset="0"/>
              </a:rPr>
              <a:t>mastitis</a:t>
            </a:r>
            <a:r>
              <a:rPr lang="tr-TR" sz="2800" dirty="0" smtClean="0">
                <a:latin typeface="Gill Sans MT Condensed" pitchFamily="34" charset="0"/>
              </a:rPr>
              <a:t>, enfeksiyona neden olan patojenin meme dokusunda olmasına rağmen, memede ve sütte gözle görülebilir değişikliklerin bulunmadığı </a:t>
            </a:r>
            <a:r>
              <a:rPr lang="tr-TR" sz="2800" dirty="0" err="1" smtClean="0">
                <a:latin typeface="Gill Sans MT Condensed" pitchFamily="34" charset="0"/>
              </a:rPr>
              <a:t>mastitis</a:t>
            </a:r>
            <a:r>
              <a:rPr lang="tr-TR" sz="2800" dirty="0" smtClean="0">
                <a:latin typeface="Gill Sans MT Condensed" pitchFamily="34" charset="0"/>
              </a:rPr>
              <a:t> formudur. </a:t>
            </a:r>
            <a:endParaRPr lang="tr-TR" sz="2800" b="1" dirty="0" smtClean="0">
              <a:latin typeface="Gill Sans MT Condensed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90260" y="2324270"/>
            <a:ext cx="8258204" cy="2328866"/>
          </a:xfrm>
        </p:spPr>
        <p:txBody>
          <a:bodyPr>
            <a:normAutofit lnSpcReduction="10000"/>
          </a:bodyPr>
          <a:lstStyle/>
          <a:p>
            <a:r>
              <a:rPr lang="tr-TR" sz="2800" b="1" dirty="0" smtClean="0">
                <a:latin typeface="Gill Sans MT Condensed" pitchFamily="34" charset="0"/>
              </a:rPr>
              <a:t>California </a:t>
            </a:r>
            <a:r>
              <a:rPr lang="tr-TR" sz="2800" b="1" dirty="0" err="1" smtClean="0">
                <a:latin typeface="Gill Sans MT Condensed" pitchFamily="34" charset="0"/>
              </a:rPr>
              <a:t>Mastitis</a:t>
            </a:r>
            <a:r>
              <a:rPr lang="tr-TR" sz="2800" b="1" dirty="0" smtClean="0">
                <a:latin typeface="Gill Sans MT Condensed" pitchFamily="34" charset="0"/>
              </a:rPr>
              <a:t> Test </a:t>
            </a:r>
            <a:r>
              <a:rPr lang="tr-TR" sz="2800" dirty="0" smtClean="0">
                <a:latin typeface="Gill Sans MT Condensed" pitchFamily="34" charset="0"/>
              </a:rPr>
              <a:t>(CMT), karma veya bireysel süt örneklerinde somatik hücre sayısını yüksek doğrulukla ortaya koyan hızlı, basit ve oldukça ucuz bir yöntemdir. 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dirty="0" smtClean="0">
                <a:latin typeface="Gill Sans MT Condensed" pitchFamily="34" charset="0"/>
              </a:rPr>
              <a:t>Bu bir test test kabı ve solüsyonundan oluşmaktadır.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773832"/>
            <a:ext cx="8229600" cy="1143000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Gill Sans MT Condensed" pitchFamily="34" charset="0"/>
              </a:rPr>
              <a:t>California </a:t>
            </a:r>
            <a:r>
              <a:rPr lang="tr-TR" sz="2800" b="1" dirty="0" err="1" smtClean="0">
                <a:latin typeface="Gill Sans MT Condensed" pitchFamily="34" charset="0"/>
              </a:rPr>
              <a:t>Mastitis</a:t>
            </a:r>
            <a:r>
              <a:rPr lang="tr-TR" sz="2800" b="1" dirty="0" smtClean="0">
                <a:latin typeface="Gill Sans MT Condensed" pitchFamily="34" charset="0"/>
              </a:rPr>
              <a:t> Test</a:t>
            </a:r>
            <a:r>
              <a:rPr lang="tr-TR" sz="2800" dirty="0" smtClean="0">
                <a:latin typeface="Gill Sans MT Condensed" pitchFamily="34" charset="0"/>
              </a:rPr>
              <a:t>, şu prensibe göre çalışmaktadır.</a:t>
            </a:r>
            <a:endParaRPr lang="tr-TR" sz="2800" dirty="0">
              <a:latin typeface="Gill Sans MT Condensed" pitchFamily="34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524270"/>
            <a:ext cx="6826714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186766" cy="1543048"/>
          </a:xfrm>
        </p:spPr>
        <p:txBody>
          <a:bodyPr/>
          <a:lstStyle/>
          <a:p>
            <a:r>
              <a:rPr lang="tr-TR" sz="2800" dirty="0" smtClean="0">
                <a:latin typeface="Gill Sans MT Condensed" pitchFamily="34" charset="0"/>
              </a:rPr>
              <a:t>Süt içerisinde lökosit sayısı ne kadar yüksek ise, oluşan jel yapısı o derece artmaktadır. </a:t>
            </a:r>
          </a:p>
          <a:p>
            <a:endParaRPr lang="tr-TR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82" y="3071842"/>
            <a:ext cx="3643306" cy="364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1428736"/>
            <a:ext cx="8075240" cy="46974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2800" b="1" dirty="0" smtClean="0">
                <a:latin typeface="Gill Sans MT Condensed" pitchFamily="34" charset="0"/>
              </a:rPr>
              <a:t>Oluşan jel yapısına göre sonuçlar derecelendirilmektedir;</a:t>
            </a:r>
          </a:p>
          <a:p>
            <a:pPr>
              <a:buNone/>
            </a:pPr>
            <a:endParaRPr lang="tr-TR" sz="2600" b="1" dirty="0" smtClean="0"/>
          </a:p>
          <a:p>
            <a:endParaRPr lang="tr-TR" sz="2600" dirty="0" smtClean="0"/>
          </a:p>
          <a:p>
            <a:r>
              <a:rPr lang="tr-TR" sz="2400" dirty="0" smtClean="0">
                <a:latin typeface="Gill Sans MT Condensed" pitchFamily="34" charset="0"/>
              </a:rPr>
              <a:t>N- (negatif) Somatik hücre sayısı 100.000</a:t>
            </a:r>
          </a:p>
          <a:p>
            <a:r>
              <a:rPr lang="tr-TR" sz="2400" dirty="0" smtClean="0">
                <a:latin typeface="Gill Sans MT Condensed" pitchFamily="34" charset="0"/>
              </a:rPr>
              <a:t>T- (şüpheli) Somatik hücre sayısı 300.000</a:t>
            </a:r>
          </a:p>
          <a:p>
            <a:r>
              <a:rPr lang="tr-TR" sz="2400" dirty="0" smtClean="0">
                <a:latin typeface="Gill Sans MT Condensed" pitchFamily="34" charset="0"/>
              </a:rPr>
              <a:t>1- Somatik hücre sayısı 900.000</a:t>
            </a:r>
          </a:p>
          <a:p>
            <a:r>
              <a:rPr lang="tr-TR" sz="2400" dirty="0" smtClean="0">
                <a:latin typeface="Gill Sans MT Condensed" pitchFamily="34" charset="0"/>
              </a:rPr>
              <a:t>2- Somatik hücre sayısı 2.7 000.000</a:t>
            </a:r>
          </a:p>
          <a:p>
            <a:r>
              <a:rPr lang="tr-TR" sz="2400" dirty="0" smtClean="0">
                <a:latin typeface="Gill Sans MT Condensed" pitchFamily="34" charset="0"/>
              </a:rPr>
              <a:t>3- Somatik hücre sayısı 8.1 000.000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85804" y="1214422"/>
            <a:ext cx="8229600" cy="5072098"/>
          </a:xfrm>
        </p:spPr>
        <p:txBody>
          <a:bodyPr>
            <a:normAutofit fontScale="92500" lnSpcReduction="10000"/>
          </a:bodyPr>
          <a:lstStyle/>
          <a:p>
            <a:r>
              <a:rPr lang="tr-TR" sz="3000" b="1" dirty="0" smtClean="0">
                <a:latin typeface="Gill Sans MT Condensed" pitchFamily="34" charset="0"/>
              </a:rPr>
              <a:t>Bu derecelendirme sistemine göre </a:t>
            </a:r>
            <a:r>
              <a:rPr lang="tr-TR" sz="3000" dirty="0" smtClean="0">
                <a:latin typeface="Gill Sans MT Condensed" pitchFamily="34" charset="0"/>
              </a:rPr>
              <a:t>1, 2 ve 3 pozitif reaksiyon görülmesi ilgili meme lobunun </a:t>
            </a:r>
            <a:r>
              <a:rPr lang="tr-TR" sz="3000" dirty="0" err="1" smtClean="0">
                <a:latin typeface="Gill Sans MT Condensed" pitchFamily="34" charset="0"/>
              </a:rPr>
              <a:t>enfekte</a:t>
            </a:r>
            <a:r>
              <a:rPr lang="tr-TR" sz="3000" dirty="0" smtClean="0">
                <a:latin typeface="Gill Sans MT Condensed" pitchFamily="34" charset="0"/>
              </a:rPr>
              <a:t> olduğuna işarettir. </a:t>
            </a:r>
          </a:p>
          <a:p>
            <a:endParaRPr lang="tr-TR" sz="3000" dirty="0" smtClean="0">
              <a:latin typeface="Gill Sans MT Condensed" pitchFamily="34" charset="0"/>
            </a:endParaRPr>
          </a:p>
          <a:p>
            <a:r>
              <a:rPr lang="tr-TR" sz="3000" b="1" dirty="0" smtClean="0">
                <a:latin typeface="Gill Sans MT Condensed" pitchFamily="34" charset="0"/>
              </a:rPr>
              <a:t>Şüpheli (T) ise </a:t>
            </a:r>
            <a:r>
              <a:rPr lang="tr-TR" sz="3000" dirty="0" smtClean="0">
                <a:latin typeface="Gill Sans MT Condensed" pitchFamily="34" charset="0"/>
              </a:rPr>
              <a:t>ilgili meme veya meme loblarında enfeksiyon olabileceğini düşündürür ve ancak 4 meme lobunun şüpheli reaksiyon vermesi, enfeksiyon olmadığı, </a:t>
            </a:r>
          </a:p>
          <a:p>
            <a:endParaRPr lang="tr-TR" sz="3000" dirty="0" smtClean="0">
              <a:latin typeface="Gill Sans MT Condensed" pitchFamily="34" charset="0"/>
            </a:endParaRPr>
          </a:p>
          <a:p>
            <a:r>
              <a:rPr lang="tr-TR" sz="3000" dirty="0" smtClean="0">
                <a:latin typeface="Gill Sans MT Condensed" pitchFamily="34" charset="0"/>
              </a:rPr>
              <a:t>Bir veya 2 meme lobu şüpheli reaksiyon veriyorsa, bu durum enfeksiyon var şeklinde değerlendirilir. </a:t>
            </a:r>
          </a:p>
          <a:p>
            <a:endParaRPr lang="tr-TR" sz="3000" dirty="0" smtClean="0">
              <a:latin typeface="Gill Sans MT Condensed" pitchFamily="34" charset="0"/>
            </a:endParaRPr>
          </a:p>
          <a:p>
            <a:r>
              <a:rPr lang="tr-TR" sz="3000" b="1" dirty="0" smtClean="0">
                <a:latin typeface="Gill Sans MT Condensed" pitchFamily="34" charset="0"/>
              </a:rPr>
              <a:t>Negatif (N) sonuçlar </a:t>
            </a:r>
            <a:r>
              <a:rPr lang="tr-TR" sz="3000" dirty="0" smtClean="0">
                <a:latin typeface="Gill Sans MT Condensed" pitchFamily="34" charset="0"/>
              </a:rPr>
              <a:t>ise enfeksiyon olmadığı şeklinde yorumlanır.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latin typeface="Gill Sans MT Condensed" pitchFamily="34" charset="0"/>
              </a:rPr>
              <a:t>Testin Uygulanışı</a:t>
            </a:r>
            <a:endParaRPr lang="tr-TR" sz="3200" b="1" dirty="0">
              <a:latin typeface="Gill Sans MT Condensed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3313" name="Objec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4" y="1947930"/>
            <a:ext cx="2643174" cy="1981136"/>
          </a:xfrm>
          <a:prstGeom prst="rect">
            <a:avLst/>
          </a:prstGeom>
          <a:noFill/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3315" name="Object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24" y="1928802"/>
            <a:ext cx="2500298" cy="2000264"/>
          </a:xfrm>
          <a:prstGeom prst="rect">
            <a:avLst/>
          </a:prstGeom>
          <a:noFill/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3317" name="Object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167" y="1928802"/>
            <a:ext cx="2524799" cy="2000264"/>
          </a:xfrm>
          <a:prstGeom prst="rect">
            <a:avLst/>
          </a:prstGeom>
          <a:noFill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071942"/>
            <a:ext cx="27146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1538" y="1772816"/>
            <a:ext cx="7858180" cy="4353347"/>
          </a:xfrm>
        </p:spPr>
        <p:txBody>
          <a:bodyPr>
            <a:normAutofit/>
          </a:bodyPr>
          <a:lstStyle/>
          <a:p>
            <a:r>
              <a:rPr lang="tr-TR" sz="2800" dirty="0" err="1" smtClean="0">
                <a:latin typeface="Gill Sans MT Condensed" pitchFamily="34" charset="0"/>
              </a:rPr>
              <a:t>SHS’ı</a:t>
            </a:r>
            <a:r>
              <a:rPr lang="tr-TR" sz="2800" dirty="0" smtClean="0">
                <a:latin typeface="Gill Sans MT Condensed" pitchFamily="34" charset="0"/>
              </a:rPr>
              <a:t> elektronik gereçlerle de yapılmaktadır.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dirty="0" smtClean="0">
                <a:latin typeface="Gill Sans MT Condensed" pitchFamily="34" charset="0"/>
              </a:rPr>
              <a:t>Bu yöntemler hızlı ve daha güvenlidir.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dirty="0" smtClean="0">
                <a:latin typeface="Gill Sans MT Condensed" pitchFamily="34" charset="0"/>
              </a:rPr>
              <a:t>Fakat pahalıdır.</a:t>
            </a:r>
            <a:endParaRPr lang="tr-TR" sz="2800" dirty="0"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95046"/>
            <a:ext cx="8219256" cy="3650178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Gill Sans MT Condensed" pitchFamily="34" charset="0"/>
              </a:rPr>
              <a:t>Süt </a:t>
            </a:r>
            <a:r>
              <a:rPr lang="tr-TR" sz="2400" dirty="0" err="1" smtClean="0">
                <a:latin typeface="Gill Sans MT Condensed" pitchFamily="34" charset="0"/>
              </a:rPr>
              <a:t>P</a:t>
            </a:r>
            <a:r>
              <a:rPr lang="tr-TR" sz="2400" baseline="30000" dirty="0" err="1" smtClean="0">
                <a:latin typeface="Gill Sans MT Condensed" pitchFamily="34" charset="0"/>
              </a:rPr>
              <a:t>H</a:t>
            </a:r>
            <a:r>
              <a:rPr lang="tr-TR" sz="2400" dirty="0" err="1" smtClean="0">
                <a:latin typeface="Gill Sans MT Condensed" pitchFamily="34" charset="0"/>
              </a:rPr>
              <a:t>’sındaki</a:t>
            </a:r>
            <a:r>
              <a:rPr lang="tr-TR" sz="2400" dirty="0" smtClean="0">
                <a:latin typeface="Gill Sans MT Condensed" pitchFamily="34" charset="0"/>
              </a:rPr>
              <a:t> değişiklikleri meme bazında saptamak için her meme için ayrı bölümlerin olduğu P</a:t>
            </a:r>
            <a:r>
              <a:rPr lang="tr-TR" sz="2400" baseline="30000" dirty="0" smtClean="0">
                <a:latin typeface="Gill Sans MT Condensed" pitchFamily="34" charset="0"/>
              </a:rPr>
              <a:t>H</a:t>
            </a:r>
            <a:r>
              <a:rPr lang="tr-TR" sz="2400" dirty="0" smtClean="0">
                <a:latin typeface="Gill Sans MT Condensed" pitchFamily="34" charset="0"/>
              </a:rPr>
              <a:t> metreler bulunmaktadır.  </a:t>
            </a:r>
          </a:p>
          <a:p>
            <a:endParaRPr lang="tr-TR" sz="2400" dirty="0" smtClean="0">
              <a:latin typeface="Gill Sans MT Condensed" pitchFamily="34" charset="0"/>
            </a:endParaRPr>
          </a:p>
          <a:p>
            <a:r>
              <a:rPr lang="tr-TR" sz="2400" dirty="0" smtClean="0">
                <a:latin typeface="Gill Sans MT Condensed" pitchFamily="34" charset="0"/>
              </a:rPr>
              <a:t>P</a:t>
            </a:r>
            <a:r>
              <a:rPr lang="tr-TR" sz="2400" baseline="30000" dirty="0" smtClean="0">
                <a:latin typeface="Gill Sans MT Condensed" pitchFamily="34" charset="0"/>
              </a:rPr>
              <a:t>H </a:t>
            </a:r>
            <a:r>
              <a:rPr lang="tr-TR" sz="2400" dirty="0" smtClean="0">
                <a:latin typeface="Gill Sans MT Condensed" pitchFamily="34" charset="0"/>
              </a:rPr>
              <a:t>metrelerde P</a:t>
            </a:r>
            <a:r>
              <a:rPr lang="tr-TR" sz="2400" baseline="30000" dirty="0" smtClean="0">
                <a:latin typeface="Gill Sans MT Condensed" pitchFamily="34" charset="0"/>
              </a:rPr>
              <a:t>H</a:t>
            </a:r>
            <a:r>
              <a:rPr lang="tr-TR" sz="2400" dirty="0" smtClean="0">
                <a:latin typeface="Gill Sans MT Condensed" pitchFamily="34" charset="0"/>
              </a:rPr>
              <a:t> indikatörü olarak </a:t>
            </a:r>
            <a:r>
              <a:rPr lang="tr-TR" sz="2400" dirty="0" err="1" smtClean="0">
                <a:latin typeface="Gill Sans MT Condensed" pitchFamily="34" charset="0"/>
              </a:rPr>
              <a:t>bromthymol</a:t>
            </a:r>
            <a:r>
              <a:rPr lang="tr-TR" sz="2400" dirty="0" smtClean="0">
                <a:latin typeface="Gill Sans MT Condensed" pitchFamily="34" charset="0"/>
              </a:rPr>
              <a:t> </a:t>
            </a:r>
            <a:r>
              <a:rPr lang="tr-TR" sz="2400" dirty="0" err="1" smtClean="0">
                <a:latin typeface="Gill Sans MT Condensed" pitchFamily="34" charset="0"/>
              </a:rPr>
              <a:t>blue</a:t>
            </a:r>
            <a:r>
              <a:rPr lang="tr-TR" sz="2400" dirty="0" smtClean="0">
                <a:latin typeface="Gill Sans MT Condensed" pitchFamily="34" charset="0"/>
              </a:rPr>
              <a:t> ve </a:t>
            </a:r>
            <a:r>
              <a:rPr lang="tr-TR" sz="2400" dirty="0" err="1" smtClean="0">
                <a:latin typeface="Gill Sans MT Condensed" pitchFamily="34" charset="0"/>
              </a:rPr>
              <a:t>bromcresol</a:t>
            </a:r>
            <a:r>
              <a:rPr lang="tr-TR" sz="2400" dirty="0" smtClean="0">
                <a:latin typeface="Gill Sans MT Condensed" pitchFamily="34" charset="0"/>
              </a:rPr>
              <a:t> </a:t>
            </a:r>
            <a:r>
              <a:rPr lang="tr-TR" sz="2400" dirty="0" err="1" smtClean="0">
                <a:latin typeface="Gill Sans MT Condensed" pitchFamily="34" charset="0"/>
              </a:rPr>
              <a:t>purple</a:t>
            </a:r>
            <a:r>
              <a:rPr lang="tr-TR" sz="2400" dirty="0" smtClean="0">
                <a:latin typeface="Gill Sans MT Condensed" pitchFamily="34" charset="0"/>
              </a:rPr>
              <a:t> kullanılmaktadır. </a:t>
            </a:r>
          </a:p>
          <a:p>
            <a:endParaRPr lang="tr-TR" sz="2400" dirty="0" smtClean="0">
              <a:latin typeface="Gill Sans MT Condensed" pitchFamily="34" charset="0"/>
            </a:endParaRPr>
          </a:p>
          <a:p>
            <a:r>
              <a:rPr lang="tr-TR" sz="2400" dirty="0" smtClean="0">
                <a:latin typeface="Gill Sans MT Condensed" pitchFamily="34" charset="0"/>
              </a:rPr>
              <a:t>Normal sütün </a:t>
            </a:r>
            <a:r>
              <a:rPr lang="tr-TR" sz="2400" dirty="0" err="1" smtClean="0">
                <a:latin typeface="Gill Sans MT Condensed" pitchFamily="34" charset="0"/>
              </a:rPr>
              <a:t>P</a:t>
            </a:r>
            <a:r>
              <a:rPr lang="tr-TR" sz="2400" baseline="30000" dirty="0" err="1" smtClean="0">
                <a:latin typeface="Gill Sans MT Condensed" pitchFamily="34" charset="0"/>
              </a:rPr>
              <a:t>H</a:t>
            </a:r>
            <a:r>
              <a:rPr lang="tr-TR" sz="2400" dirty="0" err="1" smtClean="0">
                <a:latin typeface="Gill Sans MT Condensed" pitchFamily="34" charset="0"/>
              </a:rPr>
              <a:t>’sı</a:t>
            </a:r>
            <a:r>
              <a:rPr lang="tr-TR" sz="2400" dirty="0" smtClean="0">
                <a:latin typeface="Gill Sans MT Condensed" pitchFamily="34" charset="0"/>
              </a:rPr>
              <a:t> ise 6.5-6.7 (kolostrumunki 6.0-6.4)’</a:t>
            </a:r>
            <a:r>
              <a:rPr lang="tr-TR" sz="2400" dirty="0" err="1" smtClean="0">
                <a:latin typeface="Gill Sans MT Condensed" pitchFamily="34" charset="0"/>
              </a:rPr>
              <a:t>dir</a:t>
            </a:r>
            <a:r>
              <a:rPr lang="tr-TR" sz="2400" dirty="0" smtClean="0">
                <a:latin typeface="Gill Sans MT Condensed" pitchFamily="34" charset="0"/>
              </a:rPr>
              <a:t>. </a:t>
            </a:r>
            <a:r>
              <a:rPr lang="tr-TR" sz="2400" dirty="0" err="1" smtClean="0">
                <a:latin typeface="Gill Sans MT Condensed" pitchFamily="34" charset="0"/>
              </a:rPr>
              <a:t>Mastitis</a:t>
            </a:r>
            <a:r>
              <a:rPr lang="tr-TR" sz="2400" dirty="0" smtClean="0">
                <a:latin typeface="Gill Sans MT Condensed" pitchFamily="34" charset="0"/>
              </a:rPr>
              <a:t> sırasında süt  </a:t>
            </a:r>
            <a:r>
              <a:rPr lang="tr-TR" sz="2400" dirty="0" err="1" smtClean="0">
                <a:latin typeface="Gill Sans MT Condensed" pitchFamily="34" charset="0"/>
              </a:rPr>
              <a:t>P</a:t>
            </a:r>
            <a:r>
              <a:rPr lang="tr-TR" sz="2400" baseline="30000" dirty="0" err="1" smtClean="0">
                <a:latin typeface="Gill Sans MT Condensed" pitchFamily="34" charset="0"/>
              </a:rPr>
              <a:t>H</a:t>
            </a:r>
            <a:r>
              <a:rPr lang="tr-TR" sz="2400" dirty="0" err="1" smtClean="0">
                <a:latin typeface="Gill Sans MT Condensed" pitchFamily="34" charset="0"/>
              </a:rPr>
              <a:t>’sı</a:t>
            </a:r>
            <a:r>
              <a:rPr lang="tr-TR" sz="2400" dirty="0" smtClean="0">
                <a:latin typeface="Gill Sans MT Condensed" pitchFamily="34" charset="0"/>
              </a:rPr>
              <a:t>, kan </a:t>
            </a:r>
            <a:r>
              <a:rPr lang="tr-TR" sz="2400" dirty="0" err="1" smtClean="0">
                <a:latin typeface="Gill Sans MT Condensed" pitchFamily="34" charset="0"/>
              </a:rPr>
              <a:t>P</a:t>
            </a:r>
            <a:r>
              <a:rPr lang="tr-TR" sz="2400" baseline="30000" dirty="0" err="1" smtClean="0">
                <a:latin typeface="Gill Sans MT Condensed" pitchFamily="34" charset="0"/>
              </a:rPr>
              <a:t>H</a:t>
            </a:r>
            <a:r>
              <a:rPr lang="tr-TR" sz="2400" dirty="0" err="1" smtClean="0">
                <a:latin typeface="Gill Sans MT Condensed" pitchFamily="34" charset="0"/>
              </a:rPr>
              <a:t>’sına</a:t>
            </a:r>
            <a:r>
              <a:rPr lang="tr-TR" sz="2400" dirty="0" smtClean="0">
                <a:latin typeface="Gill Sans MT Condensed" pitchFamily="34" charset="0"/>
              </a:rPr>
              <a:t> (P</a:t>
            </a:r>
            <a:r>
              <a:rPr lang="tr-TR" sz="2400" baseline="30000" dirty="0" smtClean="0">
                <a:latin typeface="Gill Sans MT Condensed" pitchFamily="34" charset="0"/>
              </a:rPr>
              <a:t>H</a:t>
            </a:r>
            <a:r>
              <a:rPr lang="tr-TR" sz="2400" dirty="0" smtClean="0">
                <a:latin typeface="Gill Sans MT Condensed" pitchFamily="34" charset="0"/>
              </a:rPr>
              <a:t>  7.4) yaklaşmaktadır.</a:t>
            </a:r>
            <a:endParaRPr lang="tr-TR" sz="2400" b="1" dirty="0" smtClean="0">
              <a:latin typeface="Gill Sans MT Condensed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66510"/>
            <a:ext cx="8258204" cy="2614618"/>
          </a:xfrm>
        </p:spPr>
        <p:txBody>
          <a:bodyPr>
            <a:normAutofit fontScale="85000" lnSpcReduction="20000"/>
          </a:bodyPr>
          <a:lstStyle/>
          <a:p>
            <a:r>
              <a:rPr lang="tr-TR" sz="2800" dirty="0" smtClean="0">
                <a:latin typeface="Gill Sans MT Condensed" pitchFamily="34" charset="0"/>
              </a:rPr>
              <a:t>P</a:t>
            </a:r>
            <a:r>
              <a:rPr lang="tr-TR" sz="2800" baseline="30000" dirty="0" smtClean="0">
                <a:latin typeface="Gill Sans MT Condensed" pitchFamily="34" charset="0"/>
              </a:rPr>
              <a:t>H </a:t>
            </a:r>
            <a:r>
              <a:rPr lang="tr-TR" sz="2800" dirty="0" smtClean="0">
                <a:latin typeface="Gill Sans MT Condensed" pitchFamily="34" charset="0"/>
              </a:rPr>
              <a:t>ile süt değerlendirme şu şekilde yapılmaktadır. 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dirty="0" smtClean="0">
                <a:latin typeface="Gill Sans MT Condensed" pitchFamily="34" charset="0"/>
              </a:rPr>
              <a:t>Önce bir damla süt kağıt üzerine damlatılır ve renk değişikliğine bakarak sütün  </a:t>
            </a:r>
            <a:r>
              <a:rPr lang="tr-TR" sz="2800" dirty="0" err="1" smtClean="0">
                <a:latin typeface="Gill Sans MT Condensed" pitchFamily="34" charset="0"/>
              </a:rPr>
              <a:t>P</a:t>
            </a:r>
            <a:r>
              <a:rPr lang="tr-TR" sz="2800" baseline="30000" dirty="0" err="1" smtClean="0">
                <a:latin typeface="Gill Sans MT Condensed" pitchFamily="34" charset="0"/>
              </a:rPr>
              <a:t>H</a:t>
            </a:r>
            <a:r>
              <a:rPr lang="tr-TR" sz="2800" dirty="0" err="1" smtClean="0">
                <a:latin typeface="Gill Sans MT Condensed" pitchFamily="34" charset="0"/>
              </a:rPr>
              <a:t>’sı</a:t>
            </a:r>
            <a:r>
              <a:rPr lang="tr-TR" sz="2800" dirty="0" smtClean="0">
                <a:latin typeface="Gill Sans MT Condensed" pitchFamily="34" charset="0"/>
              </a:rPr>
              <a:t> belirlenir.</a:t>
            </a:r>
          </a:p>
          <a:p>
            <a:endParaRPr lang="tr-TR" sz="2800" b="1" dirty="0" smtClean="0">
              <a:latin typeface="Gill Sans MT Condensed" pitchFamily="34" charset="0"/>
            </a:endParaRPr>
          </a:p>
          <a:p>
            <a:r>
              <a:rPr lang="tr-TR" sz="2800" b="1" dirty="0" smtClean="0">
                <a:latin typeface="Gill Sans MT Condensed" pitchFamily="34" charset="0"/>
              </a:rPr>
              <a:t>Kağıdın rengi solgun yeşil </a:t>
            </a:r>
            <a:r>
              <a:rPr lang="tr-TR" sz="2800" dirty="0" smtClean="0">
                <a:latin typeface="Gill Sans MT Condensed" pitchFamily="34" charset="0"/>
              </a:rPr>
              <a:t>ise </a:t>
            </a:r>
            <a:r>
              <a:rPr lang="tr-TR" sz="2800" dirty="0" err="1" smtClean="0">
                <a:latin typeface="Gill Sans MT Condensed" pitchFamily="34" charset="0"/>
              </a:rPr>
              <a:t>pH</a:t>
            </a:r>
            <a:r>
              <a:rPr lang="tr-TR" sz="2800" dirty="0" smtClean="0">
                <a:latin typeface="Gill Sans MT Condensed" pitchFamily="34" charset="0"/>
              </a:rPr>
              <a:t> 6.6-6.7 , </a:t>
            </a:r>
            <a:r>
              <a:rPr lang="tr-TR" sz="2800" b="1" dirty="0" smtClean="0">
                <a:latin typeface="Gill Sans MT Condensed" pitchFamily="34" charset="0"/>
              </a:rPr>
              <a:t>orta derecede yeşil ise</a:t>
            </a:r>
            <a:r>
              <a:rPr lang="tr-TR" sz="2800" dirty="0" smtClean="0">
                <a:latin typeface="Gill Sans MT Condensed" pitchFamily="34" charset="0"/>
              </a:rPr>
              <a:t> </a:t>
            </a:r>
            <a:r>
              <a:rPr lang="tr-TR" sz="2800" dirty="0" err="1" smtClean="0">
                <a:latin typeface="Gill Sans MT Condensed" pitchFamily="34" charset="0"/>
              </a:rPr>
              <a:t>pH</a:t>
            </a:r>
            <a:r>
              <a:rPr lang="tr-TR" sz="2800" dirty="0" smtClean="0">
                <a:latin typeface="Gill Sans MT Condensed" pitchFamily="34" charset="0"/>
              </a:rPr>
              <a:t> 6.8, </a:t>
            </a:r>
            <a:r>
              <a:rPr lang="tr-TR" sz="2800" b="1" dirty="0" smtClean="0">
                <a:latin typeface="Gill Sans MT Condensed" pitchFamily="34" charset="0"/>
              </a:rPr>
              <a:t>yeşil ise</a:t>
            </a:r>
            <a:r>
              <a:rPr lang="tr-TR" sz="2800" dirty="0" smtClean="0">
                <a:latin typeface="Gill Sans MT Condensed" pitchFamily="34" charset="0"/>
              </a:rPr>
              <a:t> </a:t>
            </a:r>
            <a:r>
              <a:rPr lang="tr-TR" sz="2800" dirty="0" err="1" smtClean="0">
                <a:latin typeface="Gill Sans MT Condensed" pitchFamily="34" charset="0"/>
              </a:rPr>
              <a:t>pH</a:t>
            </a:r>
            <a:r>
              <a:rPr lang="tr-TR" sz="2800" dirty="0" smtClean="0">
                <a:latin typeface="Gill Sans MT Condensed" pitchFamily="34" charset="0"/>
              </a:rPr>
              <a:t> 7.1 ve </a:t>
            </a:r>
            <a:r>
              <a:rPr lang="tr-TR" sz="2800" b="1" dirty="0" smtClean="0">
                <a:latin typeface="Gill Sans MT Condensed" pitchFamily="34" charset="0"/>
              </a:rPr>
              <a:t>koyu mavi-yeşil ise </a:t>
            </a:r>
            <a:r>
              <a:rPr lang="tr-TR" sz="2800" dirty="0" err="1" smtClean="0">
                <a:latin typeface="Gill Sans MT Condensed" pitchFamily="34" charset="0"/>
              </a:rPr>
              <a:t>pH</a:t>
            </a:r>
            <a:r>
              <a:rPr lang="tr-TR" sz="2800" dirty="0" smtClean="0">
                <a:latin typeface="Gill Sans MT Condensed" pitchFamily="34" charset="0"/>
              </a:rPr>
              <a:t> 7.4’dir.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557808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latin typeface="Gill Sans MT Condensed" pitchFamily="34" charset="0"/>
              </a:rPr>
              <a:t>Biyokimyasal Yöntemler</a:t>
            </a:r>
            <a:endParaRPr lang="tr-TR" sz="3200" b="1" dirty="0">
              <a:latin typeface="Gill Sans MT Condensed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407108"/>
            <a:ext cx="8186766" cy="3686188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Gill Sans MT Condensed" pitchFamily="34" charset="0"/>
              </a:rPr>
              <a:t>İneklerde </a:t>
            </a:r>
            <a:r>
              <a:rPr lang="tr-TR" sz="2800" b="1" dirty="0" smtClean="0">
                <a:latin typeface="Gill Sans MT Condensed" pitchFamily="34" charset="0"/>
              </a:rPr>
              <a:t>akut yangılarda</a:t>
            </a:r>
            <a:r>
              <a:rPr lang="tr-TR" sz="2800" dirty="0" smtClean="0">
                <a:latin typeface="Gill Sans MT Condensed" pitchFamily="34" charset="0"/>
              </a:rPr>
              <a:t>, akut faz proteinlerinden </a:t>
            </a:r>
            <a:r>
              <a:rPr lang="tr-TR" sz="2800" b="1" dirty="0" err="1" smtClean="0">
                <a:latin typeface="Gill Sans MT Condensed" pitchFamily="34" charset="0"/>
              </a:rPr>
              <a:t>haptoglobulin</a:t>
            </a:r>
            <a:r>
              <a:rPr lang="tr-TR" sz="2800" dirty="0" smtClean="0">
                <a:latin typeface="Gill Sans MT Condensed" pitchFamily="34" charset="0"/>
              </a:rPr>
              <a:t> ve </a:t>
            </a:r>
            <a:r>
              <a:rPr lang="tr-TR" sz="2800" b="1" dirty="0" smtClean="0">
                <a:latin typeface="Gill Sans MT Condensed" pitchFamily="34" charset="0"/>
              </a:rPr>
              <a:t>serum </a:t>
            </a:r>
            <a:r>
              <a:rPr lang="tr-TR" sz="2800" b="1" dirty="0" err="1" smtClean="0">
                <a:latin typeface="Gill Sans MT Condensed" pitchFamily="34" charset="0"/>
              </a:rPr>
              <a:t>amiloid</a:t>
            </a:r>
            <a:r>
              <a:rPr lang="tr-TR" sz="2800" b="1" dirty="0" smtClean="0">
                <a:latin typeface="Gill Sans MT Condensed" pitchFamily="34" charset="0"/>
              </a:rPr>
              <a:t> A düzeyi</a:t>
            </a:r>
            <a:r>
              <a:rPr lang="tr-TR" sz="2800" dirty="0" smtClean="0">
                <a:latin typeface="Gill Sans MT Condensed" pitchFamily="34" charset="0"/>
              </a:rPr>
              <a:t>, önemli ölçüde </a:t>
            </a:r>
            <a:r>
              <a:rPr lang="tr-TR" sz="2800" b="1" dirty="0" smtClean="0">
                <a:latin typeface="Gill Sans MT Condensed" pitchFamily="34" charset="0"/>
              </a:rPr>
              <a:t>artar</a:t>
            </a:r>
            <a:r>
              <a:rPr lang="tr-TR" sz="2800" dirty="0" smtClean="0">
                <a:latin typeface="Gill Sans MT Condensed" pitchFamily="34" charset="0"/>
              </a:rPr>
              <a:t>. 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b="1" dirty="0" smtClean="0">
                <a:latin typeface="Gill Sans MT Condensed" pitchFamily="34" charset="0"/>
              </a:rPr>
              <a:t>Kronik yangılarda </a:t>
            </a:r>
            <a:r>
              <a:rPr lang="tr-TR" sz="2800" dirty="0" smtClean="0">
                <a:latin typeface="Gill Sans MT Condensed" pitchFamily="34" charset="0"/>
              </a:rPr>
              <a:t>ise </a:t>
            </a:r>
            <a:r>
              <a:rPr lang="tr-TR" sz="2800" b="1" dirty="0" smtClean="0">
                <a:latin typeface="Gill Sans MT Condensed" pitchFamily="34" charset="0"/>
              </a:rPr>
              <a:t>1 asit-</a:t>
            </a:r>
            <a:r>
              <a:rPr lang="tr-TR" sz="2800" b="1" dirty="0" err="1" smtClean="0">
                <a:latin typeface="Gill Sans MT Condensed" pitchFamily="34" charset="0"/>
              </a:rPr>
              <a:t>glikoprotein</a:t>
            </a:r>
            <a:r>
              <a:rPr lang="tr-TR" sz="2800" b="1" dirty="0" smtClean="0">
                <a:latin typeface="Gill Sans MT Condensed" pitchFamily="34" charset="0"/>
              </a:rPr>
              <a:t> </a:t>
            </a:r>
            <a:r>
              <a:rPr lang="tr-TR" sz="2800" dirty="0" smtClean="0">
                <a:latin typeface="Gill Sans MT Condensed" pitchFamily="34" charset="0"/>
              </a:rPr>
              <a:t>düzeyi artmaktadır. 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dirty="0" err="1" smtClean="0">
                <a:latin typeface="Gill Sans MT Condensed" pitchFamily="34" charset="0"/>
              </a:rPr>
              <a:t>Haptoglobulin</a:t>
            </a:r>
            <a:r>
              <a:rPr lang="tr-TR" sz="2800" dirty="0" smtClean="0">
                <a:latin typeface="Gill Sans MT Condensed" pitchFamily="34" charset="0"/>
              </a:rPr>
              <a:t> ve serum </a:t>
            </a:r>
            <a:r>
              <a:rPr lang="tr-TR" sz="2800" dirty="0" err="1" smtClean="0">
                <a:latin typeface="Gill Sans MT Condensed" pitchFamily="34" charset="0"/>
              </a:rPr>
              <a:t>amiloid</a:t>
            </a:r>
            <a:r>
              <a:rPr lang="tr-TR" sz="2800" dirty="0" smtClean="0">
                <a:latin typeface="Gill Sans MT Condensed" pitchFamily="34" charset="0"/>
              </a:rPr>
              <a:t> A konsantrasyonu, özellikle </a:t>
            </a:r>
            <a:r>
              <a:rPr lang="tr-TR" sz="2800" i="1" dirty="0" smtClean="0">
                <a:latin typeface="Gill Sans MT Condensed" pitchFamily="34" charset="0"/>
              </a:rPr>
              <a:t>E. </a:t>
            </a:r>
            <a:r>
              <a:rPr lang="tr-TR" sz="2800" i="1" dirty="0" err="1" smtClean="0">
                <a:latin typeface="Gill Sans MT Condensed" pitchFamily="34" charset="0"/>
              </a:rPr>
              <a:t>coli</a:t>
            </a:r>
            <a:r>
              <a:rPr lang="tr-TR" sz="2800" dirty="0" err="1" smtClean="0">
                <a:latin typeface="Gill Sans MT Condensed" pitchFamily="34" charset="0"/>
              </a:rPr>
              <a:t>’nin</a:t>
            </a:r>
            <a:r>
              <a:rPr lang="tr-TR" sz="2800" dirty="0" smtClean="0">
                <a:latin typeface="Gill Sans MT Condensed" pitchFamily="34" charset="0"/>
              </a:rPr>
              <a:t> neden olduğu </a:t>
            </a:r>
            <a:r>
              <a:rPr lang="tr-TR" sz="2800" dirty="0" err="1" smtClean="0">
                <a:latin typeface="Gill Sans MT Condensed" pitchFamily="34" charset="0"/>
              </a:rPr>
              <a:t>mastitislerde</a:t>
            </a:r>
            <a:r>
              <a:rPr lang="tr-TR" sz="2800" dirty="0" smtClean="0">
                <a:latin typeface="Gill Sans MT Condensed" pitchFamily="34" charset="0"/>
              </a:rPr>
              <a:t> oldukça yükselmektedir. </a:t>
            </a:r>
            <a:endParaRPr lang="tr-TR" sz="2800" b="1" dirty="0" smtClean="0">
              <a:latin typeface="Gill Sans MT Condensed" pitchFamily="34" charset="0"/>
            </a:endParaRPr>
          </a:p>
          <a:p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42984"/>
            <a:ext cx="8186766" cy="2400304"/>
          </a:xfrm>
        </p:spPr>
        <p:txBody>
          <a:bodyPr/>
          <a:lstStyle/>
          <a:p>
            <a:r>
              <a:rPr lang="tr-TR" sz="2800" dirty="0" smtClean="0">
                <a:latin typeface="Gill Sans MT Condensed" pitchFamily="34" charset="0"/>
              </a:rPr>
              <a:t>Bir sürüde </a:t>
            </a:r>
            <a:r>
              <a:rPr lang="tr-TR" sz="2800" dirty="0" err="1" smtClean="0">
                <a:latin typeface="Gill Sans MT Condensed" pitchFamily="34" charset="0"/>
              </a:rPr>
              <a:t>subklinik</a:t>
            </a:r>
            <a:r>
              <a:rPr lang="tr-TR" sz="2800" dirty="0" smtClean="0">
                <a:latin typeface="Gill Sans MT Condensed" pitchFamily="34" charset="0"/>
              </a:rPr>
              <a:t> </a:t>
            </a:r>
            <a:r>
              <a:rPr lang="tr-TR" sz="2800" dirty="0" err="1" smtClean="0">
                <a:latin typeface="Gill Sans MT Condensed" pitchFamily="34" charset="0"/>
              </a:rPr>
              <a:t>mastitis</a:t>
            </a:r>
            <a:r>
              <a:rPr lang="tr-TR" sz="2800" dirty="0" smtClean="0">
                <a:latin typeface="Gill Sans MT Condensed" pitchFamily="34" charset="0"/>
              </a:rPr>
              <a:t>, </a:t>
            </a:r>
            <a:r>
              <a:rPr lang="tr-TR" sz="2800" dirty="0" err="1" smtClean="0">
                <a:latin typeface="Gill Sans MT Condensed" pitchFamily="34" charset="0"/>
              </a:rPr>
              <a:t>mastitisin</a:t>
            </a:r>
            <a:r>
              <a:rPr lang="tr-TR" sz="2800" dirty="0" smtClean="0">
                <a:latin typeface="Gill Sans MT Condensed" pitchFamily="34" charset="0"/>
              </a:rPr>
              <a:t> buz dağının altındaki kısmına benzetilir. </a:t>
            </a:r>
          </a:p>
          <a:p>
            <a:r>
              <a:rPr lang="tr-TR" sz="2800" dirty="0" smtClean="0">
                <a:latin typeface="Gill Sans MT Condensed" pitchFamily="34" charset="0"/>
              </a:rPr>
              <a:t>Buz dağının altındaki kısım, üstünde gözüken kısımdan çok daha büyüktür. </a:t>
            </a:r>
            <a:endParaRPr lang="tr-TR" sz="2800" b="1" dirty="0" smtClean="0">
              <a:latin typeface="Gill Sans MT Condensed" pitchFamily="34" charset="0"/>
            </a:endParaRPr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7" y="3889210"/>
            <a:ext cx="3800464" cy="282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85804" y="1357298"/>
            <a:ext cx="8262660" cy="4808006"/>
          </a:xfrm>
        </p:spPr>
        <p:txBody>
          <a:bodyPr>
            <a:normAutofit/>
          </a:bodyPr>
          <a:lstStyle/>
          <a:p>
            <a:r>
              <a:rPr lang="tr-TR" sz="2800" b="1" dirty="0" err="1" smtClean="0">
                <a:latin typeface="Gill Sans MT Condensed" pitchFamily="34" charset="0"/>
              </a:rPr>
              <a:t>Lizozomal</a:t>
            </a:r>
            <a:r>
              <a:rPr lang="tr-TR" sz="2800" b="1" dirty="0" smtClean="0">
                <a:latin typeface="Gill Sans MT Condensed" pitchFamily="34" charset="0"/>
              </a:rPr>
              <a:t> enzimler </a:t>
            </a:r>
            <a:r>
              <a:rPr lang="tr-TR" sz="2800" dirty="0" smtClean="0">
                <a:latin typeface="Gill Sans MT Condensed" pitchFamily="34" charset="0"/>
              </a:rPr>
              <a:t>de </a:t>
            </a:r>
            <a:r>
              <a:rPr lang="tr-TR" sz="2800" b="1" dirty="0" smtClean="0">
                <a:latin typeface="Gill Sans MT Condensed" pitchFamily="34" charset="0"/>
              </a:rPr>
              <a:t>güvenli bir yangı indikatörü </a:t>
            </a:r>
            <a:r>
              <a:rPr lang="tr-TR" sz="2800" dirty="0" smtClean="0">
                <a:latin typeface="Gill Sans MT Condensed" pitchFamily="34" charset="0"/>
              </a:rPr>
              <a:t>olarak kabul edilmektedir. 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b="1" dirty="0" err="1" smtClean="0">
                <a:latin typeface="Gill Sans MT Condensed" pitchFamily="34" charset="0"/>
              </a:rPr>
              <a:t>NAGase</a:t>
            </a:r>
            <a:r>
              <a:rPr lang="tr-TR" sz="2800" dirty="0" smtClean="0">
                <a:latin typeface="Gill Sans MT Condensed" pitchFamily="34" charset="0"/>
              </a:rPr>
              <a:t>, </a:t>
            </a:r>
            <a:r>
              <a:rPr lang="tr-TR" sz="2800" dirty="0" err="1" smtClean="0">
                <a:latin typeface="Gill Sans MT Condensed" pitchFamily="34" charset="0"/>
              </a:rPr>
              <a:t>intraselüler</a:t>
            </a:r>
            <a:r>
              <a:rPr lang="tr-TR" sz="2800" dirty="0" smtClean="0">
                <a:latin typeface="Gill Sans MT Condensed" pitchFamily="34" charset="0"/>
              </a:rPr>
              <a:t> </a:t>
            </a:r>
            <a:r>
              <a:rPr lang="tr-TR" sz="2800" dirty="0" err="1" smtClean="0">
                <a:latin typeface="Gill Sans MT Condensed" pitchFamily="34" charset="0"/>
              </a:rPr>
              <a:t>lizozomal</a:t>
            </a:r>
            <a:r>
              <a:rPr lang="tr-TR" sz="2800" dirty="0" smtClean="0">
                <a:latin typeface="Gill Sans MT Condensed" pitchFamily="34" charset="0"/>
              </a:rPr>
              <a:t> bir enzim olup, yangı hücrelerinin aktive olduğu veya parçalanması sonucu süte geçmektedir. 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b="1" dirty="0" smtClean="0">
                <a:latin typeface="Gill Sans MT Condensed" pitchFamily="34" charset="0"/>
              </a:rPr>
              <a:t>Süt içerisinde </a:t>
            </a:r>
            <a:r>
              <a:rPr lang="tr-TR" sz="2800" b="1" dirty="0" err="1" smtClean="0">
                <a:latin typeface="Gill Sans MT Condensed" pitchFamily="34" charset="0"/>
              </a:rPr>
              <a:t>NAGase</a:t>
            </a:r>
            <a:r>
              <a:rPr lang="tr-TR" sz="2800" b="1" dirty="0" smtClean="0">
                <a:latin typeface="Gill Sans MT Condensed" pitchFamily="34" charset="0"/>
              </a:rPr>
              <a:t> konsantrasyonunun ölçümü</a:t>
            </a:r>
            <a:r>
              <a:rPr lang="tr-TR" sz="2800" dirty="0" smtClean="0">
                <a:latin typeface="Gill Sans MT Condensed" pitchFamily="34" charset="0"/>
              </a:rPr>
              <a:t>, </a:t>
            </a:r>
            <a:r>
              <a:rPr lang="tr-TR" sz="2800" b="1" dirty="0" smtClean="0">
                <a:solidFill>
                  <a:srgbClr val="0070C0"/>
                </a:solidFill>
                <a:latin typeface="Gill Sans MT Condensed" pitchFamily="34" charset="0"/>
              </a:rPr>
              <a:t>meme içi enfeksiyonların belirlenmesinde </a:t>
            </a:r>
            <a:r>
              <a:rPr lang="tr-TR" sz="2800" b="1" dirty="0" smtClean="0">
                <a:solidFill>
                  <a:srgbClr val="FF0000"/>
                </a:solidFill>
                <a:latin typeface="Gill Sans MT Condensed" pitchFamily="34" charset="0"/>
              </a:rPr>
              <a:t>güvenli bir indikatör </a:t>
            </a:r>
            <a:r>
              <a:rPr lang="tr-TR" sz="2800" dirty="0" smtClean="0">
                <a:latin typeface="Gill Sans MT Condensed" pitchFamily="34" charset="0"/>
              </a:rPr>
              <a:t>olarak kabul edilmektedir. </a:t>
            </a:r>
          </a:p>
          <a:p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41379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atin typeface="Gill Sans MT Condensed" pitchFamily="34" charset="0"/>
              </a:rPr>
              <a:t>Sütün</a:t>
            </a:r>
            <a:r>
              <a:rPr lang="en-US" sz="3200" b="1" dirty="0" smtClean="0">
                <a:latin typeface="Gill Sans MT Condensed" pitchFamily="34" charset="0"/>
              </a:rPr>
              <a:t> </a:t>
            </a:r>
            <a:r>
              <a:rPr lang="en-US" sz="3200" b="1" dirty="0" err="1" smtClean="0">
                <a:latin typeface="Gill Sans MT Condensed" pitchFamily="34" charset="0"/>
              </a:rPr>
              <a:t>Elektriksel</a:t>
            </a:r>
            <a:r>
              <a:rPr lang="en-US" sz="3200" b="1" dirty="0" smtClean="0">
                <a:latin typeface="Gill Sans MT Condensed" pitchFamily="34" charset="0"/>
              </a:rPr>
              <a:t> </a:t>
            </a:r>
            <a:r>
              <a:rPr lang="en-US" sz="3200" b="1" dirty="0" err="1" smtClean="0">
                <a:latin typeface="Gill Sans MT Condensed" pitchFamily="34" charset="0"/>
              </a:rPr>
              <a:t>İletkenliğin</a:t>
            </a:r>
            <a:r>
              <a:rPr lang="en-US" sz="3200" b="1" dirty="0" smtClean="0">
                <a:latin typeface="Gill Sans MT Condensed" pitchFamily="34" charset="0"/>
              </a:rPr>
              <a:t> </a:t>
            </a:r>
            <a:r>
              <a:rPr lang="en-US" sz="3200" b="1" dirty="0" err="1" smtClean="0">
                <a:latin typeface="Gill Sans MT Condensed" pitchFamily="34" charset="0"/>
              </a:rPr>
              <a:t>Ölçülmesi</a:t>
            </a:r>
            <a:endParaRPr lang="tr-TR" sz="3200" b="1" dirty="0">
              <a:latin typeface="Gill Sans MT Condensed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2649452"/>
            <a:ext cx="8176422" cy="2795772"/>
          </a:xfrm>
        </p:spPr>
        <p:txBody>
          <a:bodyPr>
            <a:normAutofit/>
          </a:bodyPr>
          <a:lstStyle/>
          <a:p>
            <a:endParaRPr lang="tr-TR" sz="2400" b="1" dirty="0" smtClean="0"/>
          </a:p>
          <a:p>
            <a:r>
              <a:rPr lang="en-US" sz="2400" b="1" dirty="0" smtClean="0">
                <a:latin typeface="Gill Sans MT Condensed" pitchFamily="34" charset="0"/>
              </a:rPr>
              <a:t>Mastitis </a:t>
            </a:r>
            <a:r>
              <a:rPr lang="en-US" sz="2400" b="1" dirty="0" err="1" smtClean="0">
                <a:latin typeface="Gill Sans MT Condensed" pitchFamily="34" charset="0"/>
              </a:rPr>
              <a:t>sırasında</a:t>
            </a:r>
            <a:r>
              <a:rPr lang="en-US" sz="2400" b="1" dirty="0" smtClean="0">
                <a:latin typeface="Gill Sans MT Condensed" pitchFamily="34" charset="0"/>
              </a:rPr>
              <a:t> </a:t>
            </a:r>
            <a:r>
              <a:rPr lang="en-US" sz="2400" dirty="0" err="1" smtClean="0">
                <a:latin typeface="Gill Sans MT Condensed" pitchFamily="34" charset="0"/>
              </a:rPr>
              <a:t>süt</a:t>
            </a:r>
            <a:r>
              <a:rPr lang="en-US" sz="2400" dirty="0" smtClean="0">
                <a:latin typeface="Gill Sans MT Condensed" pitchFamily="34" charset="0"/>
              </a:rPr>
              <a:t> </a:t>
            </a:r>
            <a:r>
              <a:rPr lang="en-US" sz="2400" dirty="0" err="1" smtClean="0">
                <a:latin typeface="Gill Sans MT Condensed" pitchFamily="34" charset="0"/>
              </a:rPr>
              <a:t>içerisinde</a:t>
            </a:r>
            <a:r>
              <a:rPr lang="en-US" sz="2400" dirty="0" smtClean="0">
                <a:latin typeface="Gill Sans MT Condensed" pitchFamily="34" charset="0"/>
              </a:rPr>
              <a:t> </a:t>
            </a:r>
            <a:r>
              <a:rPr lang="en-US" sz="2400" b="1" dirty="0" err="1" smtClean="0">
                <a:latin typeface="Gill Sans MT Condensed" pitchFamily="34" charset="0"/>
              </a:rPr>
              <a:t>sodyum</a:t>
            </a:r>
            <a:r>
              <a:rPr lang="en-US" sz="2400" dirty="0" smtClean="0">
                <a:latin typeface="Gill Sans MT Condensed" pitchFamily="34" charset="0"/>
              </a:rPr>
              <a:t> </a:t>
            </a:r>
            <a:r>
              <a:rPr lang="en-US" sz="2400" dirty="0" err="1" smtClean="0">
                <a:latin typeface="Gill Sans MT Condensed" pitchFamily="34" charset="0"/>
              </a:rPr>
              <a:t>ve</a:t>
            </a:r>
            <a:r>
              <a:rPr lang="en-US" sz="2400" dirty="0" smtClean="0">
                <a:latin typeface="Gill Sans MT Condensed" pitchFamily="34" charset="0"/>
              </a:rPr>
              <a:t> </a:t>
            </a:r>
            <a:r>
              <a:rPr lang="en-US" sz="2400" b="1" dirty="0" err="1" smtClean="0">
                <a:latin typeface="Gill Sans MT Condensed" pitchFamily="34" charset="0"/>
              </a:rPr>
              <a:t>klor</a:t>
            </a:r>
            <a:r>
              <a:rPr lang="en-US" sz="2400" b="1" dirty="0" smtClean="0">
                <a:latin typeface="Gill Sans MT Condensed" pitchFamily="34" charset="0"/>
              </a:rPr>
              <a:t> </a:t>
            </a:r>
            <a:r>
              <a:rPr lang="en-US" sz="2400" dirty="0" err="1" smtClean="0">
                <a:latin typeface="Gill Sans MT Condensed" pitchFamily="34" charset="0"/>
              </a:rPr>
              <a:t>konsantrasyonu</a:t>
            </a:r>
            <a:r>
              <a:rPr lang="en-US" sz="2400" dirty="0" smtClean="0">
                <a:latin typeface="Gill Sans MT Condensed" pitchFamily="34" charset="0"/>
              </a:rPr>
              <a:t> </a:t>
            </a:r>
            <a:r>
              <a:rPr lang="en-US" sz="2400" b="1" dirty="0" err="1" smtClean="0">
                <a:latin typeface="Gill Sans MT Condensed" pitchFamily="34" charset="0"/>
              </a:rPr>
              <a:t>artmakta</a:t>
            </a:r>
            <a:r>
              <a:rPr lang="en-US" sz="2400" b="1" dirty="0" smtClean="0">
                <a:latin typeface="Gill Sans MT Condensed" pitchFamily="34" charset="0"/>
              </a:rPr>
              <a:t>,</a:t>
            </a:r>
            <a:r>
              <a:rPr lang="en-US" sz="2400" dirty="0" smtClean="0">
                <a:latin typeface="Gill Sans MT Condensed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Gill Sans MT Condensed" pitchFamily="34" charset="0"/>
              </a:rPr>
              <a:t>potasyum</a:t>
            </a:r>
            <a:r>
              <a:rPr lang="en-US" sz="2400" dirty="0" smtClean="0">
                <a:latin typeface="Gill Sans MT Condensed" pitchFamily="34" charset="0"/>
              </a:rPr>
              <a:t> </a:t>
            </a:r>
            <a:r>
              <a:rPr lang="en-US" sz="2400" dirty="0" err="1" smtClean="0">
                <a:latin typeface="Gill Sans MT Condensed" pitchFamily="34" charset="0"/>
              </a:rPr>
              <a:t>miktarı</a:t>
            </a:r>
            <a:r>
              <a:rPr lang="en-US" sz="2400" dirty="0" smtClean="0">
                <a:latin typeface="Gill Sans MT Condensed" pitchFamily="34" charset="0"/>
              </a:rPr>
              <a:t> </a:t>
            </a:r>
            <a:r>
              <a:rPr lang="en-US" sz="2400" dirty="0" err="1" smtClean="0">
                <a:latin typeface="Gill Sans MT Condensed" pitchFamily="34" charset="0"/>
              </a:rPr>
              <a:t>ise</a:t>
            </a:r>
            <a:r>
              <a:rPr lang="en-US" sz="2400" dirty="0" smtClean="0">
                <a:latin typeface="Gill Sans MT Condensed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Gill Sans MT Condensed" pitchFamily="34" charset="0"/>
              </a:rPr>
              <a:t>azalmakta</a:t>
            </a:r>
            <a:r>
              <a:rPr lang="en-US" sz="2400" dirty="0" err="1" smtClean="0">
                <a:latin typeface="Gill Sans MT Condensed" pitchFamily="34" charset="0"/>
              </a:rPr>
              <a:t>dır</a:t>
            </a:r>
            <a:r>
              <a:rPr lang="en-US" sz="2400" dirty="0" smtClean="0">
                <a:latin typeface="Gill Sans MT Condensed" pitchFamily="34" charset="0"/>
              </a:rPr>
              <a:t>. </a:t>
            </a:r>
            <a:endParaRPr lang="tr-TR" sz="2400" dirty="0" smtClean="0">
              <a:latin typeface="Gill Sans MT Condensed" pitchFamily="34" charset="0"/>
            </a:endParaRPr>
          </a:p>
          <a:p>
            <a:r>
              <a:rPr lang="en-US" sz="2400" dirty="0" smtClean="0">
                <a:latin typeface="Gill Sans MT Condensed" pitchFamily="34" charset="0"/>
              </a:rPr>
              <a:t>Bu </a:t>
            </a:r>
            <a:r>
              <a:rPr lang="en-US" sz="2400" dirty="0" err="1" smtClean="0">
                <a:latin typeface="Gill Sans MT Condensed" pitchFamily="34" charset="0"/>
              </a:rPr>
              <a:t>değişikliklere</a:t>
            </a:r>
            <a:r>
              <a:rPr lang="en-US" sz="2400" dirty="0" smtClean="0">
                <a:latin typeface="Gill Sans MT Condensed" pitchFamily="34" charset="0"/>
              </a:rPr>
              <a:t> </a:t>
            </a:r>
            <a:r>
              <a:rPr lang="en-US" sz="2400" dirty="0" err="1" smtClean="0">
                <a:latin typeface="Gill Sans MT Condensed" pitchFamily="34" charset="0"/>
              </a:rPr>
              <a:t>bağlı</a:t>
            </a:r>
            <a:r>
              <a:rPr lang="en-US" sz="2400" dirty="0" smtClean="0">
                <a:latin typeface="Gill Sans MT Condensed" pitchFamily="34" charset="0"/>
              </a:rPr>
              <a:t> </a:t>
            </a:r>
            <a:r>
              <a:rPr lang="en-US" sz="2400" dirty="0" err="1" smtClean="0">
                <a:latin typeface="Gill Sans MT Condensed" pitchFamily="34" charset="0"/>
              </a:rPr>
              <a:t>sütün</a:t>
            </a:r>
            <a:r>
              <a:rPr lang="en-US" sz="2400" dirty="0" smtClean="0">
                <a:latin typeface="Gill Sans MT Condensed" pitchFamily="34" charset="0"/>
              </a:rPr>
              <a:t> </a:t>
            </a:r>
            <a:r>
              <a:rPr lang="en-US" sz="2400" dirty="0" err="1" smtClean="0">
                <a:latin typeface="Gill Sans MT Condensed" pitchFamily="34" charset="0"/>
              </a:rPr>
              <a:t>elektrik</a:t>
            </a:r>
            <a:r>
              <a:rPr lang="en-US" sz="2400" dirty="0" smtClean="0">
                <a:latin typeface="Gill Sans MT Condensed" pitchFamily="34" charset="0"/>
              </a:rPr>
              <a:t> </a:t>
            </a:r>
            <a:r>
              <a:rPr lang="en-US" sz="2400" dirty="0" err="1" smtClean="0">
                <a:latin typeface="Gill Sans MT Condensed" pitchFamily="34" charset="0"/>
              </a:rPr>
              <a:t>iletkenliği</a:t>
            </a:r>
            <a:r>
              <a:rPr lang="en-US" sz="2400" dirty="0" smtClean="0">
                <a:latin typeface="Gill Sans MT Condensed" pitchFamily="34" charset="0"/>
              </a:rPr>
              <a:t> </a:t>
            </a:r>
            <a:r>
              <a:rPr lang="en-US" sz="2400" dirty="0" err="1" smtClean="0">
                <a:latin typeface="Gill Sans MT Condensed" pitchFamily="34" charset="0"/>
              </a:rPr>
              <a:t>değişmektedir</a:t>
            </a:r>
            <a:r>
              <a:rPr lang="en-US" sz="2400" dirty="0" smtClean="0">
                <a:latin typeface="Gill Sans MT Condensed" pitchFamily="34" charset="0"/>
              </a:rPr>
              <a:t>.</a:t>
            </a:r>
            <a:r>
              <a:rPr lang="tr-TR" sz="2400" dirty="0" smtClean="0">
                <a:latin typeface="Gill Sans MT Condensed" pitchFamily="34" charset="0"/>
              </a:rPr>
              <a:t> </a:t>
            </a:r>
          </a:p>
          <a:p>
            <a:r>
              <a:rPr lang="tr-TR" sz="2400" dirty="0" smtClean="0">
                <a:latin typeface="Gill Sans MT Condensed" pitchFamily="34" charset="0"/>
              </a:rPr>
              <a:t>N</a:t>
            </a:r>
            <a:r>
              <a:rPr lang="en-US" sz="2400" dirty="0" err="1" smtClean="0">
                <a:latin typeface="Gill Sans MT Condensed" pitchFamily="34" charset="0"/>
              </a:rPr>
              <a:t>ormal</a:t>
            </a:r>
            <a:r>
              <a:rPr lang="en-US" sz="2400" dirty="0" smtClean="0">
                <a:latin typeface="Gill Sans MT Condensed" pitchFamily="34" charset="0"/>
              </a:rPr>
              <a:t> </a:t>
            </a:r>
            <a:r>
              <a:rPr lang="en-US" sz="2400" dirty="0" err="1" smtClean="0">
                <a:latin typeface="Gill Sans MT Condensed" pitchFamily="34" charset="0"/>
              </a:rPr>
              <a:t>sütün</a:t>
            </a:r>
            <a:r>
              <a:rPr lang="en-US" sz="2400" dirty="0" smtClean="0">
                <a:latin typeface="Gill Sans MT Condensed" pitchFamily="34" charset="0"/>
              </a:rPr>
              <a:t> </a:t>
            </a:r>
            <a:r>
              <a:rPr lang="en-US" sz="2400" dirty="0" err="1" smtClean="0">
                <a:latin typeface="Gill Sans MT Condensed" pitchFamily="34" charset="0"/>
              </a:rPr>
              <a:t>elektrik</a:t>
            </a:r>
            <a:r>
              <a:rPr lang="en-US" sz="2400" dirty="0" smtClean="0">
                <a:latin typeface="Gill Sans MT Condensed" pitchFamily="34" charset="0"/>
              </a:rPr>
              <a:t> </a:t>
            </a:r>
            <a:r>
              <a:rPr lang="en-US" sz="2400" dirty="0" err="1" smtClean="0">
                <a:latin typeface="Gill Sans MT Condensed" pitchFamily="34" charset="0"/>
              </a:rPr>
              <a:t>iletkenliği</a:t>
            </a:r>
            <a:r>
              <a:rPr lang="en-US" sz="2400" dirty="0" smtClean="0">
                <a:latin typeface="Gill Sans MT Condensed" pitchFamily="34" charset="0"/>
              </a:rPr>
              <a:t>, 5.4-5.6 </a:t>
            </a:r>
            <a:r>
              <a:rPr lang="en-US" sz="2400" dirty="0" err="1" smtClean="0">
                <a:latin typeface="Gill Sans MT Condensed" pitchFamily="34" charset="0"/>
              </a:rPr>
              <a:t>mS</a:t>
            </a:r>
            <a:r>
              <a:rPr lang="en-US" sz="2400" dirty="0" smtClean="0">
                <a:latin typeface="Gill Sans MT Condensed" pitchFamily="34" charset="0"/>
              </a:rPr>
              <a:t>/</a:t>
            </a:r>
            <a:r>
              <a:rPr lang="en-US" sz="2400" dirty="0" err="1" smtClean="0">
                <a:latin typeface="Gill Sans MT Condensed" pitchFamily="34" charset="0"/>
              </a:rPr>
              <a:t>cm’dir</a:t>
            </a:r>
            <a:r>
              <a:rPr lang="en-US" sz="2400" dirty="0" smtClean="0">
                <a:latin typeface="Gill Sans MT Condensed" pitchFamily="34" charset="0"/>
              </a:rPr>
              <a:t>.</a:t>
            </a:r>
            <a:endParaRPr lang="tr-TR" sz="2400" dirty="0" smtClean="0">
              <a:latin typeface="Gill Sans MT Condensed" pitchFamily="34" charset="0"/>
            </a:endParaRPr>
          </a:p>
          <a:p>
            <a:r>
              <a:rPr lang="tr-TR" sz="2400" dirty="0" smtClean="0">
                <a:latin typeface="Gill Sans MT Condensed" pitchFamily="34" charset="0"/>
              </a:rPr>
              <a:t>Bu değerden yüksek rakamlar </a:t>
            </a:r>
            <a:r>
              <a:rPr lang="tr-TR" sz="2400" dirty="0" err="1" smtClean="0">
                <a:latin typeface="Gill Sans MT Condensed" pitchFamily="34" charset="0"/>
              </a:rPr>
              <a:t>mastitis</a:t>
            </a:r>
            <a:r>
              <a:rPr lang="tr-TR" sz="2400" dirty="0" smtClean="0">
                <a:latin typeface="Gill Sans MT Condensed" pitchFamily="34" charset="0"/>
              </a:rPr>
              <a:t> şüpheli olarak kabul edilmektedir.</a:t>
            </a:r>
          </a:p>
          <a:p>
            <a:endParaRPr lang="tr-TR" sz="2400" dirty="0"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4000" b="1" dirty="0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Antibiyotik Duyarlılık Testlerinin Kullanılması</a:t>
            </a:r>
            <a:br>
              <a:rPr lang="tr-TR" sz="4000" b="1" dirty="0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</a:br>
            <a:endParaRPr lang="tr-TR" sz="4000" b="1" dirty="0">
              <a:solidFill>
                <a:schemeClr val="bg2">
                  <a:lumMod val="25000"/>
                </a:schemeClr>
              </a:solidFill>
              <a:latin typeface="Gill Sans MT Condensed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2492896"/>
            <a:ext cx="8186766" cy="3479284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Gill Sans MT Condensed" pitchFamily="34" charset="0"/>
              </a:rPr>
              <a:t>Antibiyotik duyarlılık testleri</a:t>
            </a:r>
            <a:r>
              <a:rPr lang="tr-TR" sz="2800" dirty="0" smtClean="0">
                <a:latin typeface="Gill Sans MT Condensed" pitchFamily="34" charset="0"/>
              </a:rPr>
              <a:t>, </a:t>
            </a:r>
            <a:r>
              <a:rPr lang="tr-TR" sz="2800" dirty="0" err="1" smtClean="0">
                <a:latin typeface="Gill Sans MT Condensed" pitchFamily="34" charset="0"/>
              </a:rPr>
              <a:t>mastitis</a:t>
            </a:r>
            <a:r>
              <a:rPr lang="tr-TR" sz="2800" dirty="0" smtClean="0">
                <a:latin typeface="Gill Sans MT Condensed" pitchFamily="34" charset="0"/>
              </a:rPr>
              <a:t> tedavisi planının  ne şekilde yapılacağına karar vermek açısından önemlidir. 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dirty="0" smtClean="0">
                <a:latin typeface="Gill Sans MT Condensed" pitchFamily="34" charset="0"/>
              </a:rPr>
              <a:t>Antibiyotik duyarlılık testlerinde, bakteri üremesini durdurma esas alınır. 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b="1" dirty="0" smtClean="0">
                <a:latin typeface="Gill Sans MT Condensed" pitchFamily="34" charset="0"/>
              </a:rPr>
              <a:t>Değerlendirme yapılır iken </a:t>
            </a:r>
            <a:r>
              <a:rPr lang="tr-TR" sz="2800" dirty="0" smtClean="0">
                <a:latin typeface="Gill Sans MT Condensed" pitchFamily="34" charset="0"/>
              </a:rPr>
              <a:t>ise </a:t>
            </a:r>
            <a:r>
              <a:rPr lang="tr-TR" sz="2800" b="1" dirty="0" smtClean="0">
                <a:latin typeface="Gill Sans MT Condensed" pitchFamily="34" charset="0"/>
              </a:rPr>
              <a:t>duyarlı</a:t>
            </a:r>
            <a:r>
              <a:rPr lang="tr-TR" sz="2800" dirty="0" smtClean="0">
                <a:latin typeface="Gill Sans MT Condensed" pitchFamily="34" charset="0"/>
              </a:rPr>
              <a:t>, </a:t>
            </a:r>
            <a:r>
              <a:rPr lang="tr-TR" sz="2800" b="1" dirty="0" smtClean="0">
                <a:latin typeface="Gill Sans MT Condensed" pitchFamily="34" charset="0"/>
              </a:rPr>
              <a:t>orta derecede duyarlı </a:t>
            </a:r>
            <a:r>
              <a:rPr lang="tr-TR" sz="2800" dirty="0" smtClean="0">
                <a:latin typeface="Gill Sans MT Condensed" pitchFamily="34" charset="0"/>
              </a:rPr>
              <a:t>ya da </a:t>
            </a:r>
            <a:r>
              <a:rPr lang="tr-TR" sz="2800" b="1" dirty="0" smtClean="0">
                <a:latin typeface="Gill Sans MT Condensed" pitchFamily="34" charset="0"/>
              </a:rPr>
              <a:t>dirençli </a:t>
            </a:r>
            <a:r>
              <a:rPr lang="tr-TR" sz="2800" dirty="0" smtClean="0">
                <a:latin typeface="Gill Sans MT Condensed" pitchFamily="34" charset="0"/>
              </a:rPr>
              <a:t>olarak belirtilir. </a:t>
            </a:r>
            <a:endParaRPr lang="tr-TR" sz="2800" b="1" dirty="0" smtClean="0">
              <a:latin typeface="Gill Sans MT Condensed" pitchFamily="34" charset="0"/>
            </a:endParaRPr>
          </a:p>
          <a:p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92696"/>
            <a:ext cx="8363272" cy="5616624"/>
          </a:xfrm>
        </p:spPr>
        <p:txBody>
          <a:bodyPr>
            <a:normAutofit lnSpcReduction="10000"/>
          </a:bodyPr>
          <a:lstStyle/>
          <a:p>
            <a:endParaRPr lang="tr-TR" sz="2400" dirty="0" smtClean="0"/>
          </a:p>
          <a:p>
            <a:r>
              <a:rPr lang="tr-TR" sz="2800" dirty="0" smtClean="0">
                <a:latin typeface="Gill Sans MT Condensed" pitchFamily="34" charset="0"/>
              </a:rPr>
              <a:t>Veteriner alanda antibiyotiklerin duyarlılıklarını araştırmak amaçlı kullanılan bazı testler mevcuttur.</a:t>
            </a:r>
          </a:p>
          <a:p>
            <a:endParaRPr lang="tr-TR" sz="2800" b="1" dirty="0" smtClean="0">
              <a:latin typeface="Gill Sans MT Condensed" pitchFamily="34" charset="0"/>
            </a:endParaRPr>
          </a:p>
          <a:p>
            <a:r>
              <a:rPr lang="tr-TR" sz="2800" dirty="0" smtClean="0">
                <a:latin typeface="Gill Sans MT Condensed" pitchFamily="34" charset="0"/>
              </a:rPr>
              <a:t>Bu testlerin uygulaması oldukça kolaydır. 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dirty="0" smtClean="0">
                <a:latin typeface="Gill Sans MT Condensed" pitchFamily="34" charset="0"/>
              </a:rPr>
              <a:t>Testte </a:t>
            </a:r>
            <a:r>
              <a:rPr lang="tr-TR" sz="2800" dirty="0" err="1" smtClean="0">
                <a:latin typeface="Gill Sans MT Condensed" pitchFamily="34" charset="0"/>
              </a:rPr>
              <a:t>mastitisli</a:t>
            </a:r>
            <a:r>
              <a:rPr lang="tr-TR" sz="2800" dirty="0" smtClean="0">
                <a:latin typeface="Gill Sans MT Condensed" pitchFamily="34" charset="0"/>
              </a:rPr>
              <a:t> memeden alınan  1 ml kadar süt örneği, </a:t>
            </a:r>
            <a:r>
              <a:rPr lang="tr-TR" sz="2800" dirty="0" err="1" smtClean="0">
                <a:latin typeface="Gill Sans MT Condensed" pitchFamily="34" charset="0"/>
              </a:rPr>
              <a:t>reagant</a:t>
            </a:r>
            <a:r>
              <a:rPr lang="tr-TR" sz="2800" dirty="0" smtClean="0">
                <a:latin typeface="Gill Sans MT Condensed" pitchFamily="34" charset="0"/>
              </a:rPr>
              <a:t> ile </a:t>
            </a:r>
            <a:r>
              <a:rPr lang="tr-TR" sz="2800" dirty="0" err="1" smtClean="0">
                <a:latin typeface="Gill Sans MT Condensed" pitchFamily="34" charset="0"/>
              </a:rPr>
              <a:t>inkübe</a:t>
            </a:r>
            <a:r>
              <a:rPr lang="tr-TR" sz="2800" dirty="0" smtClean="0">
                <a:latin typeface="Gill Sans MT Condensed" pitchFamily="34" charset="0"/>
              </a:rPr>
              <a:t> edilmekte ve daha sonra pipetle çekilerek antibiyotikler ile kaplanmış kuyucuklara boşaltılmaktadır. 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dirty="0" smtClean="0">
                <a:latin typeface="Gill Sans MT Condensed" pitchFamily="34" charset="0"/>
              </a:rPr>
              <a:t>Kuyucuklara boşaltılan süt-</a:t>
            </a:r>
            <a:r>
              <a:rPr lang="tr-TR" sz="2800" dirty="0" err="1" smtClean="0">
                <a:latin typeface="Gill Sans MT Condensed" pitchFamily="34" charset="0"/>
              </a:rPr>
              <a:t>reagant</a:t>
            </a:r>
            <a:r>
              <a:rPr lang="tr-TR" sz="2800" dirty="0" smtClean="0">
                <a:latin typeface="Gill Sans MT Condensed" pitchFamily="34" charset="0"/>
              </a:rPr>
              <a:t> karışımı 6-24 saat kadar </a:t>
            </a:r>
            <a:r>
              <a:rPr lang="tr-TR" sz="2800" dirty="0" err="1" smtClean="0">
                <a:latin typeface="Gill Sans MT Condensed" pitchFamily="34" charset="0"/>
              </a:rPr>
              <a:t>inkübe</a:t>
            </a:r>
            <a:r>
              <a:rPr lang="tr-TR" sz="2800" dirty="0" smtClean="0">
                <a:latin typeface="Gill Sans MT Condensed" pitchFamily="34" charset="0"/>
              </a:rPr>
              <a:t> edildikten sonra, renk değişimi izlenmektedir.</a:t>
            </a:r>
            <a:endParaRPr lang="tr-TR" sz="2800" dirty="0"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83674"/>
            <a:ext cx="8258204" cy="2757494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Gill Sans MT Condensed" pitchFamily="34" charset="0"/>
              </a:rPr>
              <a:t>Süt içerisinde laktoz fermente eden bir bakteri var ise, kuyucuklar içinde laktik asit üreyeceğinden renk, mordan sarıya doğru değişmektedir. 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dirty="0" smtClean="0">
                <a:latin typeface="Gill Sans MT Condensed" pitchFamily="34" charset="0"/>
              </a:rPr>
              <a:t>Renk değişikliği yok ise, süt içindeki mikroorganizma antibiyotiğe duyarlıdır şeklinde yorumlanmaktadır.</a:t>
            </a:r>
            <a:endParaRPr lang="tr-TR" sz="2800" b="1" dirty="0" smtClean="0">
              <a:latin typeface="Gill Sans MT Condensed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4000" b="1" dirty="0" smtClean="0">
                <a:latin typeface="Gill Sans MT Condensed" pitchFamily="34" charset="0"/>
              </a:rPr>
              <a:t>Mikrobiyolojik Muayene</a:t>
            </a:r>
            <a:br>
              <a:rPr lang="tr-TR" sz="4000" b="1" dirty="0" smtClean="0">
                <a:latin typeface="Gill Sans MT Condensed" pitchFamily="34" charset="0"/>
              </a:rPr>
            </a:br>
            <a:endParaRPr lang="tr-TR" sz="4000" b="1" dirty="0">
              <a:latin typeface="Gill Sans MT Condensed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1216" y="2492896"/>
            <a:ext cx="8219256" cy="3312368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Gill Sans MT Condensed" pitchFamily="34" charset="0"/>
              </a:rPr>
              <a:t>Sağlıklı bir ineğin meme dokusu ve meme başında herhangi bir bakteri yoktur, yani bakteri bakımından sterildir. 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dirty="0" smtClean="0">
                <a:latin typeface="Gill Sans MT Condensed" pitchFamily="34" charset="0"/>
              </a:rPr>
              <a:t>Örnek alma sırasında meme başının ve derisinin temizliği ve dezenfeksiyonu iyi yapılır ve ön süt atılır ise, normal meme başından alınan süt örneklerinden, herhangi bir bakteri izolasyonu mümkün değildir. </a:t>
            </a:r>
            <a:endParaRPr lang="tr-TR" sz="2800" b="1" dirty="0" smtClean="0">
              <a:latin typeface="Gill Sans MT Condensed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42984"/>
            <a:ext cx="8258204" cy="5214974"/>
          </a:xfrm>
        </p:spPr>
        <p:txBody>
          <a:bodyPr>
            <a:normAutofit lnSpcReduction="10000"/>
          </a:bodyPr>
          <a:lstStyle/>
          <a:p>
            <a:r>
              <a:rPr lang="tr-TR" sz="2800" dirty="0" smtClean="0">
                <a:latin typeface="Gill Sans MT Condensed" pitchFamily="34" charset="0"/>
              </a:rPr>
              <a:t>İneklerde </a:t>
            </a:r>
            <a:r>
              <a:rPr lang="tr-TR" sz="2800" dirty="0" err="1" smtClean="0">
                <a:latin typeface="Gill Sans MT Condensed" pitchFamily="34" charset="0"/>
              </a:rPr>
              <a:t>mastitise</a:t>
            </a:r>
            <a:r>
              <a:rPr lang="tr-TR" sz="2800" dirty="0" smtClean="0">
                <a:latin typeface="Gill Sans MT Condensed" pitchFamily="34" charset="0"/>
              </a:rPr>
              <a:t> neden olan çok sayıda bakteri vardır. 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dirty="0" smtClean="0">
                <a:latin typeface="Gill Sans MT Condensed" pitchFamily="34" charset="0"/>
              </a:rPr>
              <a:t>Bu nedenle </a:t>
            </a:r>
            <a:r>
              <a:rPr lang="tr-TR" sz="2800" dirty="0" err="1" smtClean="0">
                <a:latin typeface="Gill Sans MT Condensed" pitchFamily="34" charset="0"/>
              </a:rPr>
              <a:t>mastitise</a:t>
            </a:r>
            <a:r>
              <a:rPr lang="tr-TR" sz="2800" dirty="0" smtClean="0">
                <a:latin typeface="Gill Sans MT Condensed" pitchFamily="34" charset="0"/>
              </a:rPr>
              <a:t> neden olan </a:t>
            </a:r>
            <a:r>
              <a:rPr lang="tr-TR" sz="2800" b="1" dirty="0" smtClean="0">
                <a:latin typeface="Gill Sans MT Condensed" pitchFamily="34" charset="0"/>
              </a:rPr>
              <a:t>bakterinin izolasyonu</a:t>
            </a:r>
            <a:r>
              <a:rPr lang="tr-TR" sz="2800" dirty="0" smtClean="0">
                <a:latin typeface="Gill Sans MT Condensed" pitchFamily="34" charset="0"/>
              </a:rPr>
              <a:t>, </a:t>
            </a:r>
            <a:r>
              <a:rPr lang="tr-TR" sz="2800" b="1" dirty="0" smtClean="0">
                <a:latin typeface="Gill Sans MT Condensed" pitchFamily="34" charset="0"/>
              </a:rPr>
              <a:t>tedavi planı </a:t>
            </a:r>
            <a:r>
              <a:rPr lang="tr-TR" sz="2800" dirty="0" smtClean="0">
                <a:latin typeface="Gill Sans MT Condensed" pitchFamily="34" charset="0"/>
              </a:rPr>
              <a:t>ve </a:t>
            </a:r>
            <a:r>
              <a:rPr lang="tr-TR" sz="2800" b="1" dirty="0" smtClean="0">
                <a:latin typeface="Gill Sans MT Condensed" pitchFamily="34" charset="0"/>
              </a:rPr>
              <a:t>korunma önlemleri </a:t>
            </a:r>
            <a:r>
              <a:rPr lang="tr-TR" sz="2800" dirty="0" smtClean="0">
                <a:latin typeface="Gill Sans MT Condensed" pitchFamily="34" charset="0"/>
              </a:rPr>
              <a:t>açısından son derece </a:t>
            </a:r>
            <a:r>
              <a:rPr lang="tr-TR" sz="2800" b="1" dirty="0" smtClean="0">
                <a:latin typeface="Gill Sans MT Condensed" pitchFamily="34" charset="0"/>
              </a:rPr>
              <a:t>önemli</a:t>
            </a:r>
            <a:r>
              <a:rPr lang="tr-TR" sz="2800" dirty="0" smtClean="0">
                <a:latin typeface="Gill Sans MT Condensed" pitchFamily="34" charset="0"/>
              </a:rPr>
              <a:t>dir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dirty="0" smtClean="0">
                <a:latin typeface="Gill Sans MT Condensed" pitchFamily="34" charset="0"/>
              </a:rPr>
              <a:t> Bakteriyolojik kültür, standart laboratuarlarda ve çiftlik şartlarında yapılabilmektedir. 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dirty="0" smtClean="0">
                <a:latin typeface="Gill Sans MT Condensed" pitchFamily="34" charset="0"/>
              </a:rPr>
              <a:t>Standart laboratuarlarda yapılan muayenelerde, bireysel inek veya sürü tank sütü örneklerinden standart besi yerlerine ekim yapılır ve </a:t>
            </a:r>
            <a:r>
              <a:rPr lang="tr-TR" sz="2800" dirty="0" err="1" smtClean="0">
                <a:latin typeface="Gill Sans MT Condensed" pitchFamily="34" charset="0"/>
              </a:rPr>
              <a:t>inkübasyondan</a:t>
            </a:r>
            <a:r>
              <a:rPr lang="tr-TR" sz="2800" dirty="0" smtClean="0">
                <a:latin typeface="Gill Sans MT Condensed" pitchFamily="34" charset="0"/>
              </a:rPr>
              <a:t> sonra hangi bakterinin ürediği belirlenir. </a:t>
            </a:r>
            <a:endParaRPr lang="tr-TR" sz="2800" b="1" dirty="0" smtClean="0">
              <a:latin typeface="Gill Sans MT Condensed" pitchFamily="34" charset="0"/>
            </a:endParaRPr>
          </a:p>
          <a:p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36712"/>
            <a:ext cx="8258204" cy="5521246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Gill Sans MT Condensed" pitchFamily="34" charset="0"/>
              </a:rPr>
              <a:t>Son yıllarda çiftlik şartlarında uygulanan testler önem kazanmıştır.</a:t>
            </a:r>
          </a:p>
          <a:p>
            <a:endParaRPr lang="tr-TR" sz="2400" dirty="0" smtClean="0">
              <a:latin typeface="Gill Sans MT Condensed" pitchFamily="34" charset="0"/>
            </a:endParaRPr>
          </a:p>
          <a:p>
            <a:r>
              <a:rPr lang="tr-TR" sz="2400" dirty="0" smtClean="0">
                <a:latin typeface="Gill Sans MT Condensed" pitchFamily="34" charset="0"/>
              </a:rPr>
              <a:t>Bu sistemler basit bir sistemdir, bir çiftlikte ucuz bir </a:t>
            </a:r>
            <a:r>
              <a:rPr lang="tr-TR" sz="2400" dirty="0" err="1" smtClean="0">
                <a:latin typeface="Gill Sans MT Condensed" pitchFamily="34" charset="0"/>
              </a:rPr>
              <a:t>inkübatör</a:t>
            </a:r>
            <a:r>
              <a:rPr lang="tr-TR" sz="2400" dirty="0" smtClean="0">
                <a:latin typeface="Gill Sans MT Condensed" pitchFamily="34" charset="0"/>
              </a:rPr>
              <a:t> ve steril </a:t>
            </a:r>
            <a:r>
              <a:rPr lang="tr-TR" sz="2400" dirty="0" err="1" smtClean="0">
                <a:latin typeface="Gill Sans MT Condensed" pitchFamily="34" charset="0"/>
              </a:rPr>
              <a:t>swab’ın</a:t>
            </a:r>
            <a:r>
              <a:rPr lang="tr-TR" sz="2400" dirty="0" smtClean="0">
                <a:latin typeface="Gill Sans MT Condensed" pitchFamily="34" charset="0"/>
              </a:rPr>
              <a:t> olması bu testler için yeterlidir. </a:t>
            </a:r>
          </a:p>
          <a:p>
            <a:endParaRPr lang="tr-TR" sz="2400" dirty="0" smtClean="0">
              <a:latin typeface="Gill Sans MT Condensed" pitchFamily="34" charset="0"/>
            </a:endParaRPr>
          </a:p>
          <a:p>
            <a:r>
              <a:rPr lang="tr-TR" sz="2400" dirty="0" smtClean="0">
                <a:latin typeface="Gill Sans MT Condensed" pitchFamily="34" charset="0"/>
              </a:rPr>
              <a:t>Bu amaçla bir </a:t>
            </a:r>
            <a:r>
              <a:rPr lang="tr-TR" sz="2400" dirty="0" err="1" smtClean="0">
                <a:latin typeface="Gill Sans MT Condensed" pitchFamily="34" charset="0"/>
              </a:rPr>
              <a:t>inkübatör</a:t>
            </a:r>
            <a:r>
              <a:rPr lang="tr-TR" sz="2400" dirty="0" smtClean="0">
                <a:latin typeface="Gill Sans MT Condensed" pitchFamily="34" charset="0"/>
              </a:rPr>
              <a:t> ve bir kültür medyumu alınmalıdır. </a:t>
            </a:r>
          </a:p>
          <a:p>
            <a:endParaRPr lang="tr-TR" sz="2400" dirty="0" smtClean="0">
              <a:latin typeface="Gill Sans MT Condensed" pitchFamily="34" charset="0"/>
            </a:endParaRPr>
          </a:p>
          <a:p>
            <a:r>
              <a:rPr lang="tr-TR" sz="2400" dirty="0" smtClean="0">
                <a:latin typeface="Gill Sans MT Condensed" pitchFamily="34" charset="0"/>
              </a:rPr>
              <a:t>Bu sistemlerde kültür medyumu olarak Minnesota </a:t>
            </a:r>
            <a:r>
              <a:rPr lang="tr-TR" sz="2400" dirty="0" err="1" smtClean="0">
                <a:latin typeface="Gill Sans MT Condensed" pitchFamily="34" charset="0"/>
              </a:rPr>
              <a:t>Tri</a:t>
            </a:r>
            <a:r>
              <a:rPr lang="tr-TR" sz="2400" dirty="0" smtClean="0">
                <a:latin typeface="Gill Sans MT Condensed" pitchFamily="34" charset="0"/>
              </a:rPr>
              <a:t>—</a:t>
            </a:r>
            <a:r>
              <a:rPr lang="tr-TR" sz="2400" dirty="0" err="1" smtClean="0">
                <a:latin typeface="Gill Sans MT Condensed" pitchFamily="34" charset="0"/>
              </a:rPr>
              <a:t>plate</a:t>
            </a:r>
            <a:r>
              <a:rPr lang="tr-TR" sz="2400" dirty="0" smtClean="0">
                <a:latin typeface="Gill Sans MT Condensed" pitchFamily="34" charset="0"/>
              </a:rPr>
              <a:t> sistem ve </a:t>
            </a:r>
            <a:r>
              <a:rPr lang="tr-TR" sz="2400" dirty="0" err="1" smtClean="0">
                <a:latin typeface="Gill Sans MT Condensed" pitchFamily="34" charset="0"/>
              </a:rPr>
              <a:t>Bi</a:t>
            </a:r>
            <a:r>
              <a:rPr lang="tr-TR" sz="2400" dirty="0" smtClean="0">
                <a:latin typeface="Gill Sans MT Condensed" pitchFamily="34" charset="0"/>
              </a:rPr>
              <a:t>-</a:t>
            </a:r>
            <a:r>
              <a:rPr lang="tr-TR" sz="2400" dirty="0" err="1" smtClean="0">
                <a:latin typeface="Gill Sans MT Condensed" pitchFamily="34" charset="0"/>
              </a:rPr>
              <a:t>plate</a:t>
            </a:r>
            <a:r>
              <a:rPr lang="tr-TR" sz="2400" dirty="0" smtClean="0">
                <a:latin typeface="Gill Sans MT Condensed" pitchFamily="34" charset="0"/>
              </a:rPr>
              <a:t> sistem </a:t>
            </a:r>
            <a:r>
              <a:rPr lang="tr-TR" sz="2400" dirty="0" err="1" smtClean="0">
                <a:latin typeface="Gill Sans MT Condensed" pitchFamily="34" charset="0"/>
              </a:rPr>
              <a:t>MacConkey</a:t>
            </a:r>
            <a:r>
              <a:rPr lang="tr-TR" sz="2400" dirty="0" smtClean="0">
                <a:latin typeface="Gill Sans MT Condensed" pitchFamily="34" charset="0"/>
              </a:rPr>
              <a:t> </a:t>
            </a:r>
            <a:r>
              <a:rPr lang="tr-TR" sz="2400" dirty="0" err="1" smtClean="0">
                <a:latin typeface="Gill Sans MT Condensed" pitchFamily="34" charset="0"/>
              </a:rPr>
              <a:t>agar</a:t>
            </a:r>
            <a:r>
              <a:rPr lang="tr-TR" sz="2400" dirty="0" smtClean="0">
                <a:latin typeface="Gill Sans MT Condensed" pitchFamily="34" charset="0"/>
              </a:rPr>
              <a:t> kullanılmaktadır. </a:t>
            </a:r>
          </a:p>
          <a:p>
            <a:endParaRPr lang="tr-TR" sz="2400" dirty="0" smtClean="0">
              <a:latin typeface="Gill Sans MT Condensed" pitchFamily="34" charset="0"/>
            </a:endParaRPr>
          </a:p>
          <a:p>
            <a:r>
              <a:rPr lang="tr-TR" sz="2400" dirty="0" smtClean="0">
                <a:latin typeface="Gill Sans MT Condensed" pitchFamily="34" charset="0"/>
              </a:rPr>
              <a:t>Bu iki sistemden birine yapılacak ekimde, </a:t>
            </a:r>
            <a:r>
              <a:rPr lang="tr-TR" sz="2400" dirty="0" err="1" smtClean="0">
                <a:latin typeface="Gill Sans MT Condensed" pitchFamily="34" charset="0"/>
              </a:rPr>
              <a:t>mastitisin</a:t>
            </a:r>
            <a:r>
              <a:rPr lang="tr-TR" sz="2400" dirty="0" smtClean="0">
                <a:latin typeface="Gill Sans MT Condensed" pitchFamily="34" charset="0"/>
              </a:rPr>
              <a:t> Gram negatif mi yoksa pozitif bakterilerden mi kaynaklandığı kolaylıkla belirlenebilmektedir.</a:t>
            </a:r>
            <a:endParaRPr lang="tr-TR" sz="2400" dirty="0"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1520" y="413792"/>
            <a:ext cx="8229600" cy="1143000"/>
          </a:xfrm>
        </p:spPr>
        <p:txBody>
          <a:bodyPr/>
          <a:lstStyle/>
          <a:p>
            <a:r>
              <a:rPr lang="tr-TR" b="1" dirty="0" smtClean="0">
                <a:latin typeface="Gill Sans MT Condensed" pitchFamily="34" charset="0"/>
              </a:rPr>
              <a:t>Önemli Not</a:t>
            </a:r>
            <a:endParaRPr lang="tr-TR" b="1" dirty="0">
              <a:latin typeface="Gill Sans MT Condensed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24532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Gill Sans MT Condensed" pitchFamily="34" charset="0"/>
              </a:rPr>
              <a:t>Klinik </a:t>
            </a:r>
            <a:r>
              <a:rPr lang="tr-TR" sz="2800" b="1" dirty="0" err="1" smtClean="0">
                <a:latin typeface="Gill Sans MT Condensed" pitchFamily="34" charset="0"/>
              </a:rPr>
              <a:t>mastitis</a:t>
            </a:r>
            <a:r>
              <a:rPr lang="tr-TR" sz="2800" dirty="0" err="1" smtClean="0">
                <a:latin typeface="Gill Sans MT Condensed" pitchFamily="34" charset="0"/>
              </a:rPr>
              <a:t>lerde</a:t>
            </a:r>
            <a:r>
              <a:rPr lang="tr-TR" sz="2800" dirty="0" smtClean="0">
                <a:latin typeface="Gill Sans MT Condensed" pitchFamily="34" charset="0"/>
              </a:rPr>
              <a:t> yangı semptomları belirgin olduğundan, kronik </a:t>
            </a:r>
            <a:r>
              <a:rPr lang="tr-TR" sz="2800" dirty="0" err="1" smtClean="0">
                <a:latin typeface="Gill Sans MT Condensed" pitchFamily="34" charset="0"/>
              </a:rPr>
              <a:t>mastitise</a:t>
            </a:r>
            <a:r>
              <a:rPr lang="tr-TR" sz="2800" dirty="0" smtClean="0">
                <a:latin typeface="Gill Sans MT Condensed" pitchFamily="34" charset="0"/>
              </a:rPr>
              <a:t> oranla </a:t>
            </a:r>
            <a:r>
              <a:rPr lang="tr-TR" sz="2800" b="1" dirty="0" smtClean="0">
                <a:latin typeface="Gill Sans MT Condensed" pitchFamily="34" charset="0"/>
              </a:rPr>
              <a:t>çok fazla bakteri üremesi </a:t>
            </a:r>
            <a:r>
              <a:rPr lang="tr-TR" sz="2800" dirty="0" smtClean="0">
                <a:latin typeface="Gill Sans MT Condensed" pitchFamily="34" charset="0"/>
              </a:rPr>
              <a:t>olmaktadır (üreyen bakteri koloni sayısı, klinik </a:t>
            </a:r>
            <a:r>
              <a:rPr lang="tr-TR" sz="2800" dirty="0" err="1" smtClean="0">
                <a:latin typeface="Gill Sans MT Condensed" pitchFamily="34" charset="0"/>
              </a:rPr>
              <a:t>mastitislerde</a:t>
            </a:r>
            <a:r>
              <a:rPr lang="tr-TR" sz="2800" dirty="0" smtClean="0">
                <a:latin typeface="Gill Sans MT Condensed" pitchFamily="34" charset="0"/>
              </a:rPr>
              <a:t> &gt;10</a:t>
            </a:r>
            <a:r>
              <a:rPr lang="tr-TR" sz="2800" baseline="30000" dirty="0" smtClean="0">
                <a:latin typeface="Gill Sans MT Condensed" pitchFamily="34" charset="0"/>
              </a:rPr>
              <a:t>6 </a:t>
            </a:r>
            <a:r>
              <a:rPr lang="tr-TR" sz="2800" dirty="0" smtClean="0">
                <a:latin typeface="Gill Sans MT Condensed" pitchFamily="34" charset="0"/>
              </a:rPr>
              <a:t>CFU/ml, kronik </a:t>
            </a:r>
            <a:r>
              <a:rPr lang="tr-TR" sz="2800" dirty="0" err="1" smtClean="0">
                <a:latin typeface="Gill Sans MT Condensed" pitchFamily="34" charset="0"/>
              </a:rPr>
              <a:t>mastitislerde</a:t>
            </a:r>
            <a:r>
              <a:rPr lang="tr-TR" sz="2800" dirty="0" smtClean="0">
                <a:latin typeface="Gill Sans MT Condensed" pitchFamily="34" charset="0"/>
              </a:rPr>
              <a:t> 10</a:t>
            </a:r>
            <a:r>
              <a:rPr lang="tr-TR" sz="2800" baseline="30000" dirty="0" smtClean="0">
                <a:latin typeface="Gill Sans MT Condensed" pitchFamily="34" charset="0"/>
              </a:rPr>
              <a:t>3 </a:t>
            </a:r>
            <a:r>
              <a:rPr lang="tr-TR" sz="2800" dirty="0" smtClean="0">
                <a:latin typeface="Gill Sans MT Condensed" pitchFamily="34" charset="0"/>
              </a:rPr>
              <a:t>-10</a:t>
            </a:r>
            <a:r>
              <a:rPr lang="tr-TR" sz="2800" baseline="30000" dirty="0" smtClean="0">
                <a:latin typeface="Gill Sans MT Condensed" pitchFamily="34" charset="0"/>
              </a:rPr>
              <a:t>5 </a:t>
            </a:r>
            <a:r>
              <a:rPr lang="tr-TR" sz="2800" dirty="0" smtClean="0">
                <a:latin typeface="Gill Sans MT Condensed" pitchFamily="34" charset="0"/>
              </a:rPr>
              <a:t>CFU/ml). 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b="1" dirty="0" smtClean="0">
                <a:latin typeface="Gill Sans MT Condensed" pitchFamily="34" charset="0"/>
              </a:rPr>
              <a:t>E. </a:t>
            </a:r>
            <a:r>
              <a:rPr lang="tr-TR" sz="2800" b="1" dirty="0" err="1" smtClean="0">
                <a:latin typeface="Gill Sans MT Condensed" pitchFamily="34" charset="0"/>
              </a:rPr>
              <a:t>coli</a:t>
            </a:r>
            <a:r>
              <a:rPr lang="tr-TR" sz="2800" dirty="0" err="1" smtClean="0">
                <a:latin typeface="Gill Sans MT Condensed" pitchFamily="34" charset="0"/>
              </a:rPr>
              <a:t>’nin</a:t>
            </a:r>
            <a:r>
              <a:rPr lang="tr-TR" sz="2800" dirty="0" smtClean="0">
                <a:latin typeface="Gill Sans MT Condensed" pitchFamily="34" charset="0"/>
              </a:rPr>
              <a:t> neden olduğu </a:t>
            </a:r>
            <a:r>
              <a:rPr lang="tr-TR" sz="2800" b="1" dirty="0" err="1" smtClean="0">
                <a:latin typeface="Gill Sans MT Condensed" pitchFamily="34" charset="0"/>
              </a:rPr>
              <a:t>mastitis</a:t>
            </a:r>
            <a:r>
              <a:rPr lang="tr-TR" sz="2800" dirty="0" err="1" smtClean="0">
                <a:latin typeface="Gill Sans MT Condensed" pitchFamily="34" charset="0"/>
              </a:rPr>
              <a:t>lerde</a:t>
            </a:r>
            <a:r>
              <a:rPr lang="tr-TR" sz="2800" dirty="0" smtClean="0">
                <a:latin typeface="Gill Sans MT Condensed" pitchFamily="34" charset="0"/>
              </a:rPr>
              <a:t>, sütte çok belirgin klinik değişiklikler olmasına rağmen, </a:t>
            </a:r>
            <a:r>
              <a:rPr lang="tr-TR" sz="2800" b="1" dirty="0" smtClean="0">
                <a:latin typeface="Gill Sans MT Condensed" pitchFamily="34" charset="0"/>
              </a:rPr>
              <a:t>bakteri izole edilemeyebilir. </a:t>
            </a:r>
            <a:endParaRPr lang="tr-TR" sz="2800" b="1" dirty="0"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43522" y="2865476"/>
            <a:ext cx="8220966" cy="1427620"/>
          </a:xfrm>
        </p:spPr>
        <p:txBody>
          <a:bodyPr>
            <a:normAutofit/>
          </a:bodyPr>
          <a:lstStyle/>
          <a:p>
            <a:r>
              <a:rPr lang="tr-TR" sz="2800" b="1" dirty="0" err="1" smtClean="0">
                <a:latin typeface="Gill Sans MT Condensed" pitchFamily="34" charset="0"/>
              </a:rPr>
              <a:t>Subklinik</a:t>
            </a:r>
            <a:r>
              <a:rPr lang="tr-TR" sz="2800" b="1" dirty="0" smtClean="0">
                <a:latin typeface="Gill Sans MT Condensed" pitchFamily="34" charset="0"/>
              </a:rPr>
              <a:t> </a:t>
            </a:r>
            <a:r>
              <a:rPr lang="tr-TR" sz="2800" b="1" dirty="0" err="1" smtClean="0">
                <a:latin typeface="Gill Sans MT Condensed" pitchFamily="34" charset="0"/>
              </a:rPr>
              <a:t>mastitislerin</a:t>
            </a:r>
            <a:r>
              <a:rPr lang="tr-TR" sz="2800" b="1" dirty="0" smtClean="0">
                <a:latin typeface="Gill Sans MT Condensed" pitchFamily="34" charset="0"/>
              </a:rPr>
              <a:t> tanısı </a:t>
            </a:r>
            <a:r>
              <a:rPr lang="tr-TR" sz="2800" dirty="0" smtClean="0">
                <a:latin typeface="Gill Sans MT Condensed" pitchFamily="34" charset="0"/>
              </a:rPr>
              <a:t>, süt içinde </a:t>
            </a:r>
            <a:r>
              <a:rPr lang="tr-TR" sz="2800" dirty="0" err="1" smtClean="0">
                <a:latin typeface="Gill Sans MT Condensed" pitchFamily="34" charset="0"/>
              </a:rPr>
              <a:t>SHS’ındaki</a:t>
            </a:r>
            <a:r>
              <a:rPr lang="tr-TR" sz="2800" dirty="0" smtClean="0">
                <a:latin typeface="Gill Sans MT Condensed" pitchFamily="34" charset="0"/>
              </a:rPr>
              <a:t> artışının ortaya konulması ve bakteriyolojik izolasyon ile yapılmaktadır. </a:t>
            </a:r>
          </a:p>
          <a:p>
            <a:endParaRPr lang="tr-TR" sz="2800" dirty="0" smtClean="0"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485800"/>
            <a:ext cx="8229600" cy="1143000"/>
          </a:xfrm>
        </p:spPr>
        <p:txBody>
          <a:bodyPr>
            <a:normAutofit/>
          </a:bodyPr>
          <a:lstStyle/>
          <a:p>
            <a:r>
              <a:rPr lang="tr-TR" sz="4000" b="1" dirty="0" err="1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Subklinik</a:t>
            </a:r>
            <a:r>
              <a:rPr lang="tr-TR" sz="4000" b="1" dirty="0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 </a:t>
            </a:r>
            <a:r>
              <a:rPr lang="tr-TR" sz="4000" b="1" dirty="0" err="1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Mastitislerin</a:t>
            </a:r>
            <a:r>
              <a:rPr lang="tr-TR" sz="4000" b="1" dirty="0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 Tanısı</a:t>
            </a:r>
            <a:endParaRPr lang="tr-TR" sz="4000" b="1" dirty="0">
              <a:solidFill>
                <a:schemeClr val="bg2">
                  <a:lumMod val="25000"/>
                </a:schemeClr>
              </a:solidFill>
              <a:latin typeface="Gill Sans MT Condensed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829196"/>
          </a:xfrm>
        </p:spPr>
        <p:txBody>
          <a:bodyPr>
            <a:normAutofit/>
          </a:bodyPr>
          <a:lstStyle/>
          <a:p>
            <a:endParaRPr lang="tr-TR" sz="2400" dirty="0" smtClean="0"/>
          </a:p>
          <a:p>
            <a:r>
              <a:rPr lang="en-US" sz="2800" dirty="0" err="1" smtClean="0">
                <a:latin typeface="Gill Sans MT Condensed" pitchFamily="34" charset="0"/>
              </a:rPr>
              <a:t>Pratikte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mastitislerin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tanısında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genellikle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bazı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yangı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indikatörleri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kriter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alınmaktadır</a:t>
            </a:r>
            <a:r>
              <a:rPr lang="en-US" sz="2800" dirty="0" smtClean="0">
                <a:latin typeface="Gill Sans MT Condensed" pitchFamily="34" charset="0"/>
              </a:rPr>
              <a:t>. </a:t>
            </a:r>
            <a:endParaRPr lang="tr-TR" sz="2800" dirty="0" smtClean="0">
              <a:latin typeface="Gill Sans MT Condensed" pitchFamily="34" charset="0"/>
            </a:endParaRP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b="1" dirty="0" smtClean="0">
                <a:latin typeface="Gill Sans MT Condensed" pitchFamily="34" charset="0"/>
              </a:rPr>
              <a:t>M</a:t>
            </a:r>
            <a:r>
              <a:rPr lang="en-US" sz="2800" b="1" dirty="0" err="1" smtClean="0">
                <a:latin typeface="Gill Sans MT Condensed" pitchFamily="34" charset="0"/>
              </a:rPr>
              <a:t>astitis</a:t>
            </a:r>
            <a:r>
              <a:rPr lang="en-US" sz="2800" b="1" dirty="0" smtClean="0">
                <a:latin typeface="Gill Sans MT Condensed" pitchFamily="34" charset="0"/>
              </a:rPr>
              <a:t> </a:t>
            </a:r>
            <a:r>
              <a:rPr lang="en-US" sz="2800" b="1" dirty="0" err="1" smtClean="0">
                <a:latin typeface="Gill Sans MT Condensed" pitchFamily="34" charset="0"/>
              </a:rPr>
              <a:t>tedavisinde</a:t>
            </a:r>
            <a:r>
              <a:rPr lang="en-US" sz="2800" b="1" dirty="0" smtClean="0">
                <a:latin typeface="Gill Sans MT Condensed" pitchFamily="34" charset="0"/>
              </a:rPr>
              <a:t> en </a:t>
            </a:r>
            <a:r>
              <a:rPr lang="en-US" sz="2800" b="1" dirty="0" err="1" smtClean="0">
                <a:latin typeface="Gill Sans MT Condensed" pitchFamily="34" charset="0"/>
              </a:rPr>
              <a:t>geçerli</a:t>
            </a:r>
            <a:r>
              <a:rPr lang="en-US" sz="2800" b="1" dirty="0" smtClean="0">
                <a:latin typeface="Gill Sans MT Condensed" pitchFamily="34" charset="0"/>
              </a:rPr>
              <a:t> </a:t>
            </a:r>
            <a:r>
              <a:rPr lang="en-US" sz="2800" b="1" dirty="0" err="1" smtClean="0">
                <a:latin typeface="Gill Sans MT Condensed" pitchFamily="34" charset="0"/>
              </a:rPr>
              <a:t>yol</a:t>
            </a:r>
            <a:r>
              <a:rPr lang="en-US" sz="2800" dirty="0" smtClean="0">
                <a:latin typeface="Gill Sans MT Condensed" pitchFamily="34" charset="0"/>
              </a:rPr>
              <a:t>, </a:t>
            </a:r>
            <a:r>
              <a:rPr lang="en-US" sz="2800" dirty="0" err="1" smtClean="0">
                <a:latin typeface="Gill Sans MT Condensed" pitchFamily="34" charset="0"/>
              </a:rPr>
              <a:t>hastalığa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neden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olan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patojenin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ortaya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konması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ve</a:t>
            </a:r>
            <a:r>
              <a:rPr lang="en-US" sz="2800" dirty="0" smtClean="0">
                <a:latin typeface="Gill Sans MT Condensed" pitchFamily="34" charset="0"/>
              </a:rPr>
              <a:t> o </a:t>
            </a:r>
            <a:r>
              <a:rPr lang="en-US" sz="2800" dirty="0" err="1" smtClean="0">
                <a:latin typeface="Gill Sans MT Condensed" pitchFamily="34" charset="0"/>
              </a:rPr>
              <a:t>patojen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hakkındaki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bilgilerdir</a:t>
            </a:r>
            <a:r>
              <a:rPr lang="en-US" sz="2800" dirty="0" smtClean="0">
                <a:latin typeface="Gill Sans MT Condensed" pitchFamily="34" charset="0"/>
              </a:rPr>
              <a:t>. </a:t>
            </a:r>
            <a:endParaRPr lang="tr-TR" sz="2800" dirty="0" smtClean="0">
              <a:latin typeface="Gill Sans MT Condensed" pitchFamily="34" charset="0"/>
            </a:endParaRP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en-US" sz="2800" dirty="0" smtClean="0">
                <a:latin typeface="Gill Sans MT Condensed" pitchFamily="34" charset="0"/>
              </a:rPr>
              <a:t>O </a:t>
            </a:r>
            <a:r>
              <a:rPr lang="en-US" sz="2800" dirty="0" err="1" smtClean="0">
                <a:latin typeface="Gill Sans MT Condensed" pitchFamily="34" charset="0"/>
              </a:rPr>
              <a:t>nedenle</a:t>
            </a:r>
            <a:r>
              <a:rPr lang="en-US" sz="2800" dirty="0" smtClean="0">
                <a:latin typeface="Gill Sans MT Condensed" pitchFamily="34" charset="0"/>
              </a:rPr>
              <a:t> mastitis </a:t>
            </a:r>
            <a:r>
              <a:rPr lang="en-US" sz="2800" dirty="0" err="1" smtClean="0">
                <a:latin typeface="Gill Sans MT Condensed" pitchFamily="34" charset="0"/>
              </a:rPr>
              <a:t>tedavisinde</a:t>
            </a:r>
            <a:r>
              <a:rPr lang="en-US" sz="2800" dirty="0" smtClean="0">
                <a:latin typeface="Gill Sans MT Condensed" pitchFamily="34" charset="0"/>
              </a:rPr>
              <a:t> ilk </a:t>
            </a:r>
            <a:r>
              <a:rPr lang="en-US" sz="2800" dirty="0" err="1" smtClean="0">
                <a:latin typeface="Gill Sans MT Condensed" pitchFamily="34" charset="0"/>
              </a:rPr>
              <a:t>yapılması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gerekli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işlemlerin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başında</a:t>
            </a:r>
            <a:r>
              <a:rPr lang="en-US" sz="2800" dirty="0" smtClean="0">
                <a:latin typeface="Gill Sans MT Condensed" pitchFamily="34" charset="0"/>
              </a:rPr>
              <a:t>, </a:t>
            </a:r>
            <a:r>
              <a:rPr lang="en-US" sz="2800" dirty="0" err="1" smtClean="0">
                <a:latin typeface="Gill Sans MT Condensed" pitchFamily="34" charset="0"/>
              </a:rPr>
              <a:t>mastitise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yol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açan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etkenin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belirlenmesi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gelmektedir</a:t>
            </a:r>
            <a:r>
              <a:rPr lang="en-US" sz="2800" dirty="0" smtClean="0">
                <a:latin typeface="Gill Sans MT Condensed" pitchFamily="34" charset="0"/>
              </a:rPr>
              <a:t>.</a:t>
            </a:r>
            <a:endParaRPr lang="tr-TR" sz="2800" dirty="0" smtClean="0"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57232"/>
            <a:ext cx="8258204" cy="5572164"/>
          </a:xfrm>
        </p:spPr>
        <p:txBody>
          <a:bodyPr>
            <a:normAutofit/>
          </a:bodyPr>
          <a:lstStyle/>
          <a:p>
            <a:endParaRPr lang="tr-TR" sz="2800" dirty="0" smtClean="0"/>
          </a:p>
          <a:p>
            <a:r>
              <a:rPr lang="tr-TR" sz="2800" dirty="0" err="1" smtClean="0">
                <a:latin typeface="Gill Sans MT Condensed" pitchFamily="34" charset="0"/>
              </a:rPr>
              <a:t>Mastitiste</a:t>
            </a:r>
            <a:r>
              <a:rPr lang="tr-TR" sz="2800" dirty="0" smtClean="0">
                <a:latin typeface="Gill Sans MT Condensed" pitchFamily="34" charset="0"/>
              </a:rPr>
              <a:t> enfeksiyona yanıt olarak sütte ve meme dokusunda belirgin değişiklikler olmaktadır. 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b="1" dirty="0" smtClean="0">
                <a:latin typeface="Gill Sans MT Condensed" pitchFamily="34" charset="0"/>
              </a:rPr>
              <a:t>Yangıya bağlı meme dokusu ve sütteki değişiklikler</a:t>
            </a:r>
            <a:r>
              <a:rPr lang="tr-TR" sz="2800" dirty="0" smtClean="0">
                <a:latin typeface="Gill Sans MT Condensed" pitchFamily="34" charset="0"/>
              </a:rPr>
              <a:t>, lökosit sayısında ve damar geçirgenliğindeki artıştan kaynaklanmaktadır. 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dirty="0" smtClean="0">
                <a:latin typeface="Gill Sans MT Condensed" pitchFamily="34" charset="0"/>
              </a:rPr>
              <a:t>Damar geçirgenliğindeki artış sonucunda sütün yapısı, </a:t>
            </a:r>
            <a:r>
              <a:rPr lang="tr-TR" sz="2800" dirty="0" err="1" smtClean="0">
                <a:latin typeface="Gill Sans MT Condensed" pitchFamily="34" charset="0"/>
              </a:rPr>
              <a:t>pH’sı</a:t>
            </a:r>
            <a:r>
              <a:rPr lang="tr-TR" sz="2800" dirty="0" smtClean="0">
                <a:latin typeface="Gill Sans MT Condensed" pitchFamily="34" charset="0"/>
              </a:rPr>
              <a:t>, iyon bileşiminde belirgin değişiklikler olmaktadır.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28638" y="1971640"/>
            <a:ext cx="8258204" cy="325756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Gill Sans MT Condensed" pitchFamily="34" charset="0"/>
              </a:rPr>
              <a:t>İneklerde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b="1" dirty="0" err="1" smtClean="0">
                <a:latin typeface="Gill Sans MT Condensed" pitchFamily="34" charset="0"/>
              </a:rPr>
              <a:t>subklinik</a:t>
            </a:r>
            <a:r>
              <a:rPr lang="en-US" sz="2800" b="1" dirty="0" smtClean="0">
                <a:latin typeface="Gill Sans MT Condensed" pitchFamily="34" charset="0"/>
              </a:rPr>
              <a:t> </a:t>
            </a:r>
            <a:r>
              <a:rPr lang="en-US" sz="2800" b="1" dirty="0" err="1" smtClean="0">
                <a:latin typeface="Gill Sans MT Condensed" pitchFamily="34" charset="0"/>
              </a:rPr>
              <a:t>mastitis</a:t>
            </a:r>
            <a:r>
              <a:rPr lang="en-US" sz="2800" dirty="0" err="1" smtClean="0">
                <a:latin typeface="Gill Sans MT Condensed" pitchFamily="34" charset="0"/>
              </a:rPr>
              <a:t>lerin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tanısında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süt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içindeki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b="1" dirty="0" err="1" smtClean="0">
                <a:latin typeface="Gill Sans MT Condensed" pitchFamily="34" charset="0"/>
              </a:rPr>
              <a:t>somatik</a:t>
            </a:r>
            <a:r>
              <a:rPr lang="en-US" sz="2800" b="1" dirty="0" smtClean="0">
                <a:latin typeface="Gill Sans MT Condensed" pitchFamily="34" charset="0"/>
              </a:rPr>
              <a:t> </a:t>
            </a:r>
            <a:r>
              <a:rPr lang="en-US" sz="2800" b="1" dirty="0" err="1" smtClean="0">
                <a:latin typeface="Gill Sans MT Condensed" pitchFamily="34" charset="0"/>
              </a:rPr>
              <a:t>hücre</a:t>
            </a:r>
            <a:r>
              <a:rPr lang="en-US" sz="2800" b="1" dirty="0" smtClean="0">
                <a:latin typeface="Gill Sans MT Condensed" pitchFamily="34" charset="0"/>
              </a:rPr>
              <a:t> </a:t>
            </a:r>
            <a:r>
              <a:rPr lang="en-US" sz="2800" b="1" dirty="0" err="1" smtClean="0">
                <a:latin typeface="Gill Sans MT Condensed" pitchFamily="34" charset="0"/>
              </a:rPr>
              <a:t>sayısı</a:t>
            </a:r>
            <a:r>
              <a:rPr lang="en-US" sz="2800" dirty="0" err="1" smtClean="0">
                <a:latin typeface="Gill Sans MT Condensed" pitchFamily="34" charset="0"/>
              </a:rPr>
              <a:t>nın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değerlendirilmesi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günümüzde</a:t>
            </a:r>
            <a:r>
              <a:rPr lang="en-US" sz="2800" dirty="0" smtClean="0">
                <a:latin typeface="Gill Sans MT Condensed" pitchFamily="34" charset="0"/>
              </a:rPr>
              <a:t> en </a:t>
            </a:r>
            <a:r>
              <a:rPr lang="en-US" sz="2800" dirty="0" err="1" smtClean="0">
                <a:latin typeface="Gill Sans MT Condensed" pitchFamily="34" charset="0"/>
              </a:rPr>
              <a:t>sık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başvurulan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yöntemdir</a:t>
            </a:r>
            <a:r>
              <a:rPr lang="en-US" sz="2800" dirty="0" smtClean="0">
                <a:latin typeface="Gill Sans MT Condensed" pitchFamily="34" charset="0"/>
              </a:rPr>
              <a:t>. </a:t>
            </a:r>
            <a:endParaRPr lang="tr-TR" sz="2800" dirty="0" smtClean="0">
              <a:latin typeface="Gill Sans MT Condensed" pitchFamily="34" charset="0"/>
            </a:endParaRP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en-US" sz="2800" b="1" dirty="0" err="1" smtClean="0">
                <a:latin typeface="Gill Sans MT Condensed" pitchFamily="34" charset="0"/>
              </a:rPr>
              <a:t>Sütteki</a:t>
            </a:r>
            <a:r>
              <a:rPr lang="en-US" sz="2800" b="1" dirty="0" smtClean="0">
                <a:latin typeface="Gill Sans MT Condensed" pitchFamily="34" charset="0"/>
              </a:rPr>
              <a:t> </a:t>
            </a:r>
            <a:r>
              <a:rPr lang="en-US" sz="2800" b="1" dirty="0" err="1" smtClean="0">
                <a:latin typeface="Gill Sans MT Condensed" pitchFamily="34" charset="0"/>
              </a:rPr>
              <a:t>somatik</a:t>
            </a:r>
            <a:r>
              <a:rPr lang="en-US" sz="2800" b="1" dirty="0" smtClean="0">
                <a:latin typeface="Gill Sans MT Condensed" pitchFamily="34" charset="0"/>
              </a:rPr>
              <a:t> </a:t>
            </a:r>
            <a:r>
              <a:rPr lang="en-US" sz="2800" b="1" dirty="0" err="1" smtClean="0">
                <a:latin typeface="Gill Sans MT Condensed" pitchFamily="34" charset="0"/>
              </a:rPr>
              <a:t>hücre</a:t>
            </a:r>
            <a:r>
              <a:rPr lang="en-US" sz="2800" b="1" dirty="0" smtClean="0">
                <a:latin typeface="Gill Sans MT Condensed" pitchFamily="34" charset="0"/>
              </a:rPr>
              <a:t> </a:t>
            </a:r>
            <a:r>
              <a:rPr lang="en-US" sz="2800" b="1" dirty="0" err="1" smtClean="0">
                <a:latin typeface="Gill Sans MT Condensed" pitchFamily="34" charset="0"/>
              </a:rPr>
              <a:t>sayısı</a:t>
            </a:r>
            <a:r>
              <a:rPr lang="en-US" sz="2800" dirty="0" smtClean="0">
                <a:latin typeface="Gill Sans MT Condensed" pitchFamily="34" charset="0"/>
              </a:rPr>
              <a:t>, </a:t>
            </a:r>
            <a:r>
              <a:rPr lang="en-US" sz="2800" dirty="0" err="1" smtClean="0">
                <a:latin typeface="Gill Sans MT Condensed" pitchFamily="34" charset="0"/>
              </a:rPr>
              <a:t>i</a:t>
            </a:r>
            <a:r>
              <a:rPr lang="en-US" sz="2800" b="1" dirty="0" err="1" smtClean="0">
                <a:latin typeface="Gill Sans MT Condensed" pitchFamily="34" charset="0"/>
              </a:rPr>
              <a:t>ndirekt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tr-TR" sz="2800" dirty="0" smtClean="0">
                <a:latin typeface="Gill Sans MT Condensed" pitchFamily="34" charset="0"/>
              </a:rPr>
              <a:t> (CMT gibi)</a:t>
            </a:r>
            <a:r>
              <a:rPr lang="en-US" sz="2800" dirty="0" err="1" smtClean="0">
                <a:latin typeface="Gill Sans MT Condensed" pitchFamily="34" charset="0"/>
              </a:rPr>
              <a:t>ve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b="1" dirty="0" err="1" smtClean="0">
                <a:latin typeface="Gill Sans MT Condensed" pitchFamily="34" charset="0"/>
              </a:rPr>
              <a:t>direkt</a:t>
            </a:r>
            <a:r>
              <a:rPr lang="en-US" sz="2800" b="1" dirty="0" smtClean="0">
                <a:latin typeface="Gill Sans MT Condensed" pitchFamily="34" charset="0"/>
              </a:rPr>
              <a:t> </a:t>
            </a:r>
            <a:r>
              <a:rPr lang="tr-TR" sz="2800" dirty="0" smtClean="0">
                <a:latin typeface="Gill Sans MT Condensed" pitchFamily="34" charset="0"/>
              </a:rPr>
              <a:t>(</a:t>
            </a:r>
            <a:r>
              <a:rPr lang="tr-TR" sz="2800" dirty="0" err="1" smtClean="0">
                <a:latin typeface="Gill Sans MT Condensed" pitchFamily="34" charset="0"/>
              </a:rPr>
              <a:t>elekronik</a:t>
            </a:r>
            <a:r>
              <a:rPr lang="tr-TR" sz="2800" dirty="0" smtClean="0">
                <a:latin typeface="Gill Sans MT Condensed" pitchFamily="34" charset="0"/>
              </a:rPr>
              <a:t> veya </a:t>
            </a:r>
            <a:r>
              <a:rPr lang="tr-TR" sz="2800" dirty="0" err="1" smtClean="0">
                <a:latin typeface="Gill Sans MT Condensed" pitchFamily="34" charset="0"/>
              </a:rPr>
              <a:t>mikroskopik</a:t>
            </a:r>
            <a:r>
              <a:rPr lang="tr-TR" sz="2800" dirty="0" smtClean="0">
                <a:latin typeface="Gill Sans MT Condensed" pitchFamily="34" charset="0"/>
              </a:rPr>
              <a:t> sayım) </a:t>
            </a:r>
            <a:r>
              <a:rPr lang="en-US" sz="2800" dirty="0" err="1" smtClean="0">
                <a:latin typeface="Gill Sans MT Condensed" pitchFamily="34" charset="0"/>
              </a:rPr>
              <a:t>yöntemler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ile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tr-TR" sz="2800" dirty="0" smtClean="0">
                <a:latin typeface="Gill Sans MT Condensed" pitchFamily="34" charset="0"/>
              </a:rPr>
              <a:t>ölçülmektedir</a:t>
            </a:r>
            <a:r>
              <a:rPr lang="en-US" sz="2800" dirty="0" smtClean="0">
                <a:latin typeface="Gill Sans MT Condensed" pitchFamily="34" charset="0"/>
              </a:rPr>
              <a:t>. </a:t>
            </a:r>
            <a:endParaRPr lang="tr-TR" sz="2800" dirty="0"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57812" y="2636911"/>
            <a:ext cx="8118644" cy="1800201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Gill Sans MT Condensed" pitchFamily="34" charset="0"/>
              </a:rPr>
              <a:t>M</a:t>
            </a:r>
            <a:r>
              <a:rPr lang="en-US" sz="2800" dirty="0" err="1" smtClean="0">
                <a:latin typeface="Gill Sans MT Condensed" pitchFamily="34" charset="0"/>
              </a:rPr>
              <a:t>eme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dokusuna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giren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ve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orada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çoğalmaya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başlayan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b="1" dirty="0" err="1" smtClean="0">
                <a:latin typeface="Gill Sans MT Condensed" pitchFamily="34" charset="0"/>
              </a:rPr>
              <a:t>patojeni</a:t>
            </a:r>
            <a:r>
              <a:rPr lang="en-US" sz="2800" b="1" dirty="0" smtClean="0">
                <a:latin typeface="Gill Sans MT Condensed" pitchFamily="34" charset="0"/>
              </a:rPr>
              <a:t> </a:t>
            </a:r>
            <a:r>
              <a:rPr lang="en-US" sz="2800" b="1" dirty="0" err="1" smtClean="0">
                <a:latin typeface="Gill Sans MT Condensed" pitchFamily="34" charset="0"/>
              </a:rPr>
              <a:t>uzaklaştırmak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ve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yangı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sonucu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ortaya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çıkan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atık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ürünleri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temizlemek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amacıyla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en-US" sz="2800" dirty="0" err="1" smtClean="0">
                <a:latin typeface="Gill Sans MT Condensed" pitchFamily="34" charset="0"/>
              </a:rPr>
              <a:t>bölgeye</a:t>
            </a:r>
            <a:r>
              <a:rPr lang="en-US" sz="2800" dirty="0" smtClean="0">
                <a:latin typeface="Gill Sans MT Condensed" pitchFamily="34" charset="0"/>
              </a:rPr>
              <a:t> </a:t>
            </a:r>
            <a:r>
              <a:rPr lang="tr-TR" sz="2800" dirty="0" smtClean="0">
                <a:latin typeface="Gill Sans MT Condensed" pitchFamily="34" charset="0"/>
              </a:rPr>
              <a:t>çok sayıda </a:t>
            </a:r>
            <a:r>
              <a:rPr lang="tr-TR" sz="2800" b="1" dirty="0" smtClean="0">
                <a:latin typeface="Gill Sans MT Condensed" pitchFamily="34" charset="0"/>
              </a:rPr>
              <a:t>lökosit</a:t>
            </a:r>
            <a:r>
              <a:rPr lang="tr-TR" sz="2800" dirty="0" smtClean="0">
                <a:latin typeface="Gill Sans MT Condensed" pitchFamily="34" charset="0"/>
              </a:rPr>
              <a:t> </a:t>
            </a:r>
            <a:r>
              <a:rPr lang="en-US" sz="2800" b="1" dirty="0" err="1" smtClean="0">
                <a:latin typeface="Gill Sans MT Condensed" pitchFamily="34" charset="0"/>
              </a:rPr>
              <a:t>göç</a:t>
            </a:r>
            <a:r>
              <a:rPr lang="en-US" sz="2800" b="1" dirty="0" smtClean="0">
                <a:latin typeface="Gill Sans MT Condensed" pitchFamily="34" charset="0"/>
              </a:rPr>
              <a:t> </a:t>
            </a:r>
            <a:r>
              <a:rPr lang="en-US" sz="2800" b="1" dirty="0" err="1" smtClean="0">
                <a:latin typeface="Gill Sans MT Condensed" pitchFamily="34" charset="0"/>
              </a:rPr>
              <a:t>etmektedir</a:t>
            </a:r>
            <a:r>
              <a:rPr lang="en-US" sz="2800" b="1" dirty="0" smtClean="0">
                <a:latin typeface="Gill Sans MT Condensed" pitchFamily="34" charset="0"/>
              </a:rPr>
              <a:t>. </a:t>
            </a:r>
            <a:endParaRPr lang="tr-TR" sz="2800" b="1" dirty="0" smtClean="0">
              <a:latin typeface="Gill Sans MT Condensed" pitchFamily="34" charset="0"/>
            </a:endParaRPr>
          </a:p>
          <a:p>
            <a:endParaRPr lang="tr-TR" sz="2400" dirty="0" smtClean="0">
              <a:latin typeface="Gill Sans MT Condensed" pitchFamily="34" charset="0"/>
            </a:endParaRPr>
          </a:p>
          <a:p>
            <a:endParaRPr lang="tr-TR" sz="2400" dirty="0" smtClean="0">
              <a:latin typeface="Gill Sans MT Condensed" pitchFamily="34" charset="0"/>
            </a:endParaRPr>
          </a:p>
          <a:p>
            <a:endParaRPr lang="tr-TR" sz="2400" dirty="0" smtClean="0"/>
          </a:p>
          <a:p>
            <a:endParaRPr lang="tr-T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8864" y="3040360"/>
            <a:ext cx="8229600" cy="1252736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Süt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somatik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hücre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sayısı</a:t>
            </a:r>
            <a:r>
              <a:rPr lang="tr-TR" sz="2800" b="1" dirty="0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,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yangının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derecesine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bağlı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olarak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,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artış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göstermektedir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Gill Sans MT Condensed" pitchFamily="34" charset="0"/>
              </a:rPr>
              <a:t>.  </a:t>
            </a:r>
            <a:endParaRPr lang="tr-TR" sz="2800" dirty="0" smtClean="0">
              <a:solidFill>
                <a:schemeClr val="bg2">
                  <a:lumMod val="25000"/>
                </a:schemeClr>
              </a:solidFill>
              <a:latin typeface="Gill Sans MT Condensed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254542"/>
            <a:ext cx="8186766" cy="2614618"/>
          </a:xfrm>
        </p:spPr>
        <p:txBody>
          <a:bodyPr/>
          <a:lstStyle/>
          <a:p>
            <a:r>
              <a:rPr lang="tr-TR" sz="2800" b="1" dirty="0" smtClean="0">
                <a:latin typeface="Gill Sans MT Condensed" pitchFamily="34" charset="0"/>
              </a:rPr>
              <a:t>Normal süt</a:t>
            </a:r>
            <a:r>
              <a:rPr lang="tr-TR" sz="2800" dirty="0" smtClean="0">
                <a:latin typeface="Gill Sans MT Condensed" pitchFamily="34" charset="0"/>
              </a:rPr>
              <a:t>ün içindeki </a:t>
            </a:r>
            <a:r>
              <a:rPr lang="tr-TR" sz="2800" b="1" dirty="0" smtClean="0">
                <a:latin typeface="Gill Sans MT Condensed" pitchFamily="34" charset="0"/>
              </a:rPr>
              <a:t>somatik hücre sayısı</a:t>
            </a:r>
            <a:r>
              <a:rPr lang="tr-TR" sz="2800" dirty="0" smtClean="0">
                <a:latin typeface="Gill Sans MT Condensed" pitchFamily="34" charset="0"/>
              </a:rPr>
              <a:t>, 200.000 hücre/</a:t>
            </a:r>
            <a:r>
              <a:rPr lang="tr-TR" sz="2800" dirty="0" err="1" smtClean="0">
                <a:latin typeface="Gill Sans MT Condensed" pitchFamily="34" charset="0"/>
              </a:rPr>
              <a:t>ml’den</a:t>
            </a:r>
            <a:r>
              <a:rPr lang="tr-TR" sz="2800" dirty="0" smtClean="0">
                <a:latin typeface="Gill Sans MT Condensed" pitchFamily="34" charset="0"/>
              </a:rPr>
              <a:t> azdır. 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dirty="0" smtClean="0">
                <a:latin typeface="Gill Sans MT Condensed" pitchFamily="34" charset="0"/>
              </a:rPr>
              <a:t>Bir </a:t>
            </a:r>
            <a:r>
              <a:rPr lang="tr-TR" sz="2800" b="1" dirty="0" smtClean="0">
                <a:latin typeface="Gill Sans MT Condensed" pitchFamily="34" charset="0"/>
              </a:rPr>
              <a:t>meme lobu </a:t>
            </a:r>
            <a:r>
              <a:rPr lang="tr-TR" sz="2800" dirty="0" smtClean="0">
                <a:latin typeface="Gill Sans MT Condensed" pitchFamily="34" charset="0"/>
              </a:rPr>
              <a:t>özellikle de </a:t>
            </a:r>
            <a:r>
              <a:rPr lang="tr-TR" sz="2800" b="1" dirty="0" smtClean="0">
                <a:latin typeface="Gill Sans MT Condensed" pitchFamily="34" charset="0"/>
              </a:rPr>
              <a:t>karma süt örneğ</a:t>
            </a:r>
            <a:r>
              <a:rPr lang="tr-TR" sz="2800" dirty="0" smtClean="0">
                <a:latin typeface="Gill Sans MT Condensed" pitchFamily="34" charset="0"/>
              </a:rPr>
              <a:t>inde </a:t>
            </a:r>
            <a:r>
              <a:rPr lang="tr-TR" sz="2800" b="1" dirty="0" err="1" smtClean="0">
                <a:latin typeface="Gill Sans MT Condensed" pitchFamily="34" charset="0"/>
              </a:rPr>
              <a:t>SHS</a:t>
            </a:r>
            <a:r>
              <a:rPr lang="tr-TR" sz="2800" dirty="0" err="1" smtClean="0">
                <a:latin typeface="Gill Sans MT Condensed" pitchFamily="34" charset="0"/>
              </a:rPr>
              <a:t>’nın</a:t>
            </a:r>
            <a:r>
              <a:rPr lang="tr-TR" sz="2800" dirty="0" smtClean="0">
                <a:latin typeface="Gill Sans MT Condensed" pitchFamily="34" charset="0"/>
              </a:rPr>
              <a:t> </a:t>
            </a:r>
            <a:r>
              <a:rPr lang="tr-TR" sz="2800" b="1" dirty="0" smtClean="0">
                <a:latin typeface="Gill Sans MT Condensed" pitchFamily="34" charset="0"/>
              </a:rPr>
              <a:t>200.000 hücre/</a:t>
            </a:r>
            <a:r>
              <a:rPr lang="tr-TR" sz="2800" b="1" dirty="0" err="1" smtClean="0">
                <a:latin typeface="Gill Sans MT Condensed" pitchFamily="34" charset="0"/>
              </a:rPr>
              <a:t>ml’nin</a:t>
            </a:r>
            <a:r>
              <a:rPr lang="tr-TR" sz="2800" b="1" dirty="0" smtClean="0">
                <a:latin typeface="Gill Sans MT Condensed" pitchFamily="34" charset="0"/>
              </a:rPr>
              <a:t> üzerinde olması</a:t>
            </a:r>
            <a:r>
              <a:rPr lang="tr-TR" sz="2800" dirty="0" smtClean="0">
                <a:latin typeface="Gill Sans MT Condensed" pitchFamily="34" charset="0"/>
              </a:rPr>
              <a:t>, o memede </a:t>
            </a:r>
            <a:r>
              <a:rPr lang="tr-TR" sz="2800" b="1" dirty="0" smtClean="0">
                <a:latin typeface="Gill Sans MT Condensed" pitchFamily="34" charset="0"/>
              </a:rPr>
              <a:t>enfeksiyon olduğuna işarettir.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1062</Words>
  <Application>Microsoft Office PowerPoint</Application>
  <PresentationFormat>Ekran Gösterisi (4:3)</PresentationFormat>
  <Paragraphs>122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Ofis Teması</vt:lpstr>
      <vt:lpstr> Subklinik Mastitisler </vt:lpstr>
      <vt:lpstr>Slayt 2</vt:lpstr>
      <vt:lpstr>Slayt 3</vt:lpstr>
      <vt:lpstr>Subklinik Mastitislerin Tanısı</vt:lpstr>
      <vt:lpstr>Slayt 5</vt:lpstr>
      <vt:lpstr>Slayt 6</vt:lpstr>
      <vt:lpstr>Slayt 7</vt:lpstr>
      <vt:lpstr>Slayt 8</vt:lpstr>
      <vt:lpstr>Slayt 9</vt:lpstr>
      <vt:lpstr>Slayt 10</vt:lpstr>
      <vt:lpstr>California Mastitis Test, şu prensibe göre çalışmaktadır.</vt:lpstr>
      <vt:lpstr>Slayt 12</vt:lpstr>
      <vt:lpstr>Slayt 13</vt:lpstr>
      <vt:lpstr>Slayt 14</vt:lpstr>
      <vt:lpstr>Testin Uygulanışı</vt:lpstr>
      <vt:lpstr>Slayt 16</vt:lpstr>
      <vt:lpstr>Slayt 17</vt:lpstr>
      <vt:lpstr>Slayt 18</vt:lpstr>
      <vt:lpstr>Biyokimyasal Yöntemler</vt:lpstr>
      <vt:lpstr>Slayt 20</vt:lpstr>
      <vt:lpstr>Sütün Elektriksel İletkenliğin Ölçülmesi</vt:lpstr>
      <vt:lpstr> Antibiyotik Duyarlılık Testlerinin Kullanılması </vt:lpstr>
      <vt:lpstr>Slayt 23</vt:lpstr>
      <vt:lpstr>Slayt 24</vt:lpstr>
      <vt:lpstr> Mikrobiyolojik Muayene </vt:lpstr>
      <vt:lpstr>Slayt 26</vt:lpstr>
      <vt:lpstr>Slayt 27</vt:lpstr>
      <vt:lpstr>Önemli Not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Subklinik Mastitisler </dc:title>
  <dc:creator>Ayhan Bastan</dc:creator>
  <cp:lastModifiedBy>Ayhan Bastan</cp:lastModifiedBy>
  <cp:revision>1</cp:revision>
  <dcterms:created xsi:type="dcterms:W3CDTF">2017-10-25T14:10:21Z</dcterms:created>
  <dcterms:modified xsi:type="dcterms:W3CDTF">2017-10-25T14:11:06Z</dcterms:modified>
</cp:coreProperties>
</file>