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342" r:id="rId3"/>
    <p:sldId id="258" r:id="rId4"/>
    <p:sldId id="341" r:id="rId5"/>
    <p:sldId id="260" r:id="rId6"/>
    <p:sldId id="288" r:id="rId7"/>
    <p:sldId id="257" r:id="rId8"/>
    <p:sldId id="265" r:id="rId9"/>
    <p:sldId id="335" r:id="rId10"/>
    <p:sldId id="267" r:id="rId11"/>
    <p:sldId id="268" r:id="rId12"/>
    <p:sldId id="269" r:id="rId13"/>
    <p:sldId id="270" r:id="rId14"/>
    <p:sldId id="271" r:id="rId15"/>
    <p:sldId id="273" r:id="rId16"/>
    <p:sldId id="274" r:id="rId17"/>
    <p:sldId id="275" r:id="rId18"/>
    <p:sldId id="277" r:id="rId19"/>
    <p:sldId id="279" r:id="rId20"/>
    <p:sldId id="280" r:id="rId21"/>
    <p:sldId id="281" r:id="rId22"/>
    <p:sldId id="282" r:id="rId23"/>
    <p:sldId id="283" r:id="rId24"/>
    <p:sldId id="284" r:id="rId25"/>
    <p:sldId id="285" r:id="rId26"/>
    <p:sldId id="343"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7200" cap="none"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3448B07-2C06-4CF2-8E91-F7385E71E2CB}" type="datetimeFigureOut">
              <a:rPr lang="en-US" dirty="0"/>
              <a:t>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1069D4-B020-4602-B87C-B094679675DF}" type="datetimeFigureOut">
              <a:rPr lang="en-US" dirty="0"/>
              <a:t>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36C11EA-3D59-4DFE-9385-0A032B3191AF}" type="datetimeFigureOut">
              <a:rPr lang="en-US" dirty="0"/>
              <a:t>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4936D4-0671-4B70-A95D-BFBC9A35DA5B}" type="datetimeFigureOut">
              <a:rPr lang="en-US" dirty="0"/>
              <a:t>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72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8593667" y="6272784"/>
            <a:ext cx="2644309" cy="365125"/>
          </a:xfrm>
        </p:spPr>
        <p:txBody>
          <a:bodyPr/>
          <a:lstStyle/>
          <a:p>
            <a:fld id="{DDD67DAC-232D-4042-B5C0-E64770A42A28}" type="datetimeFigureOut">
              <a:rPr lang="en-US" dirty="0"/>
              <a:t>12/6/2019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ECECD2C-79BD-4B90-B3FA-E3B19B3FF97B}" type="datetimeFigureOut">
              <a:rPr lang="en-US" dirty="0"/>
              <a:t>12/6/2019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9E9FDB6-7A26-4DBB-9BB0-088C0534314D}" type="datetimeFigureOut">
              <a:rPr lang="en-US" dirty="0"/>
              <a:t>12/6/2019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2E7C72F-E0F0-449A-A903-6D7865ED3EFA}" type="datetimeFigureOut">
              <a:rPr lang="en-US" dirty="0"/>
              <a:t>12/6/2019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1207D-C9F3-42EA-960B-DC9955B358C7}" type="datetimeFigureOut">
              <a:rPr lang="en-US" dirty="0"/>
              <a:t>12/6/2019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D8827A6-8947-4115-8D9E-E89B1EC0518D}" type="datetimeFigureOut">
              <a:rPr lang="en-US" dirty="0"/>
              <a:t>12/6/2019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D460A6F-F31A-4CA3-B222-0B3C224FF998}" type="datetimeFigureOut">
              <a:rPr lang="en-US" dirty="0"/>
              <a:t>12/6/2019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48A1663-7765-4EF4-B97F-A02E70C6265E}" type="datetimeFigureOut">
              <a:rPr lang="en-US" dirty="0"/>
              <a:t>12/6/2019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0">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Etkili Eğitsel Videolar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66192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Öneriler</a:t>
            </a:r>
            <a:endParaRPr lang="tr-TR" dirty="0"/>
          </a:p>
        </p:txBody>
      </p:sp>
      <p:sp>
        <p:nvSpPr>
          <p:cNvPr id="3" name="İçerik Yer Tutucusu 2"/>
          <p:cNvSpPr>
            <a:spLocks noGrp="1"/>
          </p:cNvSpPr>
          <p:nvPr>
            <p:ph idx="1"/>
          </p:nvPr>
        </p:nvSpPr>
        <p:spPr/>
        <p:txBody>
          <a:bodyPr/>
          <a:lstStyle/>
          <a:p>
            <a:r>
              <a:rPr lang="tr-TR" dirty="0" err="1" smtClean="0"/>
              <a:t>Çokluortam</a:t>
            </a:r>
            <a:r>
              <a:rPr lang="tr-TR" dirty="0" smtClean="0"/>
              <a:t> öğrenmedeki bilişsel kuramlar eğitsel videoların düzenlenmesine yönelik olarak çeşitli öneriler sunmaktadır. Bunlar;</a:t>
            </a:r>
          </a:p>
          <a:p>
            <a:pPr lvl="1"/>
            <a:r>
              <a:rPr lang="tr-TR" dirty="0" smtClean="0"/>
              <a:t>Etkili </a:t>
            </a:r>
            <a:r>
              <a:rPr lang="tr-TR" dirty="0"/>
              <a:t>öğrenme </a:t>
            </a:r>
            <a:r>
              <a:rPr lang="tr-TR" dirty="0" smtClean="0"/>
              <a:t>deneyimlerinin sağlanarak dışsal bilişsel </a:t>
            </a:r>
            <a:r>
              <a:rPr lang="tr-TR" dirty="0"/>
              <a:t>yükü en aza indirdiği, </a:t>
            </a:r>
            <a:endParaRPr lang="tr-TR" dirty="0" smtClean="0"/>
          </a:p>
          <a:p>
            <a:pPr lvl="1"/>
            <a:r>
              <a:rPr lang="tr-TR" dirty="0" smtClean="0"/>
              <a:t>Etkili </a:t>
            </a:r>
            <a:r>
              <a:rPr lang="tr-TR" dirty="0"/>
              <a:t>yükünü optimize ettiği </a:t>
            </a:r>
            <a:r>
              <a:rPr lang="tr-TR" dirty="0" smtClean="0"/>
              <a:t>ve</a:t>
            </a:r>
          </a:p>
          <a:p>
            <a:pPr lvl="1"/>
            <a:r>
              <a:rPr lang="tr-TR" dirty="0" smtClean="0"/>
              <a:t>Asıl yükün yönetildiği, </a:t>
            </a:r>
            <a:r>
              <a:rPr lang="tr-TR" dirty="0"/>
              <a:t>dört etkili uygulama ortaya çıkmaktadır:</a:t>
            </a:r>
          </a:p>
        </p:txBody>
      </p:sp>
    </p:spTree>
    <p:extLst>
      <p:ext uri="{BB962C8B-B14F-4D97-AF65-F5344CB8AC3E}">
        <p14:creationId xmlns:p14="http://schemas.microsoft.com/office/powerpoint/2010/main" val="1165573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İşaretleme (</a:t>
            </a:r>
            <a:r>
              <a:rPr lang="tr-TR" dirty="0" err="1" smtClean="0"/>
              <a:t>Signaling</a:t>
            </a:r>
            <a:r>
              <a:rPr lang="tr-TR" dirty="0" smtClean="0"/>
              <a:t>)</a:t>
            </a:r>
            <a:endParaRPr lang="tr-TR" dirty="0"/>
          </a:p>
        </p:txBody>
      </p:sp>
      <p:sp>
        <p:nvSpPr>
          <p:cNvPr id="3" name="İçerik Yer Tutucusu 2"/>
          <p:cNvSpPr>
            <a:spLocks noGrp="1"/>
          </p:cNvSpPr>
          <p:nvPr>
            <p:ph idx="1"/>
          </p:nvPr>
        </p:nvSpPr>
        <p:spPr/>
        <p:txBody>
          <a:bodyPr>
            <a:normAutofit/>
          </a:bodyPr>
          <a:lstStyle/>
          <a:p>
            <a:r>
              <a:rPr lang="tr-TR" dirty="0" smtClean="0"/>
              <a:t>Önemli </a:t>
            </a:r>
            <a:r>
              <a:rPr lang="tr-TR" dirty="0"/>
              <a:t>bilgileri vurgulamak için ekrandaki metin veya sembollerin kullanılmasıdır. </a:t>
            </a:r>
            <a:endParaRPr lang="tr-TR" dirty="0" smtClean="0"/>
          </a:p>
          <a:p>
            <a:r>
              <a:rPr lang="tr-TR" dirty="0" smtClean="0"/>
              <a:t>Örneğin</a:t>
            </a:r>
            <a:r>
              <a:rPr lang="tr-TR" dirty="0"/>
              <a:t>, </a:t>
            </a:r>
            <a:endParaRPr lang="tr-TR" dirty="0" smtClean="0"/>
          </a:p>
          <a:p>
            <a:pPr lvl="1"/>
            <a:r>
              <a:rPr lang="tr-TR" dirty="0" smtClean="0"/>
              <a:t>sinyal</a:t>
            </a:r>
            <a:r>
              <a:rPr lang="tr-TR" dirty="0"/>
              <a:t>, iki veya üç anahtar kelimenin </a:t>
            </a:r>
            <a:r>
              <a:rPr lang="tr-TR" dirty="0" smtClean="0"/>
              <a:t>ortaya </a:t>
            </a:r>
            <a:r>
              <a:rPr lang="tr-TR" dirty="0"/>
              <a:t>çıkmasıyla sağlanabilir, </a:t>
            </a:r>
            <a:endParaRPr lang="tr-TR" dirty="0" smtClean="0"/>
          </a:p>
          <a:p>
            <a:pPr lvl="1"/>
            <a:r>
              <a:rPr lang="tr-TR" dirty="0" smtClean="0"/>
              <a:t>renk </a:t>
            </a:r>
            <a:r>
              <a:rPr lang="tr-TR" dirty="0"/>
              <a:t>veya kontrast değişimi </a:t>
            </a:r>
          </a:p>
          <a:p>
            <a:pPr lvl="1"/>
            <a:r>
              <a:rPr lang="tr-TR" dirty="0" smtClean="0"/>
              <a:t>ekranın </a:t>
            </a:r>
            <a:r>
              <a:rPr lang="tr-TR" dirty="0"/>
              <a:t>bir bölgesine dikkat çeken bir </a:t>
            </a:r>
            <a:r>
              <a:rPr lang="tr-TR" dirty="0" smtClean="0"/>
              <a:t>sembol kullanımı</a:t>
            </a:r>
          </a:p>
          <a:p>
            <a:pPr lvl="1"/>
            <a:endParaRPr lang="tr-TR" dirty="0"/>
          </a:p>
          <a:p>
            <a:r>
              <a:rPr lang="tr-TR" dirty="0" smtClean="0"/>
              <a:t>İşaretlemeler, </a:t>
            </a:r>
          </a:p>
          <a:p>
            <a:pPr lvl="1"/>
            <a:r>
              <a:rPr lang="tr-TR" dirty="0" smtClean="0"/>
              <a:t>temel </a:t>
            </a:r>
            <a:r>
              <a:rPr lang="tr-TR" dirty="0"/>
              <a:t>bilgileri vurgulayarak, </a:t>
            </a:r>
            <a:endParaRPr lang="tr-TR" dirty="0" smtClean="0"/>
          </a:p>
          <a:p>
            <a:pPr lvl="1"/>
            <a:r>
              <a:rPr lang="tr-TR" dirty="0" smtClean="0"/>
              <a:t>öğrencinin </a:t>
            </a:r>
            <a:r>
              <a:rPr lang="tr-TR" dirty="0"/>
              <a:t>dikkatini doğrudan yönlendirmeye yardımcı olur, </a:t>
            </a:r>
            <a:endParaRPr lang="tr-TR" dirty="0" smtClean="0"/>
          </a:p>
          <a:p>
            <a:pPr lvl="1"/>
            <a:r>
              <a:rPr lang="tr-TR" dirty="0" smtClean="0"/>
              <a:t>videonun </a:t>
            </a:r>
            <a:r>
              <a:rPr lang="tr-TR" dirty="0"/>
              <a:t>belirli çalışma elemanlarını </a:t>
            </a:r>
            <a:r>
              <a:rPr lang="tr-TR" dirty="0" smtClean="0"/>
              <a:t>çalışan bellekte işlemeyi </a:t>
            </a:r>
            <a:r>
              <a:rPr lang="tr-TR" dirty="0" smtClean="0"/>
              <a:t>hedefler.</a:t>
            </a:r>
            <a:endParaRPr lang="tr-TR" dirty="0" smtClean="0"/>
          </a:p>
          <a:p>
            <a:pPr marL="274320" lvl="1" indent="0">
              <a:buNone/>
            </a:pPr>
            <a:r>
              <a:rPr lang="tr-TR" dirty="0" smtClean="0"/>
              <a:t>Böylece acemi öğrenciler için konu dışı yük azaltılır, etkili yükü </a:t>
            </a:r>
            <a:r>
              <a:rPr lang="tr-TR" dirty="0"/>
              <a:t>artırabilir. </a:t>
            </a:r>
          </a:p>
        </p:txBody>
      </p:sp>
    </p:spTree>
    <p:extLst>
      <p:ext uri="{BB962C8B-B14F-4D97-AF65-F5344CB8AC3E}">
        <p14:creationId xmlns:p14="http://schemas.microsoft.com/office/powerpoint/2010/main" val="3108147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Bölme (</a:t>
            </a:r>
            <a:r>
              <a:rPr lang="tr-TR" dirty="0" err="1" smtClean="0"/>
              <a:t>Segmenting</a:t>
            </a:r>
            <a:r>
              <a:rPr lang="tr-TR" dirty="0" smtClean="0"/>
              <a:t>)</a:t>
            </a:r>
            <a:endParaRPr lang="tr-TR" dirty="0"/>
          </a:p>
        </p:txBody>
      </p:sp>
      <p:sp>
        <p:nvSpPr>
          <p:cNvPr id="3" name="İçerik Yer Tutucusu 2"/>
          <p:cNvSpPr>
            <a:spLocks noGrp="1"/>
          </p:cNvSpPr>
          <p:nvPr>
            <p:ph idx="1"/>
          </p:nvPr>
        </p:nvSpPr>
        <p:spPr/>
        <p:txBody>
          <a:bodyPr>
            <a:normAutofit/>
          </a:bodyPr>
          <a:lstStyle/>
          <a:p>
            <a:r>
              <a:rPr lang="tr-TR" dirty="0"/>
              <a:t>Bölümleme, öğrenicilerin küçük yeni bilgilerle etkileşime girmelerine ve aynı zamanda yeni bilgilerin akışını kontrol etmelerine olanak tanıyan bilgilerin bir araya getirilmesidir. </a:t>
            </a:r>
            <a:endParaRPr lang="tr-TR" dirty="0" smtClean="0"/>
          </a:p>
          <a:p>
            <a:r>
              <a:rPr lang="tr-TR" dirty="0" smtClean="0"/>
              <a:t>Dolayısıyla</a:t>
            </a:r>
            <a:r>
              <a:rPr lang="tr-TR" dirty="0"/>
              <a:t>, </a:t>
            </a:r>
            <a:endParaRPr lang="tr-TR" dirty="0" smtClean="0"/>
          </a:p>
          <a:p>
            <a:pPr lvl="1"/>
            <a:r>
              <a:rPr lang="tr-TR" dirty="0" smtClean="0"/>
              <a:t>asıl yükü </a:t>
            </a:r>
            <a:r>
              <a:rPr lang="tr-TR" dirty="0"/>
              <a:t>yönetir ve </a:t>
            </a:r>
            <a:endParaRPr lang="tr-TR" dirty="0" smtClean="0"/>
          </a:p>
          <a:p>
            <a:pPr lvl="1"/>
            <a:r>
              <a:rPr lang="tr-TR" dirty="0" smtClean="0"/>
              <a:t>bilginin </a:t>
            </a:r>
            <a:r>
              <a:rPr lang="tr-TR" dirty="0"/>
              <a:t>yapısını vurgulayarak </a:t>
            </a:r>
            <a:r>
              <a:rPr lang="tr-TR" dirty="0" smtClean="0"/>
              <a:t>etkili yükün </a:t>
            </a:r>
            <a:r>
              <a:rPr lang="tr-TR" dirty="0"/>
              <a:t>de </a:t>
            </a:r>
            <a:r>
              <a:rPr lang="tr-TR" dirty="0" smtClean="0"/>
              <a:t>artmasını sağlar.</a:t>
            </a:r>
          </a:p>
          <a:p>
            <a:r>
              <a:rPr lang="tr-TR" dirty="0" smtClean="0"/>
              <a:t>Bölümleme, </a:t>
            </a:r>
          </a:p>
          <a:p>
            <a:pPr lvl="1"/>
            <a:r>
              <a:rPr lang="tr-TR" dirty="0" smtClean="0"/>
              <a:t>hem </a:t>
            </a:r>
            <a:r>
              <a:rPr lang="tr-TR" dirty="0"/>
              <a:t>daha kısa videolar yaparak </a:t>
            </a:r>
            <a:endParaRPr lang="tr-TR" dirty="0" smtClean="0"/>
          </a:p>
          <a:p>
            <a:pPr lvl="1"/>
            <a:r>
              <a:rPr lang="tr-TR" dirty="0" smtClean="0"/>
              <a:t>hem </a:t>
            </a:r>
            <a:r>
              <a:rPr lang="tr-TR" dirty="0"/>
              <a:t>de öğrencilere bir soru </a:t>
            </a:r>
            <a:r>
              <a:rPr lang="tr-TR" dirty="0" smtClean="0"/>
              <a:t>sormak</a:t>
            </a:r>
          </a:p>
          <a:p>
            <a:pPr lvl="1"/>
            <a:r>
              <a:rPr lang="tr-TR" dirty="0" smtClean="0"/>
              <a:t>tamamlamadan </a:t>
            </a:r>
            <a:r>
              <a:rPr lang="tr-TR" dirty="0"/>
              <a:t>sonra </a:t>
            </a:r>
            <a:r>
              <a:rPr lang="tr-TR" dirty="0" smtClean="0"/>
              <a:t>diğer aşamaya geçmelerini </a:t>
            </a:r>
            <a:r>
              <a:rPr lang="tr-TR" dirty="0" err="1" smtClean="0"/>
              <a:t>sağlmaka</a:t>
            </a:r>
            <a:r>
              <a:rPr lang="tr-TR" dirty="0" smtClean="0"/>
              <a:t> için yapılabilir.</a:t>
            </a:r>
          </a:p>
          <a:p>
            <a:r>
              <a:rPr lang="tr-TR" dirty="0" smtClean="0"/>
              <a:t>Her durumda öğrencilerin </a:t>
            </a:r>
            <a:r>
              <a:rPr lang="tr-TR" dirty="0"/>
              <a:t>videolarla etkileşimi için önemli olduğu </a:t>
            </a:r>
            <a:r>
              <a:rPr lang="tr-TR" dirty="0" smtClean="0"/>
              <a:t>gösterilmiştir.</a:t>
            </a:r>
            <a:endParaRPr lang="tr-TR" dirty="0"/>
          </a:p>
        </p:txBody>
      </p:sp>
    </p:spTree>
    <p:extLst>
      <p:ext uri="{BB962C8B-B14F-4D97-AF65-F5344CB8AC3E}">
        <p14:creationId xmlns:p14="http://schemas.microsoft.com/office/powerpoint/2010/main" val="2051584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Ayıklama (</a:t>
            </a:r>
            <a:r>
              <a:rPr lang="tr-TR" dirty="0" err="1" smtClean="0"/>
              <a:t>Weeding</a:t>
            </a:r>
            <a:r>
              <a:rPr lang="tr-TR" dirty="0" smtClean="0"/>
              <a:t>)</a:t>
            </a:r>
            <a:endParaRPr lang="tr-TR" dirty="0"/>
          </a:p>
        </p:txBody>
      </p:sp>
      <p:sp>
        <p:nvSpPr>
          <p:cNvPr id="3" name="İçerik Yer Tutucusu 2"/>
          <p:cNvSpPr>
            <a:spLocks noGrp="1"/>
          </p:cNvSpPr>
          <p:nvPr>
            <p:ph idx="1"/>
          </p:nvPr>
        </p:nvSpPr>
        <p:spPr/>
        <p:txBody>
          <a:bodyPr>
            <a:normAutofit/>
          </a:bodyPr>
          <a:lstStyle/>
          <a:p>
            <a:r>
              <a:rPr lang="tr-TR" dirty="0"/>
              <a:t>Ayıklama, videodan ilginç, </a:t>
            </a:r>
            <a:r>
              <a:rPr lang="tr-TR" dirty="0" smtClean="0"/>
              <a:t>yabancı, </a:t>
            </a:r>
            <a:r>
              <a:rPr lang="tr-TR" dirty="0"/>
              <a:t>yani öğrenme hedefine katkıda bulunmayan bilgilerin kaldırılmasıdır. </a:t>
            </a:r>
            <a:endParaRPr lang="tr-TR" dirty="0" smtClean="0"/>
          </a:p>
          <a:p>
            <a:pPr lvl="1"/>
            <a:r>
              <a:rPr lang="tr-TR" dirty="0" smtClean="0"/>
              <a:t>Örneğin</a:t>
            </a:r>
            <a:r>
              <a:rPr lang="tr-TR" dirty="0"/>
              <a:t>, müzik, karmaşık arka planlar veya bir animasyon içindeki ekstra özellikler, öğrencinin </a:t>
            </a:r>
            <a:r>
              <a:rPr lang="tr-TR" dirty="0" smtClean="0"/>
              <a:t>konu dışı yükü arttırır ve </a:t>
            </a:r>
            <a:r>
              <a:rPr lang="tr-TR" dirty="0"/>
              <a:t>öğrenmeyi azaltabilecek şekilde </a:t>
            </a:r>
            <a:r>
              <a:rPr lang="tr-TR" dirty="0" smtClean="0"/>
              <a:t>sorgulama yapmalarını sağlar. </a:t>
            </a:r>
          </a:p>
          <a:p>
            <a:pPr lvl="1"/>
            <a:endParaRPr lang="tr-TR" dirty="0"/>
          </a:p>
          <a:p>
            <a:r>
              <a:rPr lang="tr-TR" dirty="0"/>
              <a:t>Ö</a:t>
            </a:r>
            <a:r>
              <a:rPr lang="tr-TR" dirty="0" smtClean="0"/>
              <a:t>ğrenci </a:t>
            </a:r>
            <a:r>
              <a:rPr lang="tr-TR" dirty="0"/>
              <a:t>acemiden uzman durumuna geçerken </a:t>
            </a:r>
            <a:r>
              <a:rPr lang="tr-TR" dirty="0" smtClean="0"/>
              <a:t>konu dışı yükü </a:t>
            </a:r>
            <a:r>
              <a:rPr lang="tr-TR" dirty="0"/>
              <a:t>artıran bilgiler </a:t>
            </a:r>
            <a:r>
              <a:rPr lang="tr-TR" dirty="0" smtClean="0"/>
              <a:t>değişir</a:t>
            </a:r>
            <a:r>
              <a:rPr lang="tr-TR" dirty="0"/>
              <a:t>. </a:t>
            </a:r>
            <a:endParaRPr lang="tr-TR" dirty="0" smtClean="0"/>
          </a:p>
          <a:p>
            <a:pPr lvl="1"/>
            <a:r>
              <a:rPr lang="tr-TR" dirty="0" smtClean="0"/>
              <a:t>Acemi </a:t>
            </a:r>
            <a:r>
              <a:rPr lang="tr-TR" dirty="0"/>
              <a:t>bir öğrenci için yabancı olabilecek bilgiler </a:t>
            </a:r>
            <a:r>
              <a:rPr lang="tr-TR" dirty="0" smtClean="0"/>
              <a:t>daha </a:t>
            </a:r>
            <a:r>
              <a:rPr lang="tr-TR" dirty="0"/>
              <a:t>uzman bir öğrenci için yararlı </a:t>
            </a:r>
            <a:r>
              <a:rPr lang="tr-TR" dirty="0" smtClean="0"/>
              <a:t>olabilir.</a:t>
            </a:r>
          </a:p>
          <a:p>
            <a:pPr lvl="1"/>
            <a:r>
              <a:rPr lang="tr-TR" dirty="0" smtClean="0"/>
              <a:t>Ya da bir </a:t>
            </a:r>
            <a:r>
              <a:rPr lang="tr-TR" dirty="0"/>
              <a:t>acemi için gerekli olan bilgiler </a:t>
            </a:r>
            <a:r>
              <a:rPr lang="tr-TR" dirty="0" smtClean="0"/>
              <a:t>şimdi bir uzman </a:t>
            </a:r>
            <a:r>
              <a:rPr lang="tr-TR" dirty="0"/>
              <a:t>için </a:t>
            </a:r>
            <a:r>
              <a:rPr lang="tr-TR" dirty="0" smtClean="0"/>
              <a:t>bir </a:t>
            </a:r>
            <a:r>
              <a:rPr lang="tr-TR" dirty="0"/>
              <a:t>dikkat dağıtıcı olarak işlev görebilir. </a:t>
            </a:r>
            <a:endParaRPr lang="tr-TR" dirty="0" smtClean="0"/>
          </a:p>
          <a:p>
            <a:pPr lvl="1"/>
            <a:r>
              <a:rPr lang="tr-TR" dirty="0" smtClean="0"/>
              <a:t>Bu </a:t>
            </a:r>
            <a:r>
              <a:rPr lang="tr-TR" dirty="0"/>
              <a:t>nedenle, </a:t>
            </a:r>
            <a:r>
              <a:rPr lang="tr-TR" dirty="0" smtClean="0"/>
              <a:t>eğitimci, eğitim </a:t>
            </a:r>
            <a:r>
              <a:rPr lang="tr-TR" dirty="0"/>
              <a:t>videolarını ayıklarken öğrenenleri dikkate alması önemlidir. </a:t>
            </a:r>
          </a:p>
        </p:txBody>
      </p:sp>
    </p:spTree>
    <p:extLst>
      <p:ext uri="{BB962C8B-B14F-4D97-AF65-F5344CB8AC3E}">
        <p14:creationId xmlns:p14="http://schemas.microsoft.com/office/powerpoint/2010/main" val="223214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Eşleştirme Yöntemi (</a:t>
            </a:r>
            <a:r>
              <a:rPr lang="tr-TR" dirty="0" err="1" smtClean="0"/>
              <a:t>Matching</a:t>
            </a:r>
            <a:r>
              <a:rPr lang="tr-TR" dirty="0" smtClean="0"/>
              <a:t> </a:t>
            </a:r>
            <a:r>
              <a:rPr lang="tr-TR" dirty="0" err="1" smtClean="0"/>
              <a:t>Modality</a:t>
            </a:r>
            <a:r>
              <a:rPr lang="tr-TR" dirty="0" smtClean="0"/>
              <a:t>)</a:t>
            </a:r>
            <a:endParaRPr lang="tr-TR" dirty="0"/>
          </a:p>
        </p:txBody>
      </p:sp>
      <p:sp>
        <p:nvSpPr>
          <p:cNvPr id="3" name="İçerik Yer Tutucusu 2"/>
          <p:cNvSpPr>
            <a:spLocks noGrp="1"/>
          </p:cNvSpPr>
          <p:nvPr>
            <p:ph idx="1"/>
          </p:nvPr>
        </p:nvSpPr>
        <p:spPr/>
        <p:txBody>
          <a:bodyPr>
            <a:normAutofit/>
          </a:bodyPr>
          <a:lstStyle/>
          <a:p>
            <a:r>
              <a:rPr lang="tr-TR" dirty="0" smtClean="0"/>
              <a:t>Eşleştirme yöntemi, </a:t>
            </a:r>
            <a:r>
              <a:rPr lang="tr-TR" dirty="0"/>
              <a:t>yeni bilgiyi iletmek için hem ses / sözlü kanalı hem de görsel / resimsel kanalı kullanıp, belirli bilgi türünü en uygun kanala sığdıran süreçtir. </a:t>
            </a:r>
            <a:endParaRPr lang="tr-TR" dirty="0" smtClean="0"/>
          </a:p>
          <a:p>
            <a:pPr lvl="1"/>
            <a:r>
              <a:rPr lang="tr-TR" dirty="0" smtClean="0"/>
              <a:t>Örneğin</a:t>
            </a:r>
            <a:r>
              <a:rPr lang="tr-TR" dirty="0"/>
              <a:t>, anlatırken bir sürecin animasyonunu ekranda göstermek, işlemi açıklamak için her iki kanalı da kullanır, böylece öğrenciye çalışma belleğinde işlenmesi gereken özellikleri vurgulamak için çift ve tamamlayıcı bilgi akışları verir. </a:t>
            </a:r>
            <a:endParaRPr lang="tr-TR" dirty="0" smtClean="0"/>
          </a:p>
          <a:p>
            <a:pPr lvl="1"/>
            <a:r>
              <a:rPr lang="tr-TR" dirty="0" smtClean="0"/>
              <a:t>Buna </a:t>
            </a:r>
            <a:r>
              <a:rPr lang="tr-TR" dirty="0"/>
              <a:t>karşılık, yazılı metni gösterirken animasyonu göstermek sadece görsel kanalı kullanır ve bu nedenle bu kanalı aşırı yükler ve öğrenmeyi engeller (</a:t>
            </a:r>
            <a:r>
              <a:rPr lang="tr-TR" dirty="0" err="1"/>
              <a:t>Mayer</a:t>
            </a:r>
            <a:r>
              <a:rPr lang="tr-TR" dirty="0"/>
              <a:t> ve </a:t>
            </a:r>
            <a:r>
              <a:rPr lang="tr-TR" dirty="0" err="1"/>
              <a:t>Moreno</a:t>
            </a:r>
            <a:r>
              <a:rPr lang="tr-TR" dirty="0"/>
              <a:t>, 2003). </a:t>
            </a:r>
            <a:endParaRPr lang="tr-TR" dirty="0" smtClean="0"/>
          </a:p>
          <a:p>
            <a:pPr lvl="1"/>
            <a:r>
              <a:rPr lang="tr-TR" dirty="0" smtClean="0"/>
              <a:t>Konuşan kafa videosu yalnızca görsel kanalı yorar, konuşmacıyı izlemek ek bir bilgi getirmez.</a:t>
            </a:r>
          </a:p>
          <a:p>
            <a:pPr lvl="1"/>
            <a:r>
              <a:rPr lang="tr-TR" dirty="0" smtClean="0"/>
              <a:t>Her </a:t>
            </a:r>
            <a:r>
              <a:rPr lang="tr-TR" dirty="0"/>
              <a:t>iki kanalı da uygun ve tamamlayıcı bilgileri iletmek için </a:t>
            </a:r>
            <a:r>
              <a:rPr lang="tr-TR" dirty="0" smtClean="0"/>
              <a:t>kullanmak </a:t>
            </a:r>
            <a:r>
              <a:rPr lang="tr-TR" dirty="0"/>
              <a:t>öğrencilerin </a:t>
            </a:r>
            <a:r>
              <a:rPr lang="tr-TR" dirty="0" smtClean="0"/>
              <a:t>akılda tutma, bilgiyi işleme ve </a:t>
            </a:r>
            <a:r>
              <a:rPr lang="tr-TR" dirty="0"/>
              <a:t>bilgi aktarma kabiliyetini </a:t>
            </a:r>
            <a:r>
              <a:rPr lang="tr-TR" dirty="0" smtClean="0"/>
              <a:t>arttırır.</a:t>
            </a:r>
            <a:endParaRPr lang="tr-TR" dirty="0"/>
          </a:p>
        </p:txBody>
      </p:sp>
    </p:spTree>
    <p:extLst>
      <p:ext uri="{BB962C8B-B14F-4D97-AF65-F5344CB8AC3E}">
        <p14:creationId xmlns:p14="http://schemas.microsoft.com/office/powerpoint/2010/main" val="3614395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Video Tasarımında Dikkat Edilecek </a:t>
            </a:r>
            <a:r>
              <a:rPr lang="tr-TR" dirty="0" smtClean="0"/>
              <a:t>Unsurlar-Öğrenci Katılımı</a:t>
            </a:r>
            <a:endParaRPr lang="tr-TR" dirty="0"/>
          </a:p>
        </p:txBody>
      </p:sp>
      <p:sp>
        <p:nvSpPr>
          <p:cNvPr id="3" name="İçerik Yer Tutucusu 2"/>
          <p:cNvSpPr>
            <a:spLocks noGrp="1"/>
          </p:cNvSpPr>
          <p:nvPr>
            <p:ph idx="1"/>
          </p:nvPr>
        </p:nvSpPr>
        <p:spPr/>
        <p:txBody>
          <a:bodyPr/>
          <a:lstStyle/>
          <a:p>
            <a:r>
              <a:rPr lang="tr-TR" dirty="0"/>
              <a:t>Eğitim videoları oluşturmanın en önemli yönlerinden biri, öğrencinin katılımını teşvik etmeye yardımcı olan unsurları içermektir. </a:t>
            </a:r>
            <a:endParaRPr lang="tr-TR" dirty="0" smtClean="0"/>
          </a:p>
          <a:p>
            <a:r>
              <a:rPr lang="tr-TR" dirty="0" smtClean="0"/>
              <a:t>Öğrenciler </a:t>
            </a:r>
            <a:r>
              <a:rPr lang="tr-TR" dirty="0"/>
              <a:t>videoları izlemezlerse, onlardan öğrenemezler. </a:t>
            </a:r>
            <a:endParaRPr lang="tr-TR" dirty="0" smtClean="0"/>
          </a:p>
          <a:p>
            <a:r>
              <a:rPr lang="tr-TR" dirty="0" smtClean="0"/>
              <a:t>Bu nedenle öğrencilerin katılımını sağlamak için bir takım ilkelere odaklanmak gerekmektedir:</a:t>
            </a:r>
            <a:endParaRPr lang="tr-TR" dirty="0"/>
          </a:p>
        </p:txBody>
      </p:sp>
    </p:spTree>
    <p:extLst>
      <p:ext uri="{BB962C8B-B14F-4D97-AF65-F5344CB8AC3E}">
        <p14:creationId xmlns:p14="http://schemas.microsoft.com/office/powerpoint/2010/main" val="1325045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Kısa Videolar</a:t>
            </a:r>
            <a:endParaRPr lang="tr-TR" dirty="0"/>
          </a:p>
        </p:txBody>
      </p:sp>
      <p:sp>
        <p:nvSpPr>
          <p:cNvPr id="3" name="İçerik Yer Tutucusu 2"/>
          <p:cNvSpPr>
            <a:spLocks noGrp="1"/>
          </p:cNvSpPr>
          <p:nvPr>
            <p:ph idx="1"/>
          </p:nvPr>
        </p:nvSpPr>
        <p:spPr/>
        <p:txBody>
          <a:bodyPr/>
          <a:lstStyle/>
          <a:p>
            <a:r>
              <a:rPr lang="tr-TR" dirty="0" smtClean="0"/>
              <a:t>Yapılan bir araştırmaya göre;</a:t>
            </a:r>
          </a:p>
          <a:p>
            <a:pPr lvl="1"/>
            <a:r>
              <a:rPr lang="tr-TR" dirty="0" smtClean="0"/>
              <a:t>6 dakikadan </a:t>
            </a:r>
            <a:r>
              <a:rPr lang="tr-TR" dirty="0"/>
              <a:t>daha kısa videolar için </a:t>
            </a:r>
            <a:r>
              <a:rPr lang="tr-TR" dirty="0" smtClean="0"/>
              <a:t>katılım %100</a:t>
            </a:r>
          </a:p>
          <a:p>
            <a:pPr lvl="1"/>
            <a:r>
              <a:rPr lang="tr-TR" dirty="0" smtClean="0"/>
              <a:t>Videolar </a:t>
            </a:r>
            <a:r>
              <a:rPr lang="tr-TR" dirty="0"/>
              <a:t>uzadıkça, öğrenci katılımı, 9-12 dakikalık videolarla ortanca katılım süresi ~% 50 </a:t>
            </a:r>
            <a:endParaRPr lang="tr-TR" dirty="0" smtClean="0"/>
          </a:p>
          <a:p>
            <a:pPr lvl="1"/>
            <a:r>
              <a:rPr lang="tr-TR" dirty="0" smtClean="0"/>
              <a:t>ve </a:t>
            </a:r>
            <a:r>
              <a:rPr lang="tr-TR" dirty="0"/>
              <a:t>12-40 dakikalık videolarla ortanca katılım süresi ~% 20 olacak şekilde düşmüştür. </a:t>
            </a:r>
            <a:endParaRPr lang="tr-TR" dirty="0" smtClean="0"/>
          </a:p>
          <a:p>
            <a:pPr lvl="1"/>
            <a:endParaRPr lang="tr-TR" dirty="0"/>
          </a:p>
          <a:p>
            <a:pPr lvl="1"/>
            <a:r>
              <a:rPr lang="tr-TR" dirty="0" smtClean="0"/>
              <a:t>Bu </a:t>
            </a:r>
            <a:r>
              <a:rPr lang="tr-TR" dirty="0"/>
              <a:t>nedenle, videoları 6-9 dakikadan daha uzun yapmak, boşa harcanmış gibi görünmektedir</a:t>
            </a:r>
            <a:r>
              <a:rPr lang="tr-TR" dirty="0" smtClean="0"/>
              <a:t>.</a:t>
            </a:r>
          </a:p>
          <a:p>
            <a:pPr lvl="1"/>
            <a:r>
              <a:rPr lang="tr-TR" dirty="0" smtClean="0"/>
              <a:t>Ancak bu her zaman geçerli değildir. </a:t>
            </a:r>
            <a:endParaRPr lang="tr-TR" dirty="0"/>
          </a:p>
        </p:txBody>
      </p:sp>
    </p:spTree>
    <p:extLst>
      <p:ext uri="{BB962C8B-B14F-4D97-AF65-F5344CB8AC3E}">
        <p14:creationId xmlns:p14="http://schemas.microsoft.com/office/powerpoint/2010/main" val="286012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Konuşma Stili Kullanılan Videolar </a:t>
            </a:r>
            <a:endParaRPr lang="tr-TR" dirty="0"/>
          </a:p>
        </p:txBody>
      </p:sp>
      <p:sp>
        <p:nvSpPr>
          <p:cNvPr id="3" name="İçerik Yer Tutucusu 2"/>
          <p:cNvSpPr>
            <a:spLocks noGrp="1"/>
          </p:cNvSpPr>
          <p:nvPr>
            <p:ph idx="1"/>
          </p:nvPr>
        </p:nvSpPr>
        <p:spPr/>
        <p:txBody>
          <a:bodyPr/>
          <a:lstStyle/>
          <a:p>
            <a:r>
              <a:rPr lang="tr-TR" dirty="0" smtClean="0"/>
              <a:t>Richard </a:t>
            </a:r>
            <a:r>
              <a:rPr lang="tr-TR" dirty="0" err="1"/>
              <a:t>Meyer</a:t>
            </a:r>
            <a:r>
              <a:rPr lang="tr-TR" dirty="0"/>
              <a:t> tarafından kişiselleştirme ilkesi olarak adlandırılan multimedya öğretimi sırasında resmi dilden ziyade konuşmanın kullanılmasının öğrencilerin öğrenmesi üzerinde büyük bir etkisi </a:t>
            </a:r>
            <a:r>
              <a:rPr lang="tr-TR" dirty="0" smtClean="0"/>
              <a:t>olduğu</a:t>
            </a:r>
            <a:r>
              <a:rPr lang="tr-TR" dirty="0"/>
              <a:t> </a:t>
            </a:r>
            <a:r>
              <a:rPr lang="tr-TR" dirty="0" smtClean="0"/>
              <a:t>belirlenmiştir.</a:t>
            </a:r>
          </a:p>
          <a:p>
            <a:pPr marL="0" indent="0">
              <a:buNone/>
            </a:pPr>
            <a:endParaRPr lang="tr-TR" dirty="0" smtClean="0"/>
          </a:p>
          <a:p>
            <a:r>
              <a:rPr lang="tr-TR" dirty="0" smtClean="0"/>
              <a:t> </a:t>
            </a:r>
            <a:r>
              <a:rPr lang="tr-TR" dirty="0" smtClean="0"/>
              <a:t>Belki </a:t>
            </a:r>
            <a:r>
              <a:rPr lang="tr-TR" dirty="0"/>
              <a:t>de bir konuşma biçiminin öğrencileri yönlendiren bir anlatıcıyla sosyal ortaklık anlayışı geliştirmeye teşvik ettiği için daha fazla katılım ve emek için (</a:t>
            </a:r>
            <a:r>
              <a:rPr lang="tr-TR" dirty="0" err="1"/>
              <a:t>Meyer</a:t>
            </a:r>
            <a:r>
              <a:rPr lang="tr-TR" dirty="0"/>
              <a:t>, 2008).</a:t>
            </a:r>
          </a:p>
        </p:txBody>
      </p:sp>
    </p:spTree>
    <p:extLst>
      <p:ext uri="{BB962C8B-B14F-4D97-AF65-F5344CB8AC3E}">
        <p14:creationId xmlns:p14="http://schemas.microsoft.com/office/powerpoint/2010/main" val="2053639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Nispeten </a:t>
            </a:r>
            <a:r>
              <a:rPr lang="tr-TR" dirty="0" smtClean="0"/>
              <a:t>Hızlı </a:t>
            </a:r>
            <a:r>
              <a:rPr lang="tr-TR" dirty="0"/>
              <a:t>ve </a:t>
            </a:r>
            <a:r>
              <a:rPr lang="tr-TR" dirty="0" smtClean="0"/>
              <a:t>Coşkuyla </a:t>
            </a:r>
            <a:r>
              <a:rPr lang="tr-TR" dirty="0"/>
              <a:t>K</a:t>
            </a:r>
            <a:r>
              <a:rPr lang="tr-TR" dirty="0" smtClean="0"/>
              <a:t>onuşulan Videolar</a:t>
            </a:r>
            <a:endParaRPr lang="tr-TR" dirty="0"/>
          </a:p>
        </p:txBody>
      </p:sp>
      <p:sp>
        <p:nvSpPr>
          <p:cNvPr id="3" name="İçerik Yer Tutucusu 2"/>
          <p:cNvSpPr>
            <a:spLocks noGrp="1"/>
          </p:cNvSpPr>
          <p:nvPr>
            <p:ph idx="1"/>
          </p:nvPr>
        </p:nvSpPr>
        <p:spPr/>
        <p:txBody>
          <a:bodyPr/>
          <a:lstStyle/>
          <a:p>
            <a:r>
              <a:rPr lang="tr-TR" dirty="0" err="1" smtClean="0"/>
              <a:t>Guo</a:t>
            </a:r>
            <a:r>
              <a:rPr lang="tr-TR" dirty="0" smtClean="0"/>
              <a:t> </a:t>
            </a:r>
            <a:r>
              <a:rPr lang="tr-TR" dirty="0"/>
              <a:t>ve </a:t>
            </a:r>
            <a:r>
              <a:rPr lang="tr-TR" dirty="0" smtClean="0"/>
              <a:t>meslektaşları (2014), eğitsel videolara </a:t>
            </a:r>
            <a:r>
              <a:rPr lang="tr-TR" dirty="0"/>
              <a:t>öğrenci katılımını </a:t>
            </a:r>
            <a:r>
              <a:rPr lang="tr-TR" dirty="0" smtClean="0"/>
              <a:t>inceledikleri çalışmalarında,</a:t>
            </a:r>
          </a:p>
          <a:p>
            <a:pPr lvl="1"/>
            <a:r>
              <a:rPr lang="tr-TR" dirty="0" smtClean="0"/>
              <a:t> </a:t>
            </a:r>
            <a:r>
              <a:rPr lang="tr-TR" dirty="0"/>
              <a:t>öğrenci katılımının anlatıcı konuşma oranına bağlı olduğunu, </a:t>
            </a:r>
            <a:endParaRPr lang="tr-TR" dirty="0" smtClean="0"/>
          </a:p>
          <a:p>
            <a:pPr lvl="1"/>
            <a:r>
              <a:rPr lang="tr-TR" dirty="0" smtClean="0"/>
              <a:t>konuşma </a:t>
            </a:r>
            <a:r>
              <a:rPr lang="tr-TR" dirty="0"/>
              <a:t>katılımının arttıkça öğrenci katılımının arttığını gözlemledi (2014). </a:t>
            </a:r>
            <a:endParaRPr lang="tr-TR" dirty="0" smtClean="0"/>
          </a:p>
          <a:p>
            <a:pPr lvl="1"/>
            <a:endParaRPr lang="tr-TR" dirty="0"/>
          </a:p>
          <a:p>
            <a:r>
              <a:rPr lang="tr-TR" dirty="0" smtClean="0"/>
              <a:t>Öğrencilerin </a:t>
            </a:r>
            <a:r>
              <a:rPr lang="tr-TR" dirty="0"/>
              <a:t>önemli fikirleri anlamalarını sağlamak için video anlatıcılarının yavaş konuşması cazip gelebilir, ancak video içi sorular, “bölümler” ve hız kontrolü de öğrencilere bu özellik üzerinde kontrol sağlayabilir - ve artan ilgi seviyesi öğrencilerin ilgisini arttırıyor gibi </a:t>
            </a:r>
            <a:r>
              <a:rPr lang="tr-TR" dirty="0" smtClean="0"/>
              <a:t>görünebilir.</a:t>
            </a:r>
            <a:endParaRPr lang="tr-TR" dirty="0"/>
          </a:p>
        </p:txBody>
      </p:sp>
    </p:spTree>
    <p:extLst>
      <p:ext uri="{BB962C8B-B14F-4D97-AF65-F5344CB8AC3E}">
        <p14:creationId xmlns:p14="http://schemas.microsoft.com/office/powerpoint/2010/main" val="464709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Video Tasarımında Dikkat Edilecek </a:t>
            </a:r>
            <a:r>
              <a:rPr lang="tr-TR" dirty="0" smtClean="0"/>
              <a:t>Unsurlar- Aktif Öğrenme</a:t>
            </a:r>
            <a:endParaRPr lang="tr-TR" dirty="0"/>
          </a:p>
        </p:txBody>
      </p:sp>
      <p:sp>
        <p:nvSpPr>
          <p:cNvPr id="3" name="İçerik Yer Tutucusu 2"/>
          <p:cNvSpPr>
            <a:spLocks noGrp="1"/>
          </p:cNvSpPr>
          <p:nvPr>
            <p:ph idx="1"/>
          </p:nvPr>
        </p:nvSpPr>
        <p:spPr/>
        <p:txBody>
          <a:bodyPr/>
          <a:lstStyle/>
          <a:p>
            <a:r>
              <a:rPr lang="tr-TR" dirty="0"/>
              <a:t>Öğrencilerin bir eğitim videosundan en iyi şekilde yararlanmasına yardımcı olmak için, </a:t>
            </a:r>
            <a:r>
              <a:rPr lang="tr-TR" b="1" dirty="0">
                <a:solidFill>
                  <a:schemeClr val="accent6">
                    <a:lumMod val="75000"/>
                  </a:schemeClr>
                </a:solidFill>
              </a:rPr>
              <a:t>bilgileri işlemelerine ve kendi anlayışlarını izlemelerine </a:t>
            </a:r>
            <a:r>
              <a:rPr lang="tr-TR" dirty="0"/>
              <a:t>yardımcı olacak araçlar sağlamak önemlidir. Bunu etkili bir şekilde yapmanın birçok yolu vardır.</a:t>
            </a:r>
          </a:p>
        </p:txBody>
      </p:sp>
    </p:spTree>
    <p:extLst>
      <p:ext uri="{BB962C8B-B14F-4D97-AF65-F5344CB8AC3E}">
        <p14:creationId xmlns:p14="http://schemas.microsoft.com/office/powerpoint/2010/main" val="2369949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a:blip r:embed="rId2"/>
          <a:stretch>
            <a:fillRect/>
          </a:stretch>
        </p:blipFill>
        <p:spPr>
          <a:xfrm>
            <a:off x="1423765" y="810491"/>
            <a:ext cx="9350566" cy="5039591"/>
          </a:xfrm>
          <a:prstGeom prst="rect">
            <a:avLst/>
          </a:prstGeom>
        </p:spPr>
      </p:pic>
    </p:spTree>
    <p:extLst>
      <p:ext uri="{BB962C8B-B14F-4D97-AF65-F5344CB8AC3E}">
        <p14:creationId xmlns:p14="http://schemas.microsoft.com/office/powerpoint/2010/main" val="1781135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Rehberlik eden soruları kullanın</a:t>
            </a:r>
          </a:p>
        </p:txBody>
      </p:sp>
      <p:sp>
        <p:nvSpPr>
          <p:cNvPr id="3" name="İçerik Yer Tutucusu 2"/>
          <p:cNvSpPr>
            <a:spLocks noGrp="1"/>
          </p:cNvSpPr>
          <p:nvPr>
            <p:ph idx="1"/>
          </p:nvPr>
        </p:nvSpPr>
        <p:spPr/>
        <p:txBody>
          <a:bodyPr/>
          <a:lstStyle/>
          <a:p>
            <a:r>
              <a:rPr lang="tr-TR" dirty="0" err="1" smtClean="0"/>
              <a:t>Lawson</a:t>
            </a:r>
            <a:r>
              <a:rPr lang="tr-TR" dirty="0" smtClean="0"/>
              <a:t> </a:t>
            </a:r>
            <a:r>
              <a:rPr lang="tr-TR" dirty="0"/>
              <a:t>ve meslektaşları, </a:t>
            </a:r>
            <a:r>
              <a:rPr lang="tr-TR" dirty="0" err="1"/>
              <a:t>girişsel</a:t>
            </a:r>
            <a:r>
              <a:rPr lang="tr-TR" dirty="0"/>
              <a:t> bir psikoloji dersinde (2006) sosyal psikoloji ile ilgili bir videodan öğrenen öğrencilerin, rehberlik eden soruların etkilerini inceledi. </a:t>
            </a:r>
            <a:r>
              <a:rPr lang="tr-TR" dirty="0" err="1"/>
              <a:t>Kreiner'den</a:t>
            </a:r>
            <a:r>
              <a:rPr lang="tr-TR" dirty="0"/>
              <a:t> (1997) yapılan çalışmalar üzerine, kursun bazı bölümlerinde öğrencileri özel talimatlar olmadan izlediler, kursun diğer bölümlerindeki öğrencilere de izlenirken göz önünde bulundurmaları gereken sekiz yol gösterici soru sağlandı. Rehberlik sorularını videoyu izlerken cevaplayan öğrenciler bir sonraki sınavda önemli ölçüde daha yüksek puan aldı.</a:t>
            </a:r>
          </a:p>
        </p:txBody>
      </p:sp>
    </p:spTree>
    <p:extLst>
      <p:ext uri="{BB962C8B-B14F-4D97-AF65-F5344CB8AC3E}">
        <p14:creationId xmlns:p14="http://schemas.microsoft.com/office/powerpoint/2010/main" val="2574985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Öğrencilere kontrol sağlayan etkileşimli özellikleri kullanın.</a:t>
            </a:r>
          </a:p>
        </p:txBody>
      </p:sp>
      <p:sp>
        <p:nvSpPr>
          <p:cNvPr id="3" name="İçerik Yer Tutucusu 2"/>
          <p:cNvSpPr>
            <a:spLocks noGrp="1"/>
          </p:cNvSpPr>
          <p:nvPr>
            <p:ph idx="1"/>
          </p:nvPr>
        </p:nvSpPr>
        <p:spPr/>
        <p:txBody>
          <a:bodyPr/>
          <a:lstStyle/>
          <a:p>
            <a:r>
              <a:rPr lang="tr-TR" dirty="0" err="1" smtClean="0"/>
              <a:t>Zhang</a:t>
            </a:r>
            <a:r>
              <a:rPr lang="tr-TR" dirty="0" smtClean="0"/>
              <a:t> </a:t>
            </a:r>
            <a:r>
              <a:rPr lang="tr-TR" dirty="0"/>
              <a:t>ve arkadaşları, interaktif ve interaktif olmayan videonun bir bilgisayar bilimi dersinde öğrenen öğrenciler üzerindeki etkisini karşılaştırdılar (2006). </a:t>
            </a:r>
            <a:endParaRPr lang="tr-TR" dirty="0" smtClean="0"/>
          </a:p>
          <a:p>
            <a:pPr lvl="1"/>
            <a:r>
              <a:rPr lang="tr-TR" dirty="0" smtClean="0"/>
              <a:t>Video </a:t>
            </a:r>
            <a:r>
              <a:rPr lang="tr-TR" dirty="0"/>
              <a:t>aracılığıyla hareketi kontrol edebilen, incelemek için önemli bölümleri seçip istendiğinde geriye doğru hareket edebilen öğrenciler, öğrenme sonuçlarında daha iyi bir başarı elde ettiler ve daha fazla memnuniyet gösterdiler. </a:t>
            </a:r>
            <a:endParaRPr lang="tr-TR" dirty="0" smtClean="0"/>
          </a:p>
          <a:p>
            <a:pPr lvl="1"/>
            <a:endParaRPr lang="tr-TR" dirty="0" smtClean="0"/>
          </a:p>
          <a:p>
            <a:r>
              <a:rPr lang="tr-TR" dirty="0" smtClean="0"/>
              <a:t>Bu </a:t>
            </a:r>
            <a:r>
              <a:rPr lang="tr-TR" dirty="0"/>
              <a:t>etkileşim düzeyini elde etmenin basit bir yolu, </a:t>
            </a:r>
            <a:r>
              <a:rPr lang="tr-TR" dirty="0" err="1"/>
              <a:t>YouTube</a:t>
            </a:r>
            <a:r>
              <a:rPr lang="tr-TR" dirty="0"/>
              <a:t> </a:t>
            </a:r>
            <a:r>
              <a:rPr lang="tr-TR" dirty="0" err="1"/>
              <a:t>Annotate</a:t>
            </a:r>
            <a:r>
              <a:rPr lang="tr-TR" dirty="0"/>
              <a:t>, </a:t>
            </a:r>
            <a:r>
              <a:rPr lang="tr-TR" dirty="0" err="1"/>
              <a:t>HapYak</a:t>
            </a:r>
            <a:r>
              <a:rPr lang="tr-TR" dirty="0"/>
              <a:t> veya etiketli “bölümleri” bir videoya tanıtmak için başka bir araç kullanmaktır. </a:t>
            </a:r>
            <a:endParaRPr lang="tr-TR" dirty="0" smtClean="0"/>
          </a:p>
          <a:p>
            <a:r>
              <a:rPr lang="tr-TR" dirty="0" smtClean="0"/>
              <a:t>Bu </a:t>
            </a:r>
            <a:r>
              <a:rPr lang="tr-TR" dirty="0"/>
              <a:t>sadece öğrencilere kontrol vermenin yararına değil, aynı zamanda dersin </a:t>
            </a:r>
            <a:r>
              <a:rPr lang="tr-TR" dirty="0" smtClean="0"/>
              <a:t>etkili yükünü </a:t>
            </a:r>
            <a:r>
              <a:rPr lang="tr-TR" dirty="0"/>
              <a:t>artırarak organizasyonu da </a:t>
            </a:r>
            <a:r>
              <a:rPr lang="tr-TR" dirty="0" smtClean="0"/>
              <a:t>kolaylaştırır.</a:t>
            </a:r>
            <a:endParaRPr lang="tr-TR" dirty="0"/>
          </a:p>
        </p:txBody>
      </p:sp>
    </p:spTree>
    <p:extLst>
      <p:ext uri="{BB962C8B-B14F-4D97-AF65-F5344CB8AC3E}">
        <p14:creationId xmlns:p14="http://schemas.microsoft.com/office/powerpoint/2010/main" val="3594283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Soruları videoya entegre edin. </a:t>
            </a:r>
          </a:p>
        </p:txBody>
      </p:sp>
      <p:sp>
        <p:nvSpPr>
          <p:cNvPr id="3" name="İçerik Yer Tutucusu 2"/>
          <p:cNvSpPr>
            <a:spLocks noGrp="1"/>
          </p:cNvSpPr>
          <p:nvPr>
            <p:ph idx="1"/>
          </p:nvPr>
        </p:nvSpPr>
        <p:spPr/>
        <p:txBody>
          <a:bodyPr/>
          <a:lstStyle/>
          <a:p>
            <a:r>
              <a:rPr lang="tr-TR" dirty="0" err="1" smtClean="0"/>
              <a:t>HapYak</a:t>
            </a:r>
            <a:r>
              <a:rPr lang="tr-TR" dirty="0" smtClean="0"/>
              <a:t> </a:t>
            </a:r>
            <a:r>
              <a:rPr lang="tr-TR" dirty="0"/>
              <a:t>gibi araçlar, eğitmenlerin soruları doğrudan videoya eklemelerine ve öğrencilerin yanıtlarını temel alarak geri bildirim vermelerine izin verebilir. </a:t>
            </a:r>
            <a:endParaRPr lang="tr-TR" dirty="0" smtClean="0"/>
          </a:p>
          <a:p>
            <a:r>
              <a:rPr lang="tr-TR" dirty="0" smtClean="0"/>
              <a:t>Vural</a:t>
            </a:r>
            <a:r>
              <a:rPr lang="tr-TR" dirty="0"/>
              <a:t>, videonun gömülü sorularla etkilerini öğretmen adaylarında gömülü sorular olmadan etkileşimli videolarla karşılaştırarak gömülü soruların öğrencilerin sonraki sınavlarda performanslarını artırdığını tespit etti (2013</a:t>
            </a:r>
            <a:r>
              <a:rPr lang="tr-TR" dirty="0" smtClean="0"/>
              <a:t>).</a:t>
            </a:r>
          </a:p>
          <a:p>
            <a:endParaRPr lang="tr-TR" dirty="0"/>
          </a:p>
        </p:txBody>
      </p:sp>
    </p:spTree>
    <p:extLst>
      <p:ext uri="{BB962C8B-B14F-4D97-AF65-F5344CB8AC3E}">
        <p14:creationId xmlns:p14="http://schemas.microsoft.com/office/powerpoint/2010/main" val="1848581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Videoyu daha büyük bir </a:t>
            </a:r>
            <a:r>
              <a:rPr lang="tr-TR" dirty="0" smtClean="0"/>
              <a:t>ödevinin </a:t>
            </a:r>
            <a:r>
              <a:rPr lang="tr-TR" dirty="0"/>
              <a:t>bir parçası haline </a:t>
            </a:r>
            <a:r>
              <a:rPr lang="tr-TR" dirty="0" smtClean="0"/>
              <a:t>getirin.</a:t>
            </a:r>
            <a:endParaRPr lang="tr-TR" dirty="0"/>
          </a:p>
        </p:txBody>
      </p:sp>
      <p:sp>
        <p:nvSpPr>
          <p:cNvPr id="3" name="İçerik Yer Tutucusu 2"/>
          <p:cNvSpPr>
            <a:spLocks noGrp="1"/>
          </p:cNvSpPr>
          <p:nvPr>
            <p:ph idx="1"/>
          </p:nvPr>
        </p:nvSpPr>
        <p:spPr/>
        <p:txBody>
          <a:bodyPr/>
          <a:lstStyle/>
          <a:p>
            <a:r>
              <a:rPr lang="tr-TR" dirty="0" err="1" smtClean="0"/>
              <a:t>Faizan</a:t>
            </a:r>
            <a:r>
              <a:rPr lang="tr-TR" dirty="0"/>
              <a:t>, Paul </a:t>
            </a:r>
            <a:r>
              <a:rPr lang="tr-TR" dirty="0" err="1"/>
              <a:t>Laibinis</a:t>
            </a:r>
            <a:r>
              <a:rPr lang="tr-TR" dirty="0"/>
              <a:t> 'Kimya Mühendisliği dersinde </a:t>
            </a:r>
            <a:r>
              <a:rPr lang="tr-TR" dirty="0" smtClean="0"/>
              <a:t>geniş </a:t>
            </a:r>
            <a:r>
              <a:rPr lang="tr-TR" dirty="0"/>
              <a:t>bir ev ödevine yerleştirilen videolar </a:t>
            </a:r>
            <a:r>
              <a:rPr lang="tr-TR" dirty="0" smtClean="0"/>
              <a:t>geliştirdi.</a:t>
            </a:r>
          </a:p>
          <a:p>
            <a:pPr lvl="1"/>
            <a:r>
              <a:rPr lang="tr-TR" dirty="0" smtClean="0"/>
              <a:t>Öğrencilerin </a:t>
            </a:r>
            <a:r>
              <a:rPr lang="tr-TR" dirty="0"/>
              <a:t>videolara değer verdiğini ve videoların, kullanılmadıkları bir yarıyılla karşılaştırıldığında zor </a:t>
            </a:r>
            <a:r>
              <a:rPr lang="tr-TR" dirty="0" smtClean="0"/>
              <a:t>kavramların ev ödevi ile birlikte anlaşıldığını belirledi.</a:t>
            </a:r>
          </a:p>
          <a:p>
            <a:pPr marL="274320" lvl="1" indent="0">
              <a:buNone/>
            </a:pPr>
            <a:endParaRPr lang="tr-TR" dirty="0" smtClean="0"/>
          </a:p>
          <a:p>
            <a:r>
              <a:rPr lang="tr-TR" dirty="0" smtClean="0"/>
              <a:t>Mary</a:t>
            </a:r>
            <a:r>
              <a:rPr lang="tr-TR" dirty="0"/>
              <a:t>, bir genetik sınıfında ders öncesi hazırlık olarak hizmet etmek için videolar geliştirmek ve soruları takip etmek için Kathy </a:t>
            </a:r>
            <a:r>
              <a:rPr lang="tr-TR" dirty="0" err="1"/>
              <a:t>Friedman</a:t>
            </a:r>
            <a:r>
              <a:rPr lang="tr-TR" dirty="0"/>
              <a:t> ile birlikte çalıştı. </a:t>
            </a:r>
            <a:endParaRPr lang="tr-TR" dirty="0" smtClean="0"/>
          </a:p>
          <a:p>
            <a:pPr lvl="1"/>
            <a:r>
              <a:rPr lang="tr-TR" dirty="0" smtClean="0"/>
              <a:t>Sınıfta </a:t>
            </a:r>
            <a:r>
              <a:rPr lang="tr-TR" dirty="0"/>
              <a:t>öğrenme çıktılarında belirgin bir değişiklik olmamasına rağmen, öğrenciler videoları ve video sonrası soruları öğrenme araçları olarak değerlendirdiler ve öğrencilerin anlamalarını sağlamak için etkili olduklarını düşündüler.</a:t>
            </a:r>
          </a:p>
        </p:txBody>
      </p:sp>
    </p:spTree>
    <p:extLst>
      <p:ext uri="{BB962C8B-B14F-4D97-AF65-F5344CB8AC3E}">
        <p14:creationId xmlns:p14="http://schemas.microsoft.com/office/powerpoint/2010/main" val="42141676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Akılda tutulması gereken önemli bir şey, bir videoyu izlemenin, okumak kadar pasif bir deneyim olabileceğidir. </a:t>
            </a:r>
            <a:endParaRPr lang="tr-TR" dirty="0" smtClean="0"/>
          </a:p>
          <a:p>
            <a:r>
              <a:rPr lang="tr-TR" dirty="0" smtClean="0"/>
              <a:t>Eğitim </a:t>
            </a:r>
            <a:r>
              <a:rPr lang="tr-TR" dirty="0"/>
              <a:t>videolarımızdan en iyi şekilde yararlanmak için</a:t>
            </a:r>
            <a:r>
              <a:rPr lang="tr-TR" dirty="0" smtClean="0"/>
              <a:t>,</a:t>
            </a:r>
          </a:p>
          <a:p>
            <a:pPr lvl="1"/>
            <a:r>
              <a:rPr lang="tr-TR" dirty="0" smtClean="0"/>
              <a:t> </a:t>
            </a:r>
            <a:r>
              <a:rPr lang="tr-TR" dirty="0"/>
              <a:t>öğrencilerin görmek istediklerine yol açacak olan işleme ve öz-değerlendirme işlemlerini yapmasına yardımcı olmalıyız. </a:t>
            </a:r>
            <a:endParaRPr lang="tr-TR" dirty="0" smtClean="0"/>
          </a:p>
        </p:txBody>
      </p:sp>
    </p:spTree>
    <p:extLst>
      <p:ext uri="{BB962C8B-B14F-4D97-AF65-F5344CB8AC3E}">
        <p14:creationId xmlns:p14="http://schemas.microsoft.com/office/powerpoint/2010/main" val="2876915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Özetle…</a:t>
            </a:r>
            <a:endParaRPr lang="tr-TR" dirty="0"/>
          </a:p>
        </p:txBody>
      </p:sp>
      <p:sp>
        <p:nvSpPr>
          <p:cNvPr id="3" name="İçerik Yer Tutucusu 2"/>
          <p:cNvSpPr>
            <a:spLocks noGrp="1"/>
          </p:cNvSpPr>
          <p:nvPr>
            <p:ph idx="1"/>
          </p:nvPr>
        </p:nvSpPr>
        <p:spPr/>
        <p:txBody>
          <a:bodyPr>
            <a:normAutofit/>
          </a:bodyPr>
          <a:lstStyle/>
          <a:p>
            <a:r>
              <a:rPr lang="tr-TR" dirty="0"/>
              <a:t>Videolar, öğretim aracı kitinizde etkili bir araç olabilir. </a:t>
            </a:r>
            <a:endParaRPr lang="tr-TR" dirty="0" smtClean="0"/>
          </a:p>
          <a:p>
            <a:r>
              <a:rPr lang="tr-TR" dirty="0" smtClean="0"/>
              <a:t>Videoları </a:t>
            </a:r>
            <a:r>
              <a:rPr lang="tr-TR" dirty="0"/>
              <a:t>bir derse dahil ederken, bilişsel yükün üç ana </a:t>
            </a:r>
            <a:r>
              <a:rPr lang="tr-TR" dirty="0" smtClean="0"/>
              <a:t>bileşenini akılda </a:t>
            </a:r>
            <a:r>
              <a:rPr lang="tr-TR" dirty="0"/>
              <a:t>tutmak önemlidir. </a:t>
            </a:r>
            <a:endParaRPr lang="tr-TR" dirty="0" smtClean="0"/>
          </a:p>
          <a:p>
            <a:pPr marL="0" indent="0">
              <a:buNone/>
            </a:pPr>
            <a:endParaRPr lang="tr-TR" dirty="0"/>
          </a:p>
          <a:p>
            <a:pPr lvl="1"/>
            <a:r>
              <a:rPr lang="tr-TR" dirty="0"/>
              <a:t>Videoları kısa tutun ve öğrenme hedeflerini hedef alın.</a:t>
            </a:r>
          </a:p>
          <a:p>
            <a:pPr lvl="1"/>
            <a:r>
              <a:rPr lang="tr-TR" dirty="0"/>
              <a:t>Bir açıklamanın uygun kısımlarını iletmek için görsel ve işitsel öğeler kullanın; onları fazladan değil tamamlayıcı kılar.</a:t>
            </a:r>
          </a:p>
          <a:p>
            <a:pPr lvl="1"/>
            <a:r>
              <a:rPr lang="tr-TR" dirty="0"/>
              <a:t>Önemli fikirleri veya kavramları vurgulamak için sinyalizasyon kullanın.</a:t>
            </a:r>
          </a:p>
          <a:p>
            <a:pPr lvl="1"/>
            <a:r>
              <a:rPr lang="tr-TR" dirty="0"/>
              <a:t>Etkileşiminizi geliştirmek için konuşkan, hevesli bir tarz kullanın.</a:t>
            </a:r>
          </a:p>
          <a:p>
            <a:pPr lvl="1"/>
            <a:r>
              <a:rPr lang="tr-TR" dirty="0"/>
              <a:t>Videoları rehberlik eden sorular, etkileşimli öğeler veya ilgili ev ödevleri ile aktif öğrenme bağlamına yerleştirin.</a:t>
            </a:r>
          </a:p>
        </p:txBody>
      </p:sp>
    </p:spTree>
    <p:extLst>
      <p:ext uri="{BB962C8B-B14F-4D97-AF65-F5344CB8AC3E}">
        <p14:creationId xmlns:p14="http://schemas.microsoft.com/office/powerpoint/2010/main" val="33098121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Özetle…</a:t>
            </a:r>
            <a:endParaRPr lang="tr-TR" dirty="0"/>
          </a:p>
        </p:txBody>
      </p:sp>
      <p:sp>
        <p:nvSpPr>
          <p:cNvPr id="3" name="İçerik Yer Tutucusu 2"/>
          <p:cNvSpPr>
            <a:spLocks noGrp="1"/>
          </p:cNvSpPr>
          <p:nvPr>
            <p:ph idx="1"/>
          </p:nvPr>
        </p:nvSpPr>
        <p:spPr/>
        <p:txBody>
          <a:bodyPr/>
          <a:lstStyle/>
          <a:p>
            <a:r>
              <a:rPr lang="tr-TR" dirty="0" smtClean="0"/>
              <a:t>Çoklu ortam tasarımındaki bilişsel yük kuramı,</a:t>
            </a:r>
          </a:p>
          <a:p>
            <a:r>
              <a:rPr lang="tr-TR" dirty="0" smtClean="0"/>
              <a:t>Mesaj tasarım ilkeleri</a:t>
            </a:r>
          </a:p>
          <a:p>
            <a:r>
              <a:rPr lang="tr-TR" dirty="0" smtClean="0"/>
              <a:t>Çoklu ortam tasarım ilkeleri göz önünde bulundurulmalıdır. </a:t>
            </a:r>
          </a:p>
        </p:txBody>
      </p:sp>
    </p:spTree>
    <p:extLst>
      <p:ext uri="{BB962C8B-B14F-4D97-AF65-F5344CB8AC3E}">
        <p14:creationId xmlns:p14="http://schemas.microsoft.com/office/powerpoint/2010/main" val="1894477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Yük</a:t>
            </a:r>
            <a:endParaRPr lang="tr-TR" dirty="0"/>
          </a:p>
        </p:txBody>
      </p:sp>
      <p:sp>
        <p:nvSpPr>
          <p:cNvPr id="3" name="İçerik Yer Tutucusu 2"/>
          <p:cNvSpPr>
            <a:spLocks noGrp="1"/>
          </p:cNvSpPr>
          <p:nvPr>
            <p:ph idx="1"/>
          </p:nvPr>
        </p:nvSpPr>
        <p:spPr/>
        <p:txBody>
          <a:bodyPr/>
          <a:lstStyle/>
          <a:p>
            <a:r>
              <a:rPr lang="tr-TR" dirty="0"/>
              <a:t>Video da dahil olmak üzere eğitim materyalleri oluşturulurken dikkat edilmesi gereken en önemli hususlardan biri bilişsel yüktür. </a:t>
            </a:r>
            <a:endParaRPr lang="tr-TR" dirty="0" smtClean="0"/>
          </a:p>
          <a:p>
            <a:r>
              <a:rPr lang="tr-TR" dirty="0"/>
              <a:t>Çalışan bellek çok sınırlı olduğu için, öğrenim sürecinde duyusal belleğin hangi bilgileri dikkate alması konusunda seçici olmalıdır</a:t>
            </a:r>
          </a:p>
          <a:p>
            <a:endParaRPr lang="tr-TR" dirty="0" smtClean="0"/>
          </a:p>
        </p:txBody>
      </p:sp>
      <p:pic>
        <p:nvPicPr>
          <p:cNvPr id="2050" name="Picture 2" descr="http://cft.vanderbilt.edu/wp-content/uploads/sites/59/Memory_mode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5936" y="3582483"/>
            <a:ext cx="7034645" cy="3136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586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Yük</a:t>
            </a:r>
            <a:endParaRPr lang="tr-TR" dirty="0"/>
          </a:p>
        </p:txBody>
      </p:sp>
      <p:sp>
        <p:nvSpPr>
          <p:cNvPr id="3" name="İçerik Yer Tutucusu 2"/>
          <p:cNvSpPr>
            <a:spLocks noGrp="1"/>
          </p:cNvSpPr>
          <p:nvPr>
            <p:ph idx="1"/>
          </p:nvPr>
        </p:nvSpPr>
        <p:spPr/>
        <p:txBody>
          <a:bodyPr>
            <a:normAutofit/>
          </a:bodyPr>
          <a:lstStyle/>
          <a:p>
            <a:r>
              <a:rPr lang="tr-TR" dirty="0"/>
              <a:t>Büyük miktarlarda bilginin karmaşık bir yapıda sunulması, </a:t>
            </a:r>
            <a:endParaRPr lang="tr-TR" dirty="0" smtClean="0"/>
          </a:p>
          <a:p>
            <a:pPr lvl="1"/>
            <a:r>
              <a:rPr lang="tr-TR" dirty="0" smtClean="0"/>
              <a:t>öğrencilerin </a:t>
            </a:r>
            <a:r>
              <a:rPr lang="tr-TR" dirty="0"/>
              <a:t>bu ortamlarda aşırı bilişsel </a:t>
            </a:r>
            <a:r>
              <a:rPr lang="tr-TR" dirty="0" smtClean="0"/>
              <a:t>yüklenmesine</a:t>
            </a:r>
          </a:p>
          <a:p>
            <a:pPr lvl="1"/>
            <a:r>
              <a:rPr lang="tr-TR" dirty="0" smtClean="0"/>
              <a:t>görevlerin </a:t>
            </a:r>
            <a:r>
              <a:rPr lang="tr-TR" dirty="0"/>
              <a:t>yerine </a:t>
            </a:r>
            <a:r>
              <a:rPr lang="tr-TR" dirty="0" smtClean="0"/>
              <a:t>getirilmesinde sorun yaşamasına</a:t>
            </a:r>
          </a:p>
          <a:p>
            <a:pPr lvl="1"/>
            <a:r>
              <a:rPr lang="tr-TR" dirty="0" smtClean="0"/>
              <a:t>Süreç içinde kaybolmalarına</a:t>
            </a:r>
          </a:p>
          <a:p>
            <a:pPr lvl="1"/>
            <a:r>
              <a:rPr lang="tr-TR" dirty="0" smtClean="0"/>
              <a:t>Performanslarının düşmesine</a:t>
            </a:r>
          </a:p>
          <a:p>
            <a:pPr lvl="1"/>
            <a:r>
              <a:rPr lang="tr-TR" dirty="0" smtClean="0"/>
              <a:t>Zaman ve emek kaybına neden olur </a:t>
            </a:r>
            <a:r>
              <a:rPr lang="tr-TR" dirty="0" smtClean="0"/>
              <a:t>(</a:t>
            </a:r>
            <a:r>
              <a:rPr lang="tr-TR" dirty="0" err="1" smtClean="0"/>
              <a:t>Mcdonald</a:t>
            </a:r>
            <a:r>
              <a:rPr lang="tr-TR" dirty="0" smtClean="0"/>
              <a:t> </a:t>
            </a:r>
            <a:r>
              <a:rPr lang="tr-TR" dirty="0"/>
              <a:t>ve </a:t>
            </a:r>
            <a:r>
              <a:rPr lang="tr-TR" dirty="0" err="1"/>
              <a:t>Stevenson</a:t>
            </a:r>
            <a:r>
              <a:rPr lang="tr-TR" dirty="0"/>
              <a:t>, 1996). </a:t>
            </a:r>
          </a:p>
          <a:p>
            <a:endParaRPr lang="tr-TR" dirty="0"/>
          </a:p>
        </p:txBody>
      </p:sp>
    </p:spTree>
    <p:extLst>
      <p:ext uri="{BB962C8B-B14F-4D97-AF65-F5344CB8AC3E}">
        <p14:creationId xmlns:p14="http://schemas.microsoft.com/office/powerpoint/2010/main" val="2046700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Yük Kuramı</a:t>
            </a:r>
            <a:endParaRPr lang="tr-TR" dirty="0"/>
          </a:p>
        </p:txBody>
      </p:sp>
      <p:sp>
        <p:nvSpPr>
          <p:cNvPr id="3" name="İçerik Yer Tutucusu 2"/>
          <p:cNvSpPr>
            <a:spLocks noGrp="1"/>
          </p:cNvSpPr>
          <p:nvPr>
            <p:ph idx="1"/>
          </p:nvPr>
        </p:nvSpPr>
        <p:spPr/>
        <p:txBody>
          <a:bodyPr>
            <a:normAutofit/>
          </a:bodyPr>
          <a:lstStyle/>
          <a:p>
            <a:r>
              <a:rPr lang="tr-TR" dirty="0"/>
              <a:t>Bu bellek modeline dayanarak, Bilişsel Yük Kuramı, herhangi bir öğrenme deneyiminin üç bileşene sahip olduğunu öne sürer (şekle bakın). </a:t>
            </a:r>
            <a:endParaRPr lang="tr-TR" dirty="0" smtClean="0"/>
          </a:p>
          <a:p>
            <a:endParaRPr lang="tr-TR" dirty="0"/>
          </a:p>
          <a:p>
            <a:r>
              <a:rPr lang="tr-TR" dirty="0" err="1"/>
              <a:t>I</a:t>
            </a:r>
            <a:r>
              <a:rPr lang="tr-TR" dirty="0" err="1" smtClean="0"/>
              <a:t>ntrinsic</a:t>
            </a:r>
            <a:r>
              <a:rPr lang="tr-TR" dirty="0" smtClean="0"/>
              <a:t> </a:t>
            </a:r>
            <a:r>
              <a:rPr lang="tr-TR" dirty="0" err="1" smtClean="0"/>
              <a:t>load</a:t>
            </a:r>
            <a:r>
              <a:rPr lang="tr-TR" dirty="0" smtClean="0"/>
              <a:t>: Asıl Yük</a:t>
            </a:r>
          </a:p>
          <a:p>
            <a:r>
              <a:rPr lang="tr-TR" dirty="0" err="1" smtClean="0"/>
              <a:t>Germane</a:t>
            </a:r>
            <a:r>
              <a:rPr lang="tr-TR" dirty="0" smtClean="0"/>
              <a:t> </a:t>
            </a:r>
            <a:r>
              <a:rPr lang="tr-TR" dirty="0" err="1" smtClean="0"/>
              <a:t>load</a:t>
            </a:r>
            <a:r>
              <a:rPr lang="tr-TR" dirty="0" smtClean="0"/>
              <a:t>: Etkili Yük</a:t>
            </a:r>
          </a:p>
          <a:p>
            <a:r>
              <a:rPr lang="tr-TR" dirty="0" err="1" smtClean="0"/>
              <a:t>Extraneous</a:t>
            </a:r>
            <a:r>
              <a:rPr lang="tr-TR" dirty="0" smtClean="0"/>
              <a:t> </a:t>
            </a:r>
            <a:r>
              <a:rPr lang="tr-TR" dirty="0" err="1" smtClean="0"/>
              <a:t>load</a:t>
            </a:r>
            <a:r>
              <a:rPr lang="tr-TR" dirty="0" smtClean="0"/>
              <a:t>: Konu dışı yük</a:t>
            </a:r>
            <a:endParaRPr lang="tr-TR" dirty="0"/>
          </a:p>
        </p:txBody>
      </p:sp>
      <p:pic>
        <p:nvPicPr>
          <p:cNvPr id="3074" name="Picture 2" descr="http://cft.vanderbilt.edu/wp-content/uploads/sites/59/Intrinsic_Germane_Extraneous_Loa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2528" y="2985512"/>
            <a:ext cx="3075420" cy="3075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252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Bilişsel Yük Kuramı</a:t>
            </a:r>
          </a:p>
        </p:txBody>
      </p:sp>
      <p:sp>
        <p:nvSpPr>
          <p:cNvPr id="3" name="İçerik Yer Tutucusu 2"/>
          <p:cNvSpPr>
            <a:spLocks noGrp="1"/>
          </p:cNvSpPr>
          <p:nvPr>
            <p:ph idx="1"/>
          </p:nvPr>
        </p:nvSpPr>
        <p:spPr/>
        <p:txBody>
          <a:bodyPr>
            <a:normAutofit/>
          </a:bodyPr>
          <a:lstStyle/>
          <a:p>
            <a:r>
              <a:rPr lang="tr-TR" dirty="0" smtClean="0"/>
              <a:t>Asıl </a:t>
            </a:r>
            <a:r>
              <a:rPr lang="tr-TR" dirty="0"/>
              <a:t>yük, öğrenilen içeriğin kendisinden kaynaklanan yüktür. </a:t>
            </a:r>
          </a:p>
          <a:p>
            <a:pPr lvl="1"/>
            <a:r>
              <a:rPr lang="tr-TR" dirty="0" smtClean="0"/>
              <a:t>Sunulan </a:t>
            </a:r>
            <a:r>
              <a:rPr lang="tr-TR" dirty="0"/>
              <a:t>bilgi karmaşık olduğunda asıl yük de yüksek olacaktır. İnsanların öğrenmesi gereken birçok konu olduğu için genellikle asıl yük yüksek olur. </a:t>
            </a:r>
          </a:p>
          <a:p>
            <a:r>
              <a:rPr lang="tr-TR" dirty="0" smtClean="0"/>
              <a:t>Konu </a:t>
            </a:r>
            <a:r>
              <a:rPr lang="tr-TR" dirty="0"/>
              <a:t>dışı yük, iyi tasarlanmamış öğretim materyalleri ve iyi olmayan öğretim tasarımı sonucunda çalışma belleğinin yüklenmesidir. </a:t>
            </a:r>
            <a:endParaRPr lang="tr-TR" dirty="0" smtClean="0"/>
          </a:p>
          <a:p>
            <a:pPr lvl="1"/>
            <a:r>
              <a:rPr lang="tr-TR" dirty="0" smtClean="0"/>
              <a:t>Başka bir deyişle, konu </a:t>
            </a:r>
            <a:r>
              <a:rPr lang="tr-TR" dirty="0"/>
              <a:t>dışı yük </a:t>
            </a:r>
            <a:r>
              <a:rPr lang="tr-TR" dirty="0" smtClean="0"/>
              <a:t>kullanılan </a:t>
            </a:r>
            <a:r>
              <a:rPr lang="tr-TR" dirty="0"/>
              <a:t>materyal, yöntem ve tekniklerden kaynaklanan yüktür. Tasarlanan öğrenme ortamı, uygun olmayan bilgileri ya da bilgi işleme sürecini olumsuz yönde etkileyen diğer durumları içeriyorsa konu dışı yük yüksek olacaktır.</a:t>
            </a:r>
            <a:endParaRPr lang="tr-TR" dirty="0" smtClean="0"/>
          </a:p>
          <a:p>
            <a:r>
              <a:rPr lang="tr-TR" dirty="0" smtClean="0"/>
              <a:t>Etkili </a:t>
            </a:r>
            <a:r>
              <a:rPr lang="tr-TR" dirty="0"/>
              <a:t>yük ise zihinsel yapıların oluşması ve düzenlenmesini sağlayan süreçlerde ortaya çıkar. </a:t>
            </a:r>
            <a:endParaRPr lang="tr-TR" dirty="0" smtClean="0"/>
          </a:p>
          <a:p>
            <a:r>
              <a:rPr lang="tr-TR" dirty="0" smtClean="0"/>
              <a:t>Konu </a:t>
            </a:r>
            <a:r>
              <a:rPr lang="tr-TR" dirty="0"/>
              <a:t>dışı ve etkili yük öğretim tasarımından etkilendiğinden öğretim tasarımcılarının kontrolündedir. </a:t>
            </a:r>
          </a:p>
        </p:txBody>
      </p:sp>
    </p:spTree>
    <p:extLst>
      <p:ext uri="{BB962C8B-B14F-4D97-AF65-F5344CB8AC3E}">
        <p14:creationId xmlns:p14="http://schemas.microsoft.com/office/powerpoint/2010/main" val="257382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Video Tasarımında Dikkat Edilecek Unsurlar</a:t>
            </a:r>
            <a:endParaRPr lang="tr-TR" dirty="0"/>
          </a:p>
        </p:txBody>
      </p:sp>
      <p:sp>
        <p:nvSpPr>
          <p:cNvPr id="3" name="İçerik Yer Tutucusu 2"/>
          <p:cNvSpPr>
            <a:spLocks noGrp="1"/>
          </p:cNvSpPr>
          <p:nvPr>
            <p:ph idx="1"/>
          </p:nvPr>
        </p:nvSpPr>
        <p:spPr>
          <a:xfrm>
            <a:off x="1202414" y="2944726"/>
            <a:ext cx="5707541" cy="2957310"/>
          </a:xfrm>
        </p:spPr>
        <p:txBody>
          <a:bodyPr/>
          <a:lstStyle/>
          <a:p>
            <a:r>
              <a:rPr lang="tr-TR" dirty="0" smtClean="0"/>
              <a:t>Videonun </a:t>
            </a:r>
            <a:r>
              <a:rPr lang="tr-TR" dirty="0"/>
              <a:t>bir öğrenme deneyiminin üretken bir parçası olarak hizmet edebilmesi için, öğretmenin video tasarımı ve uygulaması için üç unsur göz önünde bulundurması önemlidir</a:t>
            </a:r>
            <a:r>
              <a:rPr lang="tr-TR" dirty="0" smtClean="0"/>
              <a:t>:</a:t>
            </a:r>
          </a:p>
          <a:p>
            <a:r>
              <a:rPr lang="tr-TR" dirty="0" smtClean="0"/>
              <a:t>Bilişsel yük, aktif öğrenme, bağlılık</a:t>
            </a:r>
            <a:endParaRPr lang="tr-TR" dirty="0" smtClean="0"/>
          </a:p>
          <a:p>
            <a:endParaRPr lang="tr-TR" dirty="0"/>
          </a:p>
        </p:txBody>
      </p:sp>
      <p:pic>
        <p:nvPicPr>
          <p:cNvPr id="1026" name="Picture 2" descr="http://cft.vanderbilt.edu/wp-content/uploads/sites/59/Educational_video_pyrami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9727" y="2698976"/>
            <a:ext cx="3241675" cy="3473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338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Video Tasarımında Dikkat Edilecek </a:t>
            </a:r>
            <a:r>
              <a:rPr lang="tr-TR" dirty="0" smtClean="0"/>
              <a:t>Unsurlar- Bilişsel Yük</a:t>
            </a:r>
            <a:endParaRPr lang="tr-TR" dirty="0"/>
          </a:p>
        </p:txBody>
      </p:sp>
      <p:sp>
        <p:nvSpPr>
          <p:cNvPr id="3" name="İçerik Yer Tutucusu 2"/>
          <p:cNvSpPr>
            <a:spLocks noGrp="1"/>
          </p:cNvSpPr>
          <p:nvPr>
            <p:ph idx="1"/>
          </p:nvPr>
        </p:nvSpPr>
        <p:spPr/>
        <p:txBody>
          <a:bodyPr>
            <a:normAutofit/>
          </a:bodyPr>
          <a:lstStyle/>
          <a:p>
            <a:r>
              <a:rPr lang="tr-TR" dirty="0"/>
              <a:t>Bilişsel Çoklu Ortam Öğrenme Kuramı, </a:t>
            </a:r>
            <a:endParaRPr lang="tr-TR" dirty="0" smtClean="0"/>
          </a:p>
          <a:p>
            <a:pPr lvl="1"/>
            <a:r>
              <a:rPr lang="tr-TR" dirty="0" smtClean="0"/>
              <a:t>Bilişsel </a:t>
            </a:r>
            <a:r>
              <a:rPr lang="tr-TR" dirty="0"/>
              <a:t>Yük Kuramı üzerine kuruludur, </a:t>
            </a:r>
            <a:endParaRPr lang="tr-TR" dirty="0" smtClean="0"/>
          </a:p>
          <a:p>
            <a:pPr lvl="1"/>
            <a:r>
              <a:rPr lang="tr-TR" dirty="0" smtClean="0"/>
              <a:t>Çalışan bellekte bilgi </a:t>
            </a:r>
            <a:r>
              <a:rPr lang="tr-TR" dirty="0"/>
              <a:t>toplama ve işlemeye yönelik iki kanalı bulunduğunu </a:t>
            </a:r>
            <a:r>
              <a:rPr lang="tr-TR" dirty="0" smtClean="0"/>
              <a:t>belirtir: </a:t>
            </a:r>
          </a:p>
          <a:p>
            <a:pPr lvl="1"/>
            <a:r>
              <a:rPr lang="tr-TR" dirty="0" smtClean="0"/>
              <a:t>Görsel </a:t>
            </a:r>
            <a:r>
              <a:rPr lang="tr-TR" dirty="0" smtClean="0"/>
              <a:t>kanal </a:t>
            </a:r>
            <a:r>
              <a:rPr lang="tr-TR" dirty="0"/>
              <a:t>ve işitsel </a:t>
            </a:r>
            <a:r>
              <a:rPr lang="tr-TR" dirty="0" smtClean="0"/>
              <a:t>kanal</a:t>
            </a:r>
            <a:endParaRPr lang="tr-TR" dirty="0"/>
          </a:p>
        </p:txBody>
      </p:sp>
      <p:pic>
        <p:nvPicPr>
          <p:cNvPr id="4" name="Resim 3"/>
          <p:cNvPicPr>
            <a:picLocks noChangeAspect="1"/>
          </p:cNvPicPr>
          <p:nvPr/>
        </p:nvPicPr>
        <p:blipFill>
          <a:blip r:embed="rId2"/>
          <a:stretch>
            <a:fillRect/>
          </a:stretch>
        </p:blipFill>
        <p:spPr>
          <a:xfrm>
            <a:off x="2785271" y="3605645"/>
            <a:ext cx="6437959" cy="2958378"/>
          </a:xfrm>
          <a:prstGeom prst="rect">
            <a:avLst/>
          </a:prstGeom>
        </p:spPr>
      </p:pic>
    </p:spTree>
    <p:extLst>
      <p:ext uri="{BB962C8B-B14F-4D97-AF65-F5344CB8AC3E}">
        <p14:creationId xmlns:p14="http://schemas.microsoft.com/office/powerpoint/2010/main" val="1935964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Video Tasarımında Dikkat Edilecek Unsurlar- Bilişsel Yük</a:t>
            </a:r>
          </a:p>
        </p:txBody>
      </p:sp>
      <p:sp>
        <p:nvSpPr>
          <p:cNvPr id="3" name="İçerik Yer Tutucusu 2"/>
          <p:cNvSpPr>
            <a:spLocks noGrp="1"/>
          </p:cNvSpPr>
          <p:nvPr>
            <p:ph idx="1"/>
          </p:nvPr>
        </p:nvSpPr>
        <p:spPr/>
        <p:txBody>
          <a:bodyPr/>
          <a:lstStyle/>
          <a:p>
            <a:r>
              <a:rPr lang="tr-TR" dirty="0"/>
              <a:t>Her kanalın kapasitesi </a:t>
            </a:r>
            <a:r>
              <a:rPr lang="tr-TR" dirty="0" smtClean="0"/>
              <a:t>sınırlıdır.</a:t>
            </a:r>
          </a:p>
          <a:p>
            <a:r>
              <a:rPr lang="tr-TR" dirty="0" smtClean="0"/>
              <a:t>Ancak tasarımlarda hem görsel kanal hem de işitsel kanal etkili bir biçimde kullanılmaya çalışılmalıdır. </a:t>
            </a:r>
            <a:endParaRPr lang="tr-TR" dirty="0"/>
          </a:p>
          <a:p>
            <a:r>
              <a:rPr lang="tr-TR" dirty="0" smtClean="0"/>
              <a:t>Böylece çalışan bellek en üst düzeyde çalışmış olur. </a:t>
            </a:r>
          </a:p>
          <a:p>
            <a:r>
              <a:rPr lang="tr-TR" dirty="0" smtClean="0"/>
              <a:t>İki kanalı etkili kullanmak için tasarım stratejilerinden yararlanılmalıdır. </a:t>
            </a:r>
            <a:endParaRPr lang="tr-TR" dirty="0" smtClean="0"/>
          </a:p>
        </p:txBody>
      </p:sp>
    </p:spTree>
    <p:extLst>
      <p:ext uri="{BB962C8B-B14F-4D97-AF65-F5344CB8AC3E}">
        <p14:creationId xmlns:p14="http://schemas.microsoft.com/office/powerpoint/2010/main" val="36868430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Wood Type">
      <a:majorFont>
        <a:latin typeface="Arial Black" panose="020B0A040201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panose="020B06040202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BE1B6DD8-9976-4550-A6F4-B2DD4EA939DA}"/>
    </a:ext>
  </a:extLst>
</a:theme>
</file>

<file path=docProps/app.xml><?xml version="1.0" encoding="utf-8"?>
<Properties xmlns="http://schemas.openxmlformats.org/officeDocument/2006/extended-properties" xmlns:vt="http://schemas.openxmlformats.org/officeDocument/2006/docPropsVTypes">
  <Template>Tahta Yazı</Template>
  <TotalTime>522</TotalTime>
  <Words>1556</Words>
  <Application>Microsoft Office PowerPoint</Application>
  <PresentationFormat>Geniş ekran</PresentationFormat>
  <Paragraphs>135</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Arial Black</vt:lpstr>
      <vt:lpstr>Wingdings</vt:lpstr>
      <vt:lpstr>Wood Type Yazı Tipi</vt:lpstr>
      <vt:lpstr>Etkili Eğitsel Videolar</vt:lpstr>
      <vt:lpstr>PowerPoint Sunusu</vt:lpstr>
      <vt:lpstr>Bilişsel Yük</vt:lpstr>
      <vt:lpstr>Bilişsel Yük</vt:lpstr>
      <vt:lpstr>Bilişsel Yük Kuramı</vt:lpstr>
      <vt:lpstr>Bilişsel Yük Kuramı</vt:lpstr>
      <vt:lpstr>Video Tasarımında Dikkat Edilecek Unsurlar</vt:lpstr>
      <vt:lpstr>Video Tasarımında Dikkat Edilecek Unsurlar- Bilişsel Yük</vt:lpstr>
      <vt:lpstr>Video Tasarımında Dikkat Edilecek Unsurlar- Bilişsel Yük</vt:lpstr>
      <vt:lpstr>Öneriler</vt:lpstr>
      <vt:lpstr>İşaretleme (Signaling)</vt:lpstr>
      <vt:lpstr>Bölme (Segmenting)</vt:lpstr>
      <vt:lpstr>Ayıklama (Weeding)</vt:lpstr>
      <vt:lpstr>Eşleştirme Yöntemi (Matching Modality)</vt:lpstr>
      <vt:lpstr>Video Tasarımında Dikkat Edilecek Unsurlar-Öğrenci Katılımı</vt:lpstr>
      <vt:lpstr>Kısa Videolar</vt:lpstr>
      <vt:lpstr>Konuşma Stili Kullanılan Videolar </vt:lpstr>
      <vt:lpstr>Nispeten Hızlı ve Coşkuyla Konuşulan Videolar</vt:lpstr>
      <vt:lpstr>Video Tasarımında Dikkat Edilecek Unsurlar- Aktif Öğrenme</vt:lpstr>
      <vt:lpstr>Rehberlik eden soruları kullanın</vt:lpstr>
      <vt:lpstr>Öğrencilere kontrol sağlayan etkileşimli özellikleri kullanın.</vt:lpstr>
      <vt:lpstr>Soruları videoya entegre edin. </vt:lpstr>
      <vt:lpstr>Videoyu daha büyük bir ödevinin bir parçası haline getirin.</vt:lpstr>
      <vt:lpstr>PowerPoint Sunusu</vt:lpstr>
      <vt:lpstr>Özetle…</vt:lpstr>
      <vt:lpstr>Özetle…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Eğitsel Videolar</dc:title>
  <dc:creator>kullanicii</dc:creator>
  <cp:lastModifiedBy>kullanicii</cp:lastModifiedBy>
  <cp:revision>23</cp:revision>
  <dcterms:created xsi:type="dcterms:W3CDTF">2019-10-08T13:28:27Z</dcterms:created>
  <dcterms:modified xsi:type="dcterms:W3CDTF">2019-12-06T14:29:06Z</dcterms:modified>
</cp:coreProperties>
</file>