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89" r:id="rId8"/>
    <p:sldId id="290" r:id="rId9"/>
    <p:sldId id="291" r:id="rId10"/>
    <p:sldId id="292" r:id="rId11"/>
    <p:sldId id="257" r:id="rId12"/>
    <p:sldId id="259" r:id="rId13"/>
    <p:sldId id="258"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3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27.11.2019</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800ECA-36B9-4701-8F72-EDF2C924AFD8}"/>
              </a:ext>
            </a:extLst>
          </p:cNvPr>
          <p:cNvSpPr>
            <a:spLocks noGrp="1"/>
          </p:cNvSpPr>
          <p:nvPr>
            <p:ph type="ctrTitle"/>
          </p:nvPr>
        </p:nvSpPr>
        <p:spPr/>
        <p:txBody>
          <a:bodyPr/>
          <a:lstStyle/>
          <a:p>
            <a:r>
              <a:rPr lang="tr-TR" dirty="0"/>
              <a:t>2. Hafta</a:t>
            </a:r>
          </a:p>
        </p:txBody>
      </p:sp>
      <p:sp>
        <p:nvSpPr>
          <p:cNvPr id="3" name="Alt Başlık 2">
            <a:extLst>
              <a:ext uri="{FF2B5EF4-FFF2-40B4-BE49-F238E27FC236}">
                <a16:creationId xmlns:a16="http://schemas.microsoft.com/office/drawing/2014/main" id="{521A391D-734C-4239-83E1-81CF60D388CE}"/>
              </a:ext>
            </a:extLst>
          </p:cNvPr>
          <p:cNvSpPr>
            <a:spLocks noGrp="1"/>
          </p:cNvSpPr>
          <p:nvPr>
            <p:ph type="subTitle" idx="1"/>
          </p:nvPr>
        </p:nvSpPr>
        <p:spPr/>
        <p:txBody>
          <a:bodyPr/>
          <a:lstStyle/>
          <a:p>
            <a:r>
              <a:rPr lang="tr-TR" dirty="0"/>
              <a:t>Uzunluk Ölçümü</a:t>
            </a:r>
          </a:p>
          <a:p>
            <a:r>
              <a:rPr lang="tr-TR" dirty="0"/>
              <a:t>Alan Ölçümü</a:t>
            </a:r>
          </a:p>
          <a:p>
            <a:r>
              <a:rPr lang="tr-TR" dirty="0"/>
              <a:t>Hacim Ölçümü</a:t>
            </a:r>
          </a:p>
        </p:txBody>
      </p:sp>
    </p:spTree>
    <p:extLst>
      <p:ext uri="{BB962C8B-B14F-4D97-AF65-F5344CB8AC3E}">
        <p14:creationId xmlns:p14="http://schemas.microsoft.com/office/powerpoint/2010/main" val="388621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124744"/>
            <a:ext cx="10515600" cy="4836195"/>
          </a:xfrm>
        </p:spPr>
        <p:txBody>
          <a:bodyPr/>
          <a:lstStyle/>
          <a:p>
            <a:pPr algn="just"/>
            <a:r>
              <a:rPr lang="en-US" sz="2800" b="1" dirty="0"/>
              <a:t>4. Lazerli Mesafe Ölçü Cihazı</a:t>
            </a:r>
            <a:endParaRPr lang="tr-TR" sz="2800" b="1" dirty="0"/>
          </a:p>
          <a:p>
            <a:pPr algn="just"/>
            <a:r>
              <a:rPr lang="en-US" sz="2200" dirty="0"/>
              <a:t>Lazerle mesafe ölçümü yapan cihazlardır. Elektronik olup hassasiyetine göre fiyatları değişmektedir. Dürbün şekline benzeyen ölçü aletleri ise 600 m ile 1000 m arası mesafe, rüzgar ve çeşitli spor alanlarında hızı ve nem gibi parametreleri de ölçerek ekranda göstermektedir. Elektronik mesafe ölçü cihazları hassas ölçüm yapılabilmektedir. Örneğin 100 m mesafede hata payı 2 mm civarındadır.</a:t>
            </a:r>
            <a:endParaRPr lang="tr-TR" sz="2200" dirty="0"/>
          </a:p>
          <a:p>
            <a:pPr algn="just"/>
            <a:endParaRPr lang="tr-TR" dirty="0"/>
          </a:p>
        </p:txBody>
      </p:sp>
      <p:pic>
        <p:nvPicPr>
          <p:cNvPr id="4" name="Resim 3">
            <a:extLst>
              <a:ext uri="{FF2B5EF4-FFF2-40B4-BE49-F238E27FC236}">
                <a16:creationId xmlns:a16="http://schemas.microsoft.com/office/drawing/2014/main" id="{45E01832-29A1-4002-9818-530B2FCCA9E1}"/>
              </a:ext>
            </a:extLst>
          </p:cNvPr>
          <p:cNvPicPr>
            <a:picLocks noChangeAspect="1"/>
          </p:cNvPicPr>
          <p:nvPr/>
        </p:nvPicPr>
        <p:blipFill rotWithShape="1">
          <a:blip r:embed="rId2"/>
          <a:srcRect b="16158"/>
          <a:stretch/>
        </p:blipFill>
        <p:spPr>
          <a:xfrm>
            <a:off x="2279576" y="3429000"/>
            <a:ext cx="7489822" cy="3441169"/>
          </a:xfrm>
          <a:prstGeom prst="rect">
            <a:avLst/>
          </a:prstGeom>
        </p:spPr>
      </p:pic>
    </p:spTree>
    <p:extLst>
      <p:ext uri="{BB962C8B-B14F-4D97-AF65-F5344CB8AC3E}">
        <p14:creationId xmlns:p14="http://schemas.microsoft.com/office/powerpoint/2010/main" val="652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04F72-69F1-414F-A75D-AC2411109EDB}"/>
              </a:ext>
            </a:extLst>
          </p:cNvPr>
          <p:cNvSpPr>
            <a:spLocks noGrp="1"/>
          </p:cNvSpPr>
          <p:nvPr>
            <p:ph type="title"/>
          </p:nvPr>
        </p:nvSpPr>
        <p:spPr>
          <a:xfrm>
            <a:off x="609600" y="274638"/>
            <a:ext cx="10972800" cy="1143000"/>
          </a:xfrm>
        </p:spPr>
        <p:txBody>
          <a:bodyPr>
            <a:normAutofit fontScale="90000"/>
          </a:bodyPr>
          <a:lstStyle/>
          <a:p>
            <a:pPr algn="l"/>
            <a:r>
              <a:rPr lang="tr-TR" sz="3600" b="1" dirty="0"/>
              <a:t>Fiziksel Ölçümler</a:t>
            </a:r>
            <a:br>
              <a:rPr lang="tr-TR" sz="3600" b="1" dirty="0"/>
            </a:br>
            <a:r>
              <a:rPr lang="tr-TR" sz="3600" b="1" dirty="0">
                <a:latin typeface="Calibri" panose="020F0502020204030204" pitchFamily="34" charset="0"/>
                <a:ea typeface="Calibri" panose="020F0502020204030204" pitchFamily="34" charset="0"/>
                <a:cs typeface="Times New Roman" panose="02020603050405020304" pitchFamily="18" charset="0"/>
              </a:rPr>
              <a:t>2. Alan Ölçümü</a:t>
            </a:r>
            <a:endParaRPr lang="tr-TR" sz="3600" b="1" dirty="0"/>
          </a:p>
        </p:txBody>
      </p:sp>
      <p:sp>
        <p:nvSpPr>
          <p:cNvPr id="3" name="İçerik Yer Tutucusu 2">
            <a:extLst>
              <a:ext uri="{FF2B5EF4-FFF2-40B4-BE49-F238E27FC236}">
                <a16:creationId xmlns:a16="http://schemas.microsoft.com/office/drawing/2014/main" id="{24CE08CA-BCD2-4411-BE7E-2EE3D76D3459}"/>
              </a:ext>
            </a:extLst>
          </p:cNvPr>
          <p:cNvSpPr>
            <a:spLocks noGrp="1"/>
          </p:cNvSpPr>
          <p:nvPr>
            <p:ph idx="1"/>
          </p:nvPr>
        </p:nvSpPr>
        <p:spPr/>
        <p:txBody>
          <a:bodyPr>
            <a:normAutofit/>
          </a:bodyPr>
          <a:lstStyle/>
          <a:p>
            <a:pPr algn="just">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Tanımı </a:t>
            </a:r>
          </a:p>
          <a:p>
            <a:pPr algn="just">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Bir nesnenin 2 boyutlu düzlemde kapladığı yere </a:t>
            </a:r>
            <a:r>
              <a:rPr lang="tr-TR" sz="2400" b="1" dirty="0">
                <a:latin typeface="Calibri" panose="020F0502020204030204" pitchFamily="34" charset="0"/>
                <a:ea typeface="Calibri" panose="020F0502020204030204" pitchFamily="34" charset="0"/>
                <a:cs typeface="Times New Roman" panose="02020603050405020304" pitchFamily="18" charset="0"/>
              </a:rPr>
              <a:t>alan</a:t>
            </a:r>
            <a:r>
              <a:rPr lang="tr-TR" sz="2400" dirty="0">
                <a:latin typeface="Calibri" panose="020F0502020204030204" pitchFamily="34" charset="0"/>
                <a:ea typeface="Calibri" panose="020F0502020204030204" pitchFamily="34" charset="0"/>
                <a:cs typeface="Times New Roman" panose="02020603050405020304" pitchFamily="18" charset="0"/>
              </a:rPr>
              <a:t> denir. Sembolü A, birimi metrekare (m</a:t>
            </a:r>
            <a:r>
              <a:rPr lang="tr-TR" sz="2400" baseline="30000" dirty="0">
                <a:latin typeface="Calibri" panose="020F0502020204030204" pitchFamily="34" charset="0"/>
                <a:ea typeface="Calibri" panose="020F0502020204030204" pitchFamily="34" charset="0"/>
                <a:cs typeface="Times New Roman" panose="02020603050405020304" pitchFamily="18" charset="0"/>
              </a:rPr>
              <a:t>2</a:t>
            </a:r>
            <a:r>
              <a:rPr lang="tr-TR" sz="2400" dirty="0">
                <a:latin typeface="Calibri" panose="020F0502020204030204" pitchFamily="34" charset="0"/>
                <a:ea typeface="Calibri" panose="020F0502020204030204" pitchFamily="34" charset="0"/>
                <a:cs typeface="Times New Roman" panose="02020603050405020304" pitchFamily="18" charset="0"/>
              </a:rPr>
              <a:t>)’</a:t>
            </a:r>
            <a:r>
              <a:rPr lang="tr-TR" sz="2400" dirty="0" err="1">
                <a:latin typeface="Calibri" panose="020F0502020204030204" pitchFamily="34" charset="0"/>
                <a:ea typeface="Calibri" panose="020F0502020204030204" pitchFamily="34" charset="0"/>
                <a:cs typeface="Times New Roman" panose="02020603050405020304" pitchFamily="18" charset="0"/>
              </a:rPr>
              <a:t>dir</a:t>
            </a:r>
            <a:r>
              <a:rPr lang="tr-TR" sz="24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b) Alan Birimleri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graphicFrame>
        <p:nvGraphicFramePr>
          <p:cNvPr id="4" name="Tablo 3">
            <a:extLst>
              <a:ext uri="{FF2B5EF4-FFF2-40B4-BE49-F238E27FC236}">
                <a16:creationId xmlns:a16="http://schemas.microsoft.com/office/drawing/2014/main" id="{4E7D778B-5701-4BCC-AD68-25A792417CB8}"/>
              </a:ext>
            </a:extLst>
          </p:cNvPr>
          <p:cNvGraphicFramePr>
            <a:graphicFrameLocks noGrp="1"/>
          </p:cNvGraphicFramePr>
          <p:nvPr>
            <p:extLst>
              <p:ext uri="{D42A27DB-BD31-4B8C-83A1-F6EECF244321}">
                <p14:modId xmlns:p14="http://schemas.microsoft.com/office/powerpoint/2010/main" val="2281032839"/>
              </p:ext>
            </p:extLst>
          </p:nvPr>
        </p:nvGraphicFramePr>
        <p:xfrm>
          <a:off x="1775520" y="3781671"/>
          <a:ext cx="8208912" cy="2527056"/>
        </p:xfrm>
        <a:graphic>
          <a:graphicData uri="http://schemas.openxmlformats.org/drawingml/2006/table">
            <a:tbl>
              <a:tblPr firstRow="1" firstCol="1" bandRow="1">
                <a:tableStyleId>{5C22544A-7EE6-4342-B048-85BDC9FD1C3A}</a:tableStyleId>
              </a:tblPr>
              <a:tblGrid>
                <a:gridCol w="1945176">
                  <a:extLst>
                    <a:ext uri="{9D8B030D-6E8A-4147-A177-3AD203B41FA5}">
                      <a16:colId xmlns:a16="http://schemas.microsoft.com/office/drawing/2014/main" val="4278841223"/>
                    </a:ext>
                  </a:extLst>
                </a:gridCol>
                <a:gridCol w="1228937">
                  <a:extLst>
                    <a:ext uri="{9D8B030D-6E8A-4147-A177-3AD203B41FA5}">
                      <a16:colId xmlns:a16="http://schemas.microsoft.com/office/drawing/2014/main" val="1269466805"/>
                    </a:ext>
                  </a:extLst>
                </a:gridCol>
                <a:gridCol w="1775237">
                  <a:extLst>
                    <a:ext uri="{9D8B030D-6E8A-4147-A177-3AD203B41FA5}">
                      <a16:colId xmlns:a16="http://schemas.microsoft.com/office/drawing/2014/main" val="738057542"/>
                    </a:ext>
                  </a:extLst>
                </a:gridCol>
                <a:gridCol w="3259562">
                  <a:extLst>
                    <a:ext uri="{9D8B030D-6E8A-4147-A177-3AD203B41FA5}">
                      <a16:colId xmlns:a16="http://schemas.microsoft.com/office/drawing/2014/main" val="2183157167"/>
                    </a:ext>
                  </a:extLst>
                </a:gridCol>
              </a:tblGrid>
              <a:tr h="315882">
                <a:tc>
                  <a:txBody>
                    <a:bodyPr/>
                    <a:lstStyle/>
                    <a:p>
                      <a:pPr algn="just">
                        <a:lnSpc>
                          <a:spcPct val="115000"/>
                        </a:lnSpc>
                        <a:spcAft>
                          <a:spcPts val="0"/>
                        </a:spcAft>
                      </a:pPr>
                      <a:r>
                        <a:rPr lang="tr-TR" sz="1800">
                          <a:effectLst/>
                        </a:rPr>
                        <a:t>BİRİMİN ADI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SEMBOLÜ</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ÜSLÜ İFADESİ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METREKARE CİNSİNDEN DEĞERİ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553811"/>
                  </a:ext>
                </a:extLst>
              </a:tr>
              <a:tr h="315882">
                <a:tc>
                  <a:txBody>
                    <a:bodyPr/>
                    <a:lstStyle/>
                    <a:p>
                      <a:pPr algn="just">
                        <a:lnSpc>
                          <a:spcPct val="115000"/>
                        </a:lnSpc>
                        <a:spcAft>
                          <a:spcPts val="0"/>
                        </a:spcAft>
                      </a:pPr>
                      <a:r>
                        <a:rPr lang="tr-TR" sz="1800">
                          <a:effectLst/>
                        </a:rPr>
                        <a:t>Kilometre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km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km</a:t>
                      </a:r>
                      <a:r>
                        <a:rPr lang="tr-TR" sz="1800" baseline="30000">
                          <a:effectLst/>
                        </a:rPr>
                        <a:t>2</a:t>
                      </a:r>
                      <a:r>
                        <a:rPr lang="tr-TR" sz="1800">
                          <a:effectLst/>
                        </a:rPr>
                        <a:t>=1000000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592162"/>
                  </a:ext>
                </a:extLst>
              </a:tr>
              <a:tr h="315882">
                <a:tc>
                  <a:txBody>
                    <a:bodyPr/>
                    <a:lstStyle/>
                    <a:p>
                      <a:pPr algn="just">
                        <a:lnSpc>
                          <a:spcPct val="115000"/>
                        </a:lnSpc>
                        <a:spcAft>
                          <a:spcPts val="0"/>
                        </a:spcAft>
                      </a:pPr>
                      <a:r>
                        <a:rPr lang="tr-TR" sz="1800">
                          <a:effectLst/>
                        </a:rPr>
                        <a:t>Hektometre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hm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hm</a:t>
                      </a:r>
                      <a:r>
                        <a:rPr lang="tr-TR" sz="1800" baseline="30000">
                          <a:effectLst/>
                        </a:rPr>
                        <a:t>2</a:t>
                      </a:r>
                      <a:r>
                        <a:rPr lang="tr-TR" sz="1800">
                          <a:effectLst/>
                        </a:rPr>
                        <a:t>=10000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040365"/>
                  </a:ext>
                </a:extLst>
              </a:tr>
              <a:tr h="315882">
                <a:tc>
                  <a:txBody>
                    <a:bodyPr/>
                    <a:lstStyle/>
                    <a:p>
                      <a:pPr algn="just">
                        <a:lnSpc>
                          <a:spcPct val="115000"/>
                        </a:lnSpc>
                        <a:spcAft>
                          <a:spcPts val="0"/>
                        </a:spcAft>
                      </a:pPr>
                      <a:r>
                        <a:rPr lang="tr-TR" sz="1800">
                          <a:effectLst/>
                        </a:rPr>
                        <a:t>Dekametre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dam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dam</a:t>
                      </a:r>
                      <a:r>
                        <a:rPr lang="tr-TR" sz="1800" baseline="30000">
                          <a:effectLst/>
                        </a:rPr>
                        <a:t>2</a:t>
                      </a:r>
                      <a:r>
                        <a:rPr lang="tr-TR" sz="1800">
                          <a:effectLst/>
                        </a:rPr>
                        <a:t>=100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881073"/>
                  </a:ext>
                </a:extLst>
              </a:tr>
              <a:tr h="315882">
                <a:tc>
                  <a:txBody>
                    <a:bodyPr/>
                    <a:lstStyle/>
                    <a:p>
                      <a:pPr algn="just">
                        <a:lnSpc>
                          <a:spcPct val="115000"/>
                        </a:lnSpc>
                        <a:spcAft>
                          <a:spcPts val="0"/>
                        </a:spcAft>
                      </a:pPr>
                      <a:r>
                        <a:rPr lang="tr-TR" sz="1800">
                          <a:effectLst/>
                        </a:rPr>
                        <a:t>Metre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07224"/>
                  </a:ext>
                </a:extLst>
              </a:tr>
              <a:tr h="315882">
                <a:tc>
                  <a:txBody>
                    <a:bodyPr/>
                    <a:lstStyle/>
                    <a:p>
                      <a:pPr algn="just">
                        <a:lnSpc>
                          <a:spcPct val="115000"/>
                        </a:lnSpc>
                        <a:spcAft>
                          <a:spcPts val="0"/>
                        </a:spcAft>
                      </a:pPr>
                      <a:r>
                        <a:rPr lang="tr-TR" sz="1800">
                          <a:effectLst/>
                        </a:rPr>
                        <a:t>Desimetre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dm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dm</a:t>
                      </a:r>
                      <a:r>
                        <a:rPr lang="tr-TR" sz="1800" baseline="30000">
                          <a:effectLst/>
                        </a:rPr>
                        <a:t>2</a:t>
                      </a:r>
                      <a:r>
                        <a:rPr lang="tr-TR" sz="1800">
                          <a:effectLst/>
                        </a:rPr>
                        <a:t>=0,01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360108"/>
                  </a:ext>
                </a:extLst>
              </a:tr>
              <a:tr h="315882">
                <a:tc>
                  <a:txBody>
                    <a:bodyPr/>
                    <a:lstStyle/>
                    <a:p>
                      <a:pPr algn="just">
                        <a:lnSpc>
                          <a:spcPct val="115000"/>
                        </a:lnSpc>
                        <a:spcAft>
                          <a:spcPts val="0"/>
                        </a:spcAft>
                      </a:pPr>
                      <a:r>
                        <a:rPr lang="tr-TR" sz="1800">
                          <a:effectLst/>
                        </a:rPr>
                        <a:t>Santimetre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cm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cm</a:t>
                      </a:r>
                      <a:r>
                        <a:rPr lang="tr-TR" sz="1800" baseline="30000">
                          <a:effectLst/>
                        </a:rPr>
                        <a:t>2</a:t>
                      </a:r>
                      <a:r>
                        <a:rPr lang="tr-TR" sz="1800">
                          <a:effectLst/>
                        </a:rPr>
                        <a:t>=0,0001 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29475"/>
                  </a:ext>
                </a:extLst>
              </a:tr>
              <a:tr h="315882">
                <a:tc>
                  <a:txBody>
                    <a:bodyPr/>
                    <a:lstStyle/>
                    <a:p>
                      <a:pPr algn="just">
                        <a:lnSpc>
                          <a:spcPct val="115000"/>
                        </a:lnSpc>
                        <a:spcAft>
                          <a:spcPts val="0"/>
                        </a:spcAft>
                      </a:pPr>
                      <a:r>
                        <a:rPr lang="tr-TR" sz="1800">
                          <a:effectLst/>
                        </a:rPr>
                        <a:t>Milimetre kare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mm</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10</a:t>
                      </a:r>
                      <a:r>
                        <a:rPr lang="tr-TR" sz="1800" baseline="30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1 mm</a:t>
                      </a:r>
                      <a:r>
                        <a:rPr lang="tr-TR" sz="1800" baseline="30000" dirty="0">
                          <a:effectLst/>
                        </a:rPr>
                        <a:t>2</a:t>
                      </a:r>
                      <a:r>
                        <a:rPr lang="tr-TR" sz="1800" dirty="0">
                          <a:effectLst/>
                        </a:rPr>
                        <a:t>=0,000001 m</a:t>
                      </a:r>
                      <a:r>
                        <a:rPr lang="tr-TR" sz="1800" baseline="30000" dirty="0">
                          <a:effectLst/>
                        </a:rPr>
                        <a:t>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983288"/>
                  </a:ext>
                </a:extLst>
              </a:tr>
            </a:tbl>
          </a:graphicData>
        </a:graphic>
      </p:graphicFrame>
    </p:spTree>
    <p:extLst>
      <p:ext uri="{BB962C8B-B14F-4D97-AF65-F5344CB8AC3E}">
        <p14:creationId xmlns:p14="http://schemas.microsoft.com/office/powerpoint/2010/main" val="74655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C54366-5F4C-4DDC-BECA-79CD7B5A7EE6}"/>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5B7FDE1E-B0A7-4C27-AF79-D7D59CDF7FBA}"/>
              </a:ext>
            </a:extLst>
          </p:cNvPr>
          <p:cNvSpPr>
            <a:spLocks noGrp="1"/>
          </p:cNvSpPr>
          <p:nvPr>
            <p:ph idx="1"/>
          </p:nvPr>
        </p:nvSpPr>
        <p:spPr>
          <a:xfrm>
            <a:off x="609600" y="1600201"/>
            <a:ext cx="10972800" cy="4525963"/>
          </a:xfrm>
        </p:spPr>
        <p:txBody>
          <a:bodyPr>
            <a:normAutofit/>
          </a:bodyPr>
          <a:lstStyle/>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Alan ölçümlerinde görüleceği üzere ast ve üst katları arasında 100’er kat bulunmaktadır. Buna en iyi aşağıdaki tablo ile verebiliriz.</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sp>
        <p:nvSpPr>
          <p:cNvPr id="6" name="Rectangle 4">
            <a:extLst>
              <a:ext uri="{FF2B5EF4-FFF2-40B4-BE49-F238E27FC236}">
                <a16:creationId xmlns:a16="http://schemas.microsoft.com/office/drawing/2014/main" id="{83A1BB32-E35C-46CA-BFF5-8CFB7992E1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 name="Nesne 6">
            <a:extLst>
              <a:ext uri="{FF2B5EF4-FFF2-40B4-BE49-F238E27FC236}">
                <a16:creationId xmlns:a16="http://schemas.microsoft.com/office/drawing/2014/main" id="{AA97977E-0A32-4E1C-BA26-EBB7941821E1}"/>
              </a:ext>
            </a:extLst>
          </p:cNvPr>
          <p:cNvGraphicFramePr>
            <a:graphicFrameLocks noChangeAspect="1"/>
          </p:cNvGraphicFramePr>
          <p:nvPr>
            <p:extLst>
              <p:ext uri="{D42A27DB-BD31-4B8C-83A1-F6EECF244321}">
                <p14:modId xmlns:p14="http://schemas.microsoft.com/office/powerpoint/2010/main" val="2702772060"/>
              </p:ext>
            </p:extLst>
          </p:nvPr>
        </p:nvGraphicFramePr>
        <p:xfrm>
          <a:off x="2665554" y="2780928"/>
          <a:ext cx="6860891" cy="3698069"/>
        </p:xfrm>
        <a:graphic>
          <a:graphicData uri="http://schemas.openxmlformats.org/presentationml/2006/ole">
            <mc:AlternateContent xmlns:mc="http://schemas.openxmlformats.org/markup-compatibility/2006">
              <mc:Choice xmlns:v="urn:schemas-microsoft-com:vml" Requires="v">
                <p:oleObj spid="_x0000_s3089" name="Visio" r:id="rId3" imgW="4024818" imgH="2169996" progId="Visio.Drawing.11">
                  <p:embed/>
                </p:oleObj>
              </mc:Choice>
              <mc:Fallback>
                <p:oleObj name="Visio" r:id="rId3" imgW="4024818" imgH="216999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554" y="2780928"/>
                        <a:ext cx="6860891" cy="3698069"/>
                      </a:xfrm>
                      <a:prstGeom prst="rect">
                        <a:avLst/>
                      </a:prstGeom>
                      <a:noFill/>
                    </p:spPr>
                  </p:pic>
                </p:oleObj>
              </mc:Fallback>
            </mc:AlternateContent>
          </a:graphicData>
        </a:graphic>
      </p:graphicFrame>
    </p:spTree>
    <p:extLst>
      <p:ext uri="{BB962C8B-B14F-4D97-AF65-F5344CB8AC3E}">
        <p14:creationId xmlns:p14="http://schemas.microsoft.com/office/powerpoint/2010/main" val="154814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F2667B-67EF-4DD4-A1BA-E965C7F004AA}"/>
              </a:ext>
            </a:extLst>
          </p:cNvPr>
          <p:cNvSpPr>
            <a:spLocks noGrp="1"/>
          </p:cNvSpPr>
          <p:nvPr>
            <p:ph type="title"/>
          </p:nvPr>
        </p:nvSpPr>
        <p:spPr/>
        <p:txBody>
          <a:bodyPr>
            <a:normAutofit/>
          </a:bodyPr>
          <a:lstStyle/>
          <a:p>
            <a:pPr algn="l"/>
            <a:r>
              <a:rPr lang="tr-TR" sz="3200" b="1" dirty="0">
                <a:latin typeface="Calibri" panose="020F0502020204030204" pitchFamily="34" charset="0"/>
                <a:ea typeface="Calibri" panose="020F0502020204030204" pitchFamily="34" charset="0"/>
                <a:cs typeface="Times New Roman" panose="02020603050405020304" pitchFamily="18" charset="0"/>
              </a:rPr>
              <a:t>2. Alan Ölçümü</a:t>
            </a:r>
            <a:endParaRPr lang="tr-TR" sz="3200" dirty="0"/>
          </a:p>
        </p:txBody>
      </p:sp>
      <p:sp>
        <p:nvSpPr>
          <p:cNvPr id="3" name="İçerik Yer Tutucusu 2">
            <a:extLst>
              <a:ext uri="{FF2B5EF4-FFF2-40B4-BE49-F238E27FC236}">
                <a16:creationId xmlns:a16="http://schemas.microsoft.com/office/drawing/2014/main" id="{7B089E45-32AF-45A5-8471-D255A2AEC01D}"/>
              </a:ext>
            </a:extLst>
          </p:cNvPr>
          <p:cNvSpPr>
            <a:spLocks noGrp="1"/>
          </p:cNvSpPr>
          <p:nvPr>
            <p:ph idx="1"/>
          </p:nvPr>
        </p:nvSpPr>
        <p:spPr/>
        <p:txBody>
          <a:bodyPr>
            <a:normAutofit/>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c) Alan Birimlerinin Birbirine Dönüşümleri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graphicFrame>
        <p:nvGraphicFramePr>
          <p:cNvPr id="4" name="Tablo 3">
            <a:extLst>
              <a:ext uri="{FF2B5EF4-FFF2-40B4-BE49-F238E27FC236}">
                <a16:creationId xmlns:a16="http://schemas.microsoft.com/office/drawing/2014/main" id="{4F525498-D01D-4BC1-A4E3-909A187E282C}"/>
              </a:ext>
            </a:extLst>
          </p:cNvPr>
          <p:cNvGraphicFramePr>
            <a:graphicFrameLocks noGrp="1"/>
          </p:cNvGraphicFramePr>
          <p:nvPr>
            <p:extLst>
              <p:ext uri="{D42A27DB-BD31-4B8C-83A1-F6EECF244321}">
                <p14:modId xmlns:p14="http://schemas.microsoft.com/office/powerpoint/2010/main" val="4110575982"/>
              </p:ext>
            </p:extLst>
          </p:nvPr>
        </p:nvGraphicFramePr>
        <p:xfrm>
          <a:off x="1991544" y="2276872"/>
          <a:ext cx="8208912" cy="2664298"/>
        </p:xfrm>
        <a:graphic>
          <a:graphicData uri="http://schemas.openxmlformats.org/drawingml/2006/table">
            <a:tbl>
              <a:tblPr firstRow="1" firstCol="1" bandRow="1">
                <a:tableStyleId>{5C22544A-7EE6-4342-B048-85BDC9FD1C3A}</a:tableStyleId>
              </a:tblPr>
              <a:tblGrid>
                <a:gridCol w="2500118">
                  <a:extLst>
                    <a:ext uri="{9D8B030D-6E8A-4147-A177-3AD203B41FA5}">
                      <a16:colId xmlns:a16="http://schemas.microsoft.com/office/drawing/2014/main" val="3690880986"/>
                    </a:ext>
                  </a:extLst>
                </a:gridCol>
                <a:gridCol w="1496806">
                  <a:extLst>
                    <a:ext uri="{9D8B030D-6E8A-4147-A177-3AD203B41FA5}">
                      <a16:colId xmlns:a16="http://schemas.microsoft.com/office/drawing/2014/main" val="4080584255"/>
                    </a:ext>
                  </a:extLst>
                </a:gridCol>
                <a:gridCol w="1496806">
                  <a:extLst>
                    <a:ext uri="{9D8B030D-6E8A-4147-A177-3AD203B41FA5}">
                      <a16:colId xmlns:a16="http://schemas.microsoft.com/office/drawing/2014/main" val="2501202377"/>
                    </a:ext>
                  </a:extLst>
                </a:gridCol>
                <a:gridCol w="1419038">
                  <a:extLst>
                    <a:ext uri="{9D8B030D-6E8A-4147-A177-3AD203B41FA5}">
                      <a16:colId xmlns:a16="http://schemas.microsoft.com/office/drawing/2014/main" val="3467984639"/>
                    </a:ext>
                  </a:extLst>
                </a:gridCol>
                <a:gridCol w="1296144">
                  <a:extLst>
                    <a:ext uri="{9D8B030D-6E8A-4147-A177-3AD203B41FA5}">
                      <a16:colId xmlns:a16="http://schemas.microsoft.com/office/drawing/2014/main" val="3863364510"/>
                    </a:ext>
                  </a:extLst>
                </a:gridCol>
              </a:tblGrid>
              <a:tr h="452539">
                <a:tc>
                  <a:txBody>
                    <a:bodyPr/>
                    <a:lstStyle/>
                    <a:p>
                      <a:pPr algn="just">
                        <a:lnSpc>
                          <a:spcPct val="115000"/>
                        </a:lnSpc>
                        <a:spcAft>
                          <a:spcPts val="0"/>
                        </a:spcAft>
                      </a:pPr>
                      <a:r>
                        <a:rPr lang="tr-TR" sz="1800">
                          <a:effectLst/>
                        </a:rPr>
                        <a:t>ALAN</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m</a:t>
                      </a:r>
                      <a:r>
                        <a:rPr lang="tr-TR" sz="1800" baseline="30000" dirty="0">
                          <a:effectLst/>
                        </a:rPr>
                        <a:t>2</a:t>
                      </a:r>
                      <a:endPar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İnç</a:t>
                      </a:r>
                      <a:r>
                        <a:rPr lang="tr-TR" sz="1800" baseline="30000">
                          <a:effectLst/>
                        </a:rPr>
                        <a:t>2</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Ft</a:t>
                      </a:r>
                      <a:r>
                        <a:rPr lang="tr-TR" sz="1800" baseline="30000">
                          <a:effectLst/>
                        </a:rPr>
                        <a:t>2</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Yd</a:t>
                      </a:r>
                      <a:r>
                        <a:rPr lang="tr-TR" sz="1800" baseline="30000">
                          <a:effectLst/>
                        </a:rPr>
                        <a:t>2</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057195"/>
                  </a:ext>
                </a:extLst>
              </a:tr>
              <a:tr h="427071">
                <a:tc>
                  <a:txBody>
                    <a:bodyPr/>
                    <a:lstStyle/>
                    <a:p>
                      <a:pPr algn="just">
                        <a:lnSpc>
                          <a:spcPct val="115000"/>
                        </a:lnSpc>
                        <a:spcAft>
                          <a:spcPts val="0"/>
                        </a:spcAft>
                      </a:pPr>
                      <a:r>
                        <a:rPr lang="tr-TR" sz="1800">
                          <a:effectLst/>
                        </a:rPr>
                        <a:t>1 metre kare (m</a:t>
                      </a:r>
                      <a:r>
                        <a:rPr lang="tr-TR" sz="1800" baseline="30000">
                          <a:effectLst/>
                        </a:rPr>
                        <a:t>2</a:t>
                      </a:r>
                      <a:r>
                        <a:rPr lang="tr-TR" sz="1800">
                          <a:effectLst/>
                        </a:rPr>
                        <a:t>)</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1550,003</a:t>
                      </a:r>
                      <a:endPar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10,76391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1,19599</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8736380"/>
                  </a:ext>
                </a:extLst>
              </a:tr>
              <a:tr h="452539">
                <a:tc>
                  <a:txBody>
                    <a:bodyPr/>
                    <a:lstStyle/>
                    <a:p>
                      <a:pPr algn="just">
                        <a:lnSpc>
                          <a:spcPct val="115000"/>
                        </a:lnSpc>
                        <a:spcAft>
                          <a:spcPts val="0"/>
                        </a:spcAft>
                      </a:pPr>
                      <a:r>
                        <a:rPr lang="tr-TR" sz="1800">
                          <a:effectLst/>
                        </a:rPr>
                        <a:t>1 inç kare (in</a:t>
                      </a:r>
                      <a:r>
                        <a:rPr lang="tr-TR" sz="1800" baseline="30000">
                          <a:effectLst/>
                        </a:rPr>
                        <a:t>2</a:t>
                      </a:r>
                      <a:r>
                        <a:rPr lang="tr-TR" sz="1800">
                          <a:effectLst/>
                        </a:rPr>
                        <a:t>)</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6,4516x10</a:t>
                      </a:r>
                      <a:r>
                        <a:rPr lang="tr-TR" sz="1800" baseline="30000">
                          <a:effectLst/>
                        </a:rPr>
                        <a:t>-4</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1/144</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1/1296</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29816"/>
                  </a:ext>
                </a:extLst>
              </a:tr>
              <a:tr h="452539">
                <a:tc>
                  <a:txBody>
                    <a:bodyPr/>
                    <a:lstStyle/>
                    <a:p>
                      <a:pPr algn="just">
                        <a:lnSpc>
                          <a:spcPct val="115000"/>
                        </a:lnSpc>
                        <a:spcAft>
                          <a:spcPts val="0"/>
                        </a:spcAft>
                      </a:pPr>
                      <a:r>
                        <a:rPr lang="tr-TR" sz="1800">
                          <a:effectLst/>
                        </a:rPr>
                        <a:t>1 foot kare (ft</a:t>
                      </a:r>
                      <a:r>
                        <a:rPr lang="tr-TR" sz="1800" baseline="30000">
                          <a:effectLst/>
                        </a:rPr>
                        <a:t>2</a:t>
                      </a:r>
                      <a:r>
                        <a:rPr lang="tr-TR" sz="1800">
                          <a:effectLst/>
                        </a:rPr>
                        <a:t>)</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9,2903x10</a:t>
                      </a:r>
                      <a:r>
                        <a:rPr lang="tr-TR" sz="1800" baseline="30000">
                          <a:effectLst/>
                        </a:rPr>
                        <a:t>-2</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144</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0,111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677147"/>
                  </a:ext>
                </a:extLst>
              </a:tr>
              <a:tr h="427071">
                <a:tc>
                  <a:txBody>
                    <a:bodyPr/>
                    <a:lstStyle/>
                    <a:p>
                      <a:pPr algn="just">
                        <a:lnSpc>
                          <a:spcPct val="115000"/>
                        </a:lnSpc>
                        <a:spcAft>
                          <a:spcPts val="0"/>
                        </a:spcAft>
                      </a:pPr>
                      <a:r>
                        <a:rPr lang="tr-TR" sz="1800">
                          <a:effectLst/>
                        </a:rPr>
                        <a:t>1 yarda kare (yd</a:t>
                      </a:r>
                      <a:r>
                        <a:rPr lang="tr-TR" sz="1800" baseline="30000">
                          <a:effectLst/>
                        </a:rPr>
                        <a:t>2</a:t>
                      </a:r>
                      <a:r>
                        <a:rPr lang="tr-TR" sz="1800">
                          <a:effectLst/>
                        </a:rPr>
                        <a:t>)</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0,83613</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1296</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9</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1790109"/>
                  </a:ext>
                </a:extLst>
              </a:tr>
              <a:tr h="452539">
                <a:tc>
                  <a:txBody>
                    <a:bodyPr/>
                    <a:lstStyle/>
                    <a:p>
                      <a:pPr algn="just">
                        <a:lnSpc>
                          <a:spcPct val="115000"/>
                        </a:lnSpc>
                        <a:spcAft>
                          <a:spcPts val="0"/>
                        </a:spcAft>
                      </a:pPr>
                      <a:r>
                        <a:rPr lang="tr-TR" sz="1800">
                          <a:effectLst/>
                        </a:rPr>
                        <a:t>1 ar (a)</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100</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1076</a:t>
                      </a:r>
                      <a:endPar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119,6</a:t>
                      </a:r>
                      <a:endPar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701389"/>
                  </a:ext>
                </a:extLst>
              </a:tr>
            </a:tbl>
          </a:graphicData>
        </a:graphic>
      </p:graphicFrame>
      <p:graphicFrame>
        <p:nvGraphicFramePr>
          <p:cNvPr id="5" name="Tablo 4">
            <a:extLst>
              <a:ext uri="{FF2B5EF4-FFF2-40B4-BE49-F238E27FC236}">
                <a16:creationId xmlns:a16="http://schemas.microsoft.com/office/drawing/2014/main" id="{DBD3EC4F-1845-411F-96EF-68C02C1E1110}"/>
              </a:ext>
            </a:extLst>
          </p:cNvPr>
          <p:cNvGraphicFramePr>
            <a:graphicFrameLocks noGrp="1"/>
          </p:cNvGraphicFramePr>
          <p:nvPr>
            <p:extLst>
              <p:ext uri="{D42A27DB-BD31-4B8C-83A1-F6EECF244321}">
                <p14:modId xmlns:p14="http://schemas.microsoft.com/office/powerpoint/2010/main" val="1104659092"/>
              </p:ext>
            </p:extLst>
          </p:nvPr>
        </p:nvGraphicFramePr>
        <p:xfrm>
          <a:off x="2165003" y="5393097"/>
          <a:ext cx="7861994" cy="1325564"/>
        </p:xfrm>
        <a:graphic>
          <a:graphicData uri="http://schemas.openxmlformats.org/drawingml/2006/table">
            <a:tbl>
              <a:tblPr firstRow="1" firstCol="1" bandRow="1">
                <a:tableStyleId>{5C22544A-7EE6-4342-B048-85BDC9FD1C3A}</a:tableStyleId>
              </a:tblPr>
              <a:tblGrid>
                <a:gridCol w="7861994">
                  <a:extLst>
                    <a:ext uri="{9D8B030D-6E8A-4147-A177-3AD203B41FA5}">
                      <a16:colId xmlns:a16="http://schemas.microsoft.com/office/drawing/2014/main" val="2144233710"/>
                    </a:ext>
                  </a:extLst>
                </a:gridCol>
              </a:tblGrid>
              <a:tr h="331391">
                <a:tc>
                  <a:txBody>
                    <a:bodyPr/>
                    <a:lstStyle/>
                    <a:p>
                      <a:pPr algn="just">
                        <a:lnSpc>
                          <a:spcPct val="115000"/>
                        </a:lnSpc>
                        <a:spcAft>
                          <a:spcPts val="0"/>
                        </a:spcAft>
                      </a:pPr>
                      <a:r>
                        <a:rPr lang="tr-TR" sz="1800" dirty="0">
                          <a:effectLst/>
                        </a:rPr>
                        <a:t>1 ar = (10 m) * (10 m) = 100 m</a:t>
                      </a:r>
                      <a:r>
                        <a:rPr lang="tr-TR" sz="1800" baseline="300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8955365"/>
                  </a:ext>
                </a:extLst>
              </a:tr>
              <a:tr h="331391">
                <a:tc>
                  <a:txBody>
                    <a:bodyPr/>
                    <a:lstStyle/>
                    <a:p>
                      <a:pPr algn="just">
                        <a:lnSpc>
                          <a:spcPct val="115000"/>
                        </a:lnSpc>
                        <a:spcAft>
                          <a:spcPts val="0"/>
                        </a:spcAft>
                      </a:pPr>
                      <a:r>
                        <a:rPr lang="tr-TR" sz="1800" dirty="0">
                          <a:effectLst/>
                        </a:rPr>
                        <a:t>1 dekar (da) = 10 ar = 10 * 100 m</a:t>
                      </a:r>
                      <a:r>
                        <a:rPr lang="tr-TR" sz="1800" baseline="30000" dirty="0">
                          <a:effectLst/>
                        </a:rPr>
                        <a:t>2</a:t>
                      </a:r>
                      <a:r>
                        <a:rPr lang="tr-TR" sz="1800" dirty="0">
                          <a:effectLst/>
                        </a:rPr>
                        <a:t> = 1000 m2 = 10</a:t>
                      </a:r>
                      <a:r>
                        <a:rPr lang="tr-TR" sz="1800" baseline="30000" dirty="0">
                          <a:effectLst/>
                        </a:rPr>
                        <a:t>3</a:t>
                      </a:r>
                      <a:r>
                        <a:rPr lang="tr-TR" sz="1800" dirty="0">
                          <a:effectLst/>
                        </a:rPr>
                        <a:t> m</a:t>
                      </a:r>
                      <a:r>
                        <a:rPr lang="tr-TR" sz="1800" baseline="30000" dirty="0">
                          <a:effectLst/>
                        </a:rPr>
                        <a:t>2</a:t>
                      </a:r>
                      <a:r>
                        <a:rPr lang="tr-TR" sz="1800" dirty="0">
                          <a:effectLst/>
                        </a:rPr>
                        <a:t>= 1 dönüm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280732"/>
                  </a:ext>
                </a:extLst>
              </a:tr>
              <a:tr h="331391">
                <a:tc>
                  <a:txBody>
                    <a:bodyPr/>
                    <a:lstStyle/>
                    <a:p>
                      <a:pPr algn="just">
                        <a:lnSpc>
                          <a:spcPct val="115000"/>
                        </a:lnSpc>
                        <a:spcAft>
                          <a:spcPts val="0"/>
                        </a:spcAft>
                      </a:pPr>
                      <a:r>
                        <a:rPr lang="tr-TR" sz="1800">
                          <a:effectLst/>
                        </a:rPr>
                        <a:t>1 hektar (ha) = 10000 m</a:t>
                      </a:r>
                      <a:r>
                        <a:rPr lang="tr-TR" sz="1800" baseline="30000">
                          <a:effectLst/>
                        </a:rPr>
                        <a:t>2</a:t>
                      </a:r>
                      <a:r>
                        <a:rPr lang="tr-TR" sz="1800">
                          <a:effectLst/>
                        </a:rPr>
                        <a:t> =10</a:t>
                      </a:r>
                      <a:r>
                        <a:rPr lang="tr-TR" sz="1800" baseline="30000">
                          <a:effectLst/>
                        </a:rPr>
                        <a:t>4</a:t>
                      </a:r>
                      <a:r>
                        <a:rPr lang="tr-TR" sz="1800">
                          <a:effectLst/>
                        </a:rPr>
                        <a:t> m</a:t>
                      </a:r>
                      <a:r>
                        <a:rPr lang="tr-TR" sz="1800" baseline="30000">
                          <a:effectLst/>
                        </a:rPr>
                        <a:t>2</a:t>
                      </a:r>
                      <a:r>
                        <a:rPr lang="tr-TR" sz="1800">
                          <a:effectLst/>
                        </a:rPr>
                        <a:t> = 100 ar = 10 dekar = 10 dönüm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152903"/>
                  </a:ext>
                </a:extLst>
              </a:tr>
              <a:tr h="331391">
                <a:tc>
                  <a:txBody>
                    <a:bodyPr/>
                    <a:lstStyle/>
                    <a:p>
                      <a:pPr algn="just">
                        <a:lnSpc>
                          <a:spcPct val="115000"/>
                        </a:lnSpc>
                        <a:spcAft>
                          <a:spcPts val="0"/>
                        </a:spcAft>
                      </a:pPr>
                      <a:r>
                        <a:rPr lang="tr-TR" sz="1800" dirty="0">
                          <a:effectLst/>
                        </a:rPr>
                        <a:t>1 km2 = 1000000 m</a:t>
                      </a:r>
                      <a:r>
                        <a:rPr lang="tr-TR" sz="1800" baseline="30000" dirty="0">
                          <a:effectLst/>
                        </a:rPr>
                        <a:t>2</a:t>
                      </a:r>
                      <a:r>
                        <a:rPr lang="tr-TR" sz="1800" dirty="0">
                          <a:effectLst/>
                        </a:rPr>
                        <a:t> =10</a:t>
                      </a:r>
                      <a:r>
                        <a:rPr lang="tr-TR" sz="1800" baseline="30000" dirty="0">
                          <a:effectLst/>
                        </a:rPr>
                        <a:t>6</a:t>
                      </a:r>
                      <a:r>
                        <a:rPr lang="tr-TR" sz="1800" dirty="0">
                          <a:effectLst/>
                        </a:rPr>
                        <a:t> m</a:t>
                      </a:r>
                      <a:r>
                        <a:rPr lang="tr-TR" sz="1800" baseline="30000" dirty="0">
                          <a:effectLst/>
                        </a:rPr>
                        <a:t>2</a:t>
                      </a:r>
                      <a:r>
                        <a:rPr lang="tr-TR" sz="1800" dirty="0">
                          <a:effectLst/>
                        </a:rPr>
                        <a:t> = 100 hektar= 1000 dekar = 1000 dönüm = 10000 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131867"/>
                  </a:ext>
                </a:extLst>
              </a:tr>
            </a:tbl>
          </a:graphicData>
        </a:graphic>
      </p:graphicFrame>
    </p:spTree>
    <p:extLst>
      <p:ext uri="{BB962C8B-B14F-4D97-AF65-F5344CB8AC3E}">
        <p14:creationId xmlns:p14="http://schemas.microsoft.com/office/powerpoint/2010/main" val="42736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4A36CA-0764-4A60-A766-7E87218E1370}"/>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59D414D8-0766-4DB2-9BE1-5402F39CCFBC}"/>
              </a:ext>
            </a:extLst>
          </p:cNvPr>
          <p:cNvSpPr>
            <a:spLocks noGrp="1"/>
          </p:cNvSpPr>
          <p:nvPr>
            <p:ph idx="1"/>
          </p:nvPr>
        </p:nvSpPr>
        <p:spPr>
          <a:xfrm>
            <a:off x="609600" y="1600201"/>
            <a:ext cx="10972800" cy="4525963"/>
          </a:xfrm>
        </p:spPr>
        <p:txBody>
          <a:bodyPr>
            <a:normAutofit/>
          </a:bodyPr>
          <a:lstStyle/>
          <a:p>
            <a:pPr algn="just">
              <a:lnSpc>
                <a:spcPct val="115000"/>
              </a:lnSpc>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d) Alan Hesapları </a:t>
            </a:r>
            <a:endParaRPr lang="tr-TR"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1.Karenin Alanı</a:t>
            </a:r>
            <a:endParaRPr lang="tr-TR" sz="2400">
              <a:latin typeface="Calibri" panose="020F0502020204030204" pitchFamily="34" charset="0"/>
              <a:ea typeface="Calibri" panose="020F0502020204030204" pitchFamily="34" charset="0"/>
              <a:cs typeface="Times New Roman" panose="02020603050405020304" pitchFamily="18" charset="0"/>
            </a:endParaRPr>
          </a:p>
          <a:p>
            <a:pPr algn="just"/>
            <a:r>
              <a:rPr lang="tr-TR" sz="2400">
                <a:latin typeface="Calibri" panose="020F0502020204030204" pitchFamily="34" charset="0"/>
                <a:ea typeface="Calibri" panose="020F0502020204030204" pitchFamily="34" charset="0"/>
                <a:cs typeface="Times New Roman" panose="02020603050405020304" pitchFamily="18" charset="0"/>
              </a:rPr>
              <a:t> Karenin alanı iki kenarının çarpımına eşittir. </a:t>
            </a:r>
          </a:p>
          <a:p>
            <a:pPr algn="just"/>
            <a:r>
              <a:rPr lang="tr-TR" sz="2400">
                <a:latin typeface="Calibri" panose="020F0502020204030204" pitchFamily="34" charset="0"/>
                <a:ea typeface="Calibri" panose="020F0502020204030204" pitchFamily="34" charset="0"/>
                <a:cs typeface="Times New Roman" panose="02020603050405020304" pitchFamily="18" charset="0"/>
              </a:rPr>
              <a:t>Formülü;            </a:t>
            </a:r>
            <a:r>
              <a:rPr lang="tr-TR" b="1">
                <a:latin typeface="Calibri" panose="020F0502020204030204" pitchFamily="34" charset="0"/>
                <a:ea typeface="Calibri" panose="020F0502020204030204" pitchFamily="34" charset="0"/>
                <a:cs typeface="Times New Roman" panose="02020603050405020304" pitchFamily="18" charset="0"/>
              </a:rPr>
              <a:t>A = a*a = a</a:t>
            </a:r>
            <a:r>
              <a:rPr lang="tr-TR" b="1" baseline="30000">
                <a:latin typeface="Calibri" panose="020F0502020204030204" pitchFamily="34" charset="0"/>
                <a:ea typeface="Calibri" panose="020F0502020204030204" pitchFamily="34" charset="0"/>
                <a:cs typeface="Times New Roman" panose="02020603050405020304" pitchFamily="18" charset="0"/>
              </a:rPr>
              <a:t>2</a:t>
            </a:r>
            <a:r>
              <a:rPr lang="tr-TR" sz="4800" i="1">
                <a:latin typeface="Calibri" panose="020F0502020204030204" pitchFamily="34" charset="0"/>
                <a:ea typeface="Calibri" panose="020F0502020204030204" pitchFamily="34" charset="0"/>
                <a:cs typeface="Times New Roman" panose="02020603050405020304" pitchFamily="18" charset="0"/>
              </a:rPr>
              <a:t> </a:t>
            </a:r>
            <a:endParaRPr lang="tr-TR" sz="2400" dirty="0"/>
          </a:p>
        </p:txBody>
      </p:sp>
      <p:pic>
        <p:nvPicPr>
          <p:cNvPr id="12" name="Resim 11">
            <a:extLst>
              <a:ext uri="{FF2B5EF4-FFF2-40B4-BE49-F238E27FC236}">
                <a16:creationId xmlns:a16="http://schemas.microsoft.com/office/drawing/2014/main" id="{E3E3751F-F24A-4A26-A742-3B7D2D5C1343}"/>
              </a:ext>
            </a:extLst>
          </p:cNvPr>
          <p:cNvPicPr>
            <a:picLocks noChangeAspect="1"/>
          </p:cNvPicPr>
          <p:nvPr/>
        </p:nvPicPr>
        <p:blipFill>
          <a:blip r:embed="rId2"/>
          <a:stretch>
            <a:fillRect/>
          </a:stretch>
        </p:blipFill>
        <p:spPr>
          <a:xfrm>
            <a:off x="5951984" y="3429000"/>
            <a:ext cx="2808312" cy="2717795"/>
          </a:xfrm>
          <a:prstGeom prst="rect">
            <a:avLst/>
          </a:prstGeom>
        </p:spPr>
      </p:pic>
    </p:spTree>
    <p:extLst>
      <p:ext uri="{BB962C8B-B14F-4D97-AF65-F5344CB8AC3E}">
        <p14:creationId xmlns:p14="http://schemas.microsoft.com/office/powerpoint/2010/main" val="238424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1578EB-1A99-49B5-A948-6B8162DE2E54}"/>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A830C49A-D97F-416A-B5F6-260EF69D1170}"/>
              </a:ext>
            </a:extLst>
          </p:cNvPr>
          <p:cNvSpPr>
            <a:spLocks noGrp="1"/>
          </p:cNvSpPr>
          <p:nvPr>
            <p:ph idx="1"/>
          </p:nvPr>
        </p:nvSpPr>
        <p:spPr>
          <a:xfrm>
            <a:off x="609600" y="1600201"/>
            <a:ext cx="10972800" cy="4525963"/>
          </a:xfrm>
        </p:spPr>
        <p:txBody>
          <a:bodyPr/>
          <a:lstStyle/>
          <a:p>
            <a:pPr algn="just">
              <a:lnSpc>
                <a:spcPct val="115000"/>
              </a:lnSpc>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2. Dikdörtgenin Alanı</a:t>
            </a:r>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a:latin typeface="Calibri" panose="020F0502020204030204" pitchFamily="34" charset="0"/>
                <a:ea typeface="Calibri" panose="020F0502020204030204" pitchFamily="34" charset="0"/>
                <a:cs typeface="Times New Roman" panose="02020603050405020304" pitchFamily="18" charset="0"/>
              </a:rPr>
              <a:t>Dikdörtgenin alanı kısa kenar ve uzun kenarın çarpımına eşittir. </a:t>
            </a:r>
          </a:p>
          <a:p>
            <a:r>
              <a:rPr lang="tr-TR" sz="2400">
                <a:latin typeface="Calibri" panose="020F0502020204030204" pitchFamily="34" charset="0"/>
                <a:ea typeface="Calibri" panose="020F0502020204030204" pitchFamily="34" charset="0"/>
                <a:cs typeface="Times New Roman" panose="02020603050405020304" pitchFamily="18" charset="0"/>
              </a:rPr>
              <a:t>Formülü;            </a:t>
            </a:r>
            <a:r>
              <a:rPr lang="tr-TR" sz="4000" b="1">
                <a:latin typeface="Calibri" panose="020F0502020204030204" pitchFamily="34" charset="0"/>
                <a:ea typeface="Calibri" panose="020F0502020204030204" pitchFamily="34" charset="0"/>
                <a:cs typeface="Times New Roman" panose="02020603050405020304" pitchFamily="18" charset="0"/>
              </a:rPr>
              <a:t>A=a.b </a:t>
            </a:r>
            <a:endParaRPr lang="tr-TR" sz="2400" dirty="0"/>
          </a:p>
        </p:txBody>
      </p:sp>
      <p:pic>
        <p:nvPicPr>
          <p:cNvPr id="6" name="Resim 5">
            <a:extLst>
              <a:ext uri="{FF2B5EF4-FFF2-40B4-BE49-F238E27FC236}">
                <a16:creationId xmlns:a16="http://schemas.microsoft.com/office/drawing/2014/main" id="{7AB89F7B-8EE7-43A2-9DB9-10638E979369}"/>
              </a:ext>
            </a:extLst>
          </p:cNvPr>
          <p:cNvPicPr>
            <a:picLocks noChangeAspect="1"/>
          </p:cNvPicPr>
          <p:nvPr/>
        </p:nvPicPr>
        <p:blipFill>
          <a:blip r:embed="rId2"/>
          <a:stretch>
            <a:fillRect/>
          </a:stretch>
        </p:blipFill>
        <p:spPr>
          <a:xfrm>
            <a:off x="5519936" y="3573016"/>
            <a:ext cx="3456384" cy="2023304"/>
          </a:xfrm>
          <a:prstGeom prst="rect">
            <a:avLst/>
          </a:prstGeom>
        </p:spPr>
      </p:pic>
    </p:spTree>
    <p:extLst>
      <p:ext uri="{BB962C8B-B14F-4D97-AF65-F5344CB8AC3E}">
        <p14:creationId xmlns:p14="http://schemas.microsoft.com/office/powerpoint/2010/main" val="324962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6C9E07-EA06-48C2-8882-A1BF1E011243}"/>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818D0158-3ADD-4CC1-BE69-D3F645A6962B}"/>
              </a:ext>
            </a:extLst>
          </p:cNvPr>
          <p:cNvSpPr>
            <a:spLocks noGrp="1"/>
          </p:cNvSpPr>
          <p:nvPr>
            <p:ph idx="1"/>
          </p:nvPr>
        </p:nvSpPr>
        <p:spPr/>
        <p:txBody>
          <a:bodyPr>
            <a:normAutofit/>
          </a:bodyPr>
          <a:lstStyle/>
          <a:p>
            <a:pPr algn="just"/>
            <a:r>
              <a:rPr lang="tr-TR" sz="2400" b="1" dirty="0">
                <a:latin typeface="Calibri" panose="020F0502020204030204" pitchFamily="34" charset="0"/>
                <a:ea typeface="Calibri" panose="020F0502020204030204" pitchFamily="34" charset="0"/>
                <a:cs typeface="Times New Roman" panose="02020603050405020304" pitchFamily="18" charset="0"/>
              </a:rPr>
              <a:t>3. Üçgenin Alanı</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Üçgenin alanı taban ile yüksekliğin çarpımının yarısına eşittir. Formülü; </a:t>
            </a:r>
            <a:r>
              <a:rPr lang="tr-TR" b="1" dirty="0">
                <a:latin typeface="Calibri" panose="020F0502020204030204" pitchFamily="34" charset="0"/>
                <a:ea typeface="Calibri" panose="020F0502020204030204" pitchFamily="34" charset="0"/>
                <a:cs typeface="Times New Roman" panose="02020603050405020304" pitchFamily="18" charset="0"/>
              </a:rPr>
              <a:t>A=(</a:t>
            </a:r>
            <a:r>
              <a:rPr lang="tr-TR" b="1" dirty="0" err="1">
                <a:latin typeface="Calibri" panose="020F0502020204030204" pitchFamily="34" charset="0"/>
                <a:ea typeface="Calibri" panose="020F0502020204030204" pitchFamily="34" charset="0"/>
                <a:cs typeface="Times New Roman" panose="02020603050405020304" pitchFamily="18" charset="0"/>
              </a:rPr>
              <a:t>a.h</a:t>
            </a:r>
            <a:r>
              <a:rPr lang="tr-TR" b="1" dirty="0">
                <a:latin typeface="Calibri" panose="020F0502020204030204" pitchFamily="34" charset="0"/>
                <a:ea typeface="Calibri" panose="020F0502020204030204" pitchFamily="34" charset="0"/>
                <a:cs typeface="Times New Roman" panose="02020603050405020304" pitchFamily="18" charset="0"/>
              </a:rPr>
              <a:t>)/2</a:t>
            </a:r>
          </a:p>
          <a:p>
            <a:pPr algn="just"/>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pic>
        <p:nvPicPr>
          <p:cNvPr id="4" name="Resim 3">
            <a:extLst>
              <a:ext uri="{FF2B5EF4-FFF2-40B4-BE49-F238E27FC236}">
                <a16:creationId xmlns:a16="http://schemas.microsoft.com/office/drawing/2014/main" id="{9C111C8F-95B6-477C-8885-535953846830}"/>
              </a:ext>
            </a:extLst>
          </p:cNvPr>
          <p:cNvPicPr>
            <a:picLocks noChangeAspect="1"/>
          </p:cNvPicPr>
          <p:nvPr/>
        </p:nvPicPr>
        <p:blipFill>
          <a:blip r:embed="rId2"/>
          <a:stretch>
            <a:fillRect/>
          </a:stretch>
        </p:blipFill>
        <p:spPr>
          <a:xfrm>
            <a:off x="7608168" y="2797884"/>
            <a:ext cx="3312368" cy="3840530"/>
          </a:xfrm>
          <a:prstGeom prst="rect">
            <a:avLst/>
          </a:prstGeom>
        </p:spPr>
      </p:pic>
      <mc:AlternateContent xmlns:mc="http://schemas.openxmlformats.org/markup-compatibility/2006" xmlns:a14="http://schemas.microsoft.com/office/drawing/2010/main">
        <mc:Choice Requires="a14">
          <p:graphicFrame>
            <p:nvGraphicFramePr>
              <p:cNvPr id="5" name="Tablo 4">
                <a:extLst>
                  <a:ext uri="{FF2B5EF4-FFF2-40B4-BE49-F238E27FC236}">
                    <a16:creationId xmlns:a16="http://schemas.microsoft.com/office/drawing/2014/main" id="{55AF5FD8-F1BF-4AF4-BB14-96438EBEAB09}"/>
                  </a:ext>
                </a:extLst>
              </p:cNvPr>
              <p:cNvGraphicFramePr>
                <a:graphicFrameLocks noGrp="1"/>
              </p:cNvGraphicFramePr>
              <p:nvPr>
                <p:extLst>
                  <p:ext uri="{D42A27DB-BD31-4B8C-83A1-F6EECF244321}">
                    <p14:modId xmlns:p14="http://schemas.microsoft.com/office/powerpoint/2010/main" val="4121273869"/>
                  </p:ext>
                </p:extLst>
              </p:nvPr>
            </p:nvGraphicFramePr>
            <p:xfrm>
              <a:off x="1243474" y="2852936"/>
              <a:ext cx="5558408" cy="3730426"/>
            </p:xfrm>
            <a:graphic>
              <a:graphicData uri="http://schemas.openxmlformats.org/drawingml/2006/table">
                <a:tbl>
                  <a:tblPr firstRow="1" bandRow="1">
                    <a:tableStyleId>{5C22544A-7EE6-4342-B048-85BDC9FD1C3A}</a:tableStyleId>
                  </a:tblPr>
                  <a:tblGrid>
                    <a:gridCol w="5558408">
                      <a:extLst>
                        <a:ext uri="{9D8B030D-6E8A-4147-A177-3AD203B41FA5}">
                          <a16:colId xmlns:a16="http://schemas.microsoft.com/office/drawing/2014/main" val="1060377223"/>
                        </a:ext>
                      </a:extLst>
                    </a:gridCol>
                  </a:tblGrid>
                  <a:tr h="3730426">
                    <a:tc>
                      <a:txBody>
                        <a:bodyPr/>
                        <a:lstStyle/>
                        <a:p>
                          <a:pPr algn="just"/>
                          <a:r>
                            <a:rPr lang="tr-TR" sz="2400" dirty="0"/>
                            <a:t>Diğer üçgen alan hesaplarından bazıları aşağıda verilmiştir.</a:t>
                          </a: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ea typeface="Calibri" panose="020F0502020204030204" pitchFamily="34" charset="0"/>
                                    <a:cs typeface="Times New Roman" panose="02020603050405020304" pitchFamily="18" charset="0"/>
                                  </a:rPr>
                                  <m:t>𝐴</m:t>
                                </m:r>
                                <m:d>
                                  <m:d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𝐴𝐵𝐶</m:t>
                                    </m:r>
                                  </m:e>
                                </m:d>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sz="2400">
                                        <a:effectLst/>
                                        <a:latin typeface="Cambria Math" panose="02040503050406030204" pitchFamily="18" charset="0"/>
                                        <a:ea typeface="Calibri" panose="020F0502020204030204" pitchFamily="34" charset="0"/>
                                        <a:cs typeface="Times New Roman" panose="02020603050405020304" pitchFamily="18" charset="0"/>
                                      </a:rPr>
                                      <m:t>sin</m:t>
                                    </m:r>
                                  </m:fName>
                                  <m:e>
                                    <m:r>
                                      <a:rPr lang="tr-TR" sz="2400" i="1">
                                        <a:effectLst/>
                                        <a:latin typeface="Cambria Math" panose="02040503050406030204" pitchFamily="18" charset="0"/>
                                        <a:ea typeface="Calibri" panose="020F0502020204030204" pitchFamily="34" charset="0"/>
                                        <a:cs typeface="Times New Roman" panose="02020603050405020304" pitchFamily="18" charset="0"/>
                                      </a:rPr>
                                      <m:t>𝐶</m:t>
                                    </m:r>
                                  </m:e>
                                </m:func>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tr-TR"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𝐴𝐵𝐶</m:t>
                                    </m:r>
                                  </m:e>
                                </m:d>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𝑎</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sz="2400">
                                        <a:effectLst/>
                                        <a:latin typeface="Cambria Math" panose="02040503050406030204" pitchFamily="18" charset="0"/>
                                        <a:ea typeface="Calibri" panose="020F0502020204030204" pitchFamily="34" charset="0"/>
                                        <a:cs typeface="Times New Roman" panose="02020603050405020304" pitchFamily="18" charset="0"/>
                                      </a:rPr>
                                      <m:t>sin</m:t>
                                    </m:r>
                                  </m:fName>
                                  <m:e>
                                    <m:r>
                                      <a:rPr lang="tr-TR" sz="2400" i="1">
                                        <a:effectLst/>
                                        <a:latin typeface="Cambria Math" panose="02040503050406030204" pitchFamily="18" charset="0"/>
                                        <a:ea typeface="Calibri" panose="020F0502020204030204" pitchFamily="34" charset="0"/>
                                        <a:cs typeface="Times New Roman" panose="02020603050405020304" pitchFamily="18" charset="0"/>
                                      </a:rPr>
                                      <m:t>𝐵</m:t>
                                    </m:r>
                                  </m:e>
                                </m:func>
                              </m:oMath>
                            </m:oMathPara>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tr-TR" sz="2400"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tr-TR" sz="2400" i="1">
                                        <a:effectLst/>
                                        <a:latin typeface="Cambria Math" panose="02040503050406030204" pitchFamily="18" charset="0"/>
                                        <a:ea typeface="Calibri" panose="020F0502020204030204" pitchFamily="34" charset="0"/>
                                        <a:cs typeface="Times New Roman" panose="02020603050405020304" pitchFamily="18" charset="0"/>
                                      </a:rPr>
                                      <m:t>𝐴𝐵𝐶</m:t>
                                    </m:r>
                                  </m:e>
                                </m:d>
                                <m:r>
                                  <a:rPr lang="tr-TR"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tr-TR"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𝑏</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r>
                                  <a:rPr lang="tr-TR" sz="2400" i="1">
                                    <a:effectLst/>
                                    <a:latin typeface="Cambria Math" panose="02040503050406030204" pitchFamily="18" charset="0"/>
                                    <a:ea typeface="Calibri" panose="020F0502020204030204" pitchFamily="34" charset="0"/>
                                    <a:cs typeface="Times New Roman" panose="02020603050405020304" pitchFamily="18" charset="0"/>
                                  </a:rPr>
                                  <m:t>𝑐</m:t>
                                </m:r>
                                <m:r>
                                  <a:rPr lang="tr-TR" sz="2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tr-TR"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tr-TR" sz="2400">
                                        <a:effectLst/>
                                        <a:latin typeface="Cambria Math" panose="02040503050406030204" pitchFamily="18" charset="0"/>
                                        <a:ea typeface="Calibri" panose="020F0502020204030204" pitchFamily="34" charset="0"/>
                                        <a:cs typeface="Times New Roman" panose="02020603050405020304" pitchFamily="18" charset="0"/>
                                      </a:rPr>
                                      <m:t>sin</m:t>
                                    </m:r>
                                  </m:fName>
                                  <m:e>
                                    <m:r>
                                      <a:rPr lang="tr-TR" sz="2400" i="1">
                                        <a:effectLst/>
                                        <a:latin typeface="Cambria Math" panose="02040503050406030204" pitchFamily="18" charset="0"/>
                                        <a:ea typeface="Calibri" panose="020F0502020204030204" pitchFamily="34" charset="0"/>
                                        <a:cs typeface="Times New Roman" panose="02020603050405020304" pitchFamily="18" charset="0"/>
                                      </a:rPr>
                                      <m:t>𝐴</m:t>
                                    </m:r>
                                  </m:e>
                                </m:func>
                              </m:oMath>
                            </m:oMathPara>
                          </a14:m>
                          <a:endParaRPr lang="tr-TR" sz="2400" dirty="0"/>
                        </a:p>
                      </a:txBody>
                      <a:tcPr/>
                    </a:tc>
                    <a:extLst>
                      <a:ext uri="{0D108BD9-81ED-4DB2-BD59-A6C34878D82A}">
                        <a16:rowId xmlns:a16="http://schemas.microsoft.com/office/drawing/2014/main" val="2138649952"/>
                      </a:ext>
                    </a:extLst>
                  </a:tr>
                </a:tbl>
              </a:graphicData>
            </a:graphic>
          </p:graphicFrame>
        </mc:Choice>
        <mc:Fallback xmlns="">
          <p:graphicFrame>
            <p:nvGraphicFramePr>
              <p:cNvPr id="5" name="Tablo 4">
                <a:extLst>
                  <a:ext uri="{FF2B5EF4-FFF2-40B4-BE49-F238E27FC236}">
                    <a16:creationId xmlns:a16="http://schemas.microsoft.com/office/drawing/2014/main" id="{55AF5FD8-F1BF-4AF4-BB14-96438EBEAB09}"/>
                  </a:ext>
                </a:extLst>
              </p:cNvPr>
              <p:cNvGraphicFramePr>
                <a:graphicFrameLocks noGrp="1"/>
              </p:cNvGraphicFramePr>
              <p:nvPr>
                <p:extLst>
                  <p:ext uri="{D42A27DB-BD31-4B8C-83A1-F6EECF244321}">
                    <p14:modId xmlns:p14="http://schemas.microsoft.com/office/powerpoint/2010/main" val="4121273869"/>
                  </p:ext>
                </p:extLst>
              </p:nvPr>
            </p:nvGraphicFramePr>
            <p:xfrm>
              <a:off x="1243474" y="2852936"/>
              <a:ext cx="5558408" cy="3730426"/>
            </p:xfrm>
            <a:graphic>
              <a:graphicData uri="http://schemas.openxmlformats.org/drawingml/2006/table">
                <a:tbl>
                  <a:tblPr firstRow="1" bandRow="1">
                    <a:tableStyleId>{5C22544A-7EE6-4342-B048-85BDC9FD1C3A}</a:tableStyleId>
                  </a:tblPr>
                  <a:tblGrid>
                    <a:gridCol w="5558408">
                      <a:extLst>
                        <a:ext uri="{9D8B030D-6E8A-4147-A177-3AD203B41FA5}">
                          <a16:colId xmlns:a16="http://schemas.microsoft.com/office/drawing/2014/main" val="1060377223"/>
                        </a:ext>
                      </a:extLst>
                    </a:gridCol>
                  </a:tblGrid>
                  <a:tr h="3730426">
                    <a:tc>
                      <a:txBody>
                        <a:bodyPr/>
                        <a:lstStyle/>
                        <a:p>
                          <a:endParaRPr lang="tr-TR"/>
                        </a:p>
                      </a:txBody>
                      <a:tcPr>
                        <a:blipFill>
                          <a:blip r:embed="rId3"/>
                          <a:stretch>
                            <a:fillRect l="-110" t="-1307" r="-438" b="-817"/>
                          </a:stretch>
                        </a:blipFill>
                      </a:tcPr>
                    </a:tc>
                    <a:extLst>
                      <a:ext uri="{0D108BD9-81ED-4DB2-BD59-A6C34878D82A}">
                        <a16:rowId xmlns:a16="http://schemas.microsoft.com/office/drawing/2014/main" val="2138649952"/>
                      </a:ext>
                    </a:extLst>
                  </a:tr>
                </a:tbl>
              </a:graphicData>
            </a:graphic>
          </p:graphicFrame>
        </mc:Fallback>
      </mc:AlternateContent>
    </p:spTree>
    <p:extLst>
      <p:ext uri="{BB962C8B-B14F-4D97-AF65-F5344CB8AC3E}">
        <p14:creationId xmlns:p14="http://schemas.microsoft.com/office/powerpoint/2010/main" val="166951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5155A3-E4E0-41CE-B2E1-C8564643C7F4}"/>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4C6211CA-AA8C-4A9B-9404-96A1B8C13A33}"/>
              </a:ext>
            </a:extLst>
          </p:cNvPr>
          <p:cNvSpPr>
            <a:spLocks noGrp="1"/>
          </p:cNvSpPr>
          <p:nvPr>
            <p:ph idx="1"/>
          </p:nvPr>
        </p:nvSpPr>
        <p:spPr>
          <a:xfrm>
            <a:off x="609600" y="1600201"/>
            <a:ext cx="10972800" cy="4525963"/>
          </a:xfrm>
        </p:spPr>
        <p:txBody>
          <a:bodyPr>
            <a:normAutofit/>
          </a:bodyPr>
          <a:lstStyle/>
          <a:p>
            <a:pPr algn="just"/>
            <a:r>
              <a:rPr lang="tr-TR" sz="2400" b="1">
                <a:latin typeface="Calibri" panose="020F0502020204030204" pitchFamily="34" charset="0"/>
                <a:ea typeface="Calibri" panose="020F0502020204030204" pitchFamily="34" charset="0"/>
                <a:cs typeface="Times New Roman" panose="02020603050405020304" pitchFamily="18" charset="0"/>
              </a:rPr>
              <a:t>4. Yamuğun Alanı</a:t>
            </a:r>
          </a:p>
          <a:p>
            <a:pPr algn="just">
              <a:lnSpc>
                <a:spcPct val="115000"/>
              </a:lnSpc>
              <a:spcAft>
                <a:spcPts val="1000"/>
              </a:spcAft>
            </a:pPr>
            <a:r>
              <a:rPr lang="tr-TR" sz="2400">
                <a:latin typeface="Calibri" panose="020F0502020204030204" pitchFamily="34" charset="0"/>
                <a:ea typeface="Calibri" panose="020F0502020204030204" pitchFamily="34" charset="0"/>
                <a:cs typeface="Times New Roman" panose="02020603050405020304" pitchFamily="18" charset="0"/>
              </a:rPr>
              <a:t> Yamuğun alanı, alt taban ile üst tabanın toplamının yükseklik ile çarpımının yarısına eşittir.</a:t>
            </a:r>
          </a:p>
          <a:p>
            <a:pPr algn="just">
              <a:lnSpc>
                <a:spcPct val="115000"/>
              </a:lnSpc>
              <a:spcAft>
                <a:spcPts val="1000"/>
              </a:spcAft>
            </a:pPr>
            <a:r>
              <a:rPr lang="tr-TR" sz="2400">
                <a:latin typeface="Calibri" panose="020F0502020204030204" pitchFamily="34" charset="0"/>
                <a:ea typeface="Calibri" panose="020F0502020204030204" pitchFamily="34" charset="0"/>
                <a:cs typeface="Times New Roman" panose="02020603050405020304" pitchFamily="18" charset="0"/>
              </a:rPr>
              <a:t>  Formülü;     </a:t>
            </a:r>
            <a:r>
              <a:rPr lang="tr-TR" sz="3600" b="1">
                <a:latin typeface="Calibri" panose="020F0502020204030204" pitchFamily="34" charset="0"/>
                <a:ea typeface="Calibri" panose="020F0502020204030204" pitchFamily="34" charset="0"/>
                <a:cs typeface="Times New Roman" panose="02020603050405020304" pitchFamily="18" charset="0"/>
              </a:rPr>
              <a:t>A= (a+b)*h/2 </a:t>
            </a:r>
            <a:endParaRPr lang="tr-TR" sz="360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pic>
        <p:nvPicPr>
          <p:cNvPr id="5" name="Resim 4">
            <a:extLst>
              <a:ext uri="{FF2B5EF4-FFF2-40B4-BE49-F238E27FC236}">
                <a16:creationId xmlns:a16="http://schemas.microsoft.com/office/drawing/2014/main" id="{8B3CE60B-1223-4432-925E-A48E14B42865}"/>
              </a:ext>
            </a:extLst>
          </p:cNvPr>
          <p:cNvPicPr>
            <a:picLocks noChangeAspect="1"/>
          </p:cNvPicPr>
          <p:nvPr/>
        </p:nvPicPr>
        <p:blipFill>
          <a:blip r:embed="rId2"/>
          <a:stretch>
            <a:fillRect/>
          </a:stretch>
        </p:blipFill>
        <p:spPr>
          <a:xfrm>
            <a:off x="5735960" y="3263201"/>
            <a:ext cx="4968186" cy="2879727"/>
          </a:xfrm>
          <a:prstGeom prst="rect">
            <a:avLst/>
          </a:prstGeom>
        </p:spPr>
      </p:pic>
    </p:spTree>
    <p:extLst>
      <p:ext uri="{BB962C8B-B14F-4D97-AF65-F5344CB8AC3E}">
        <p14:creationId xmlns:p14="http://schemas.microsoft.com/office/powerpoint/2010/main" val="243251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AD5C6D-EE26-401C-BC1D-A18007257362}"/>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837D74F-1562-41A0-AA41-282C15F21477}"/>
                  </a:ext>
                </a:extLst>
              </p:cNvPr>
              <p:cNvSpPr>
                <a:spLocks noGrp="1"/>
              </p:cNvSpPr>
              <p:nvPr>
                <p:ph idx="1"/>
              </p:nvPr>
            </p:nvSpPr>
            <p:spPr>
              <a:xfrm>
                <a:off x="609600" y="1600201"/>
                <a:ext cx="10972800" cy="4525963"/>
              </a:xfrm>
            </p:spPr>
            <p:txBody>
              <a:bodyPr>
                <a:normAutofit fontScale="92500"/>
              </a:bodyPr>
              <a:lstStyle/>
              <a:p>
                <a:pPr algn="just"/>
                <a:r>
                  <a:rPr lang="tr-TR" sz="2400" b="1" dirty="0">
                    <a:latin typeface="Calibri" panose="020F0502020204030204" pitchFamily="34" charset="0"/>
                    <a:ea typeface="Calibri" panose="020F0502020204030204" pitchFamily="34" charset="0"/>
                    <a:cs typeface="Times New Roman" panose="02020603050405020304" pitchFamily="18" charset="0"/>
                  </a:rPr>
                  <a:t>5. Dairenin Alanı</a:t>
                </a: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Dairenin alanı, yarıçapının karesinin </a:t>
                </a:r>
                <a14:m>
                  <m:oMath xmlns:m="http://schemas.openxmlformats.org/officeDocument/2006/math">
                    <m:r>
                      <m:rPr>
                        <m:sty m:val="p"/>
                      </m:rPr>
                      <a:rPr lang="tr-TR" sz="2400">
                        <a:effectLst/>
                        <a:latin typeface="Cambria Math" panose="02040503050406030204" pitchFamily="18" charset="0"/>
                        <a:ea typeface="Calibri" panose="020F0502020204030204" pitchFamily="34" charset="0"/>
                        <a:cs typeface="Times New Roman" panose="02020603050405020304" pitchFamily="18" charset="0"/>
                      </a:rPr>
                      <m:t>π</m:t>
                    </m:r>
                  </m:oMath>
                </a14:m>
                <a:r>
                  <a:rPr lang="tr-TR" sz="2400" dirty="0">
                    <a:effectLst/>
                    <a:latin typeface="Calibri" panose="020F0502020204030204" pitchFamily="34" charset="0"/>
                    <a:ea typeface="Calibri" panose="020F0502020204030204" pitchFamily="34" charset="0"/>
                    <a:cs typeface="Times New Roman" panose="02020603050405020304" pitchFamily="18" charset="0"/>
                  </a:rPr>
                  <a:t> ile çarpımına eşittir.  Formülü;    </a:t>
                </a:r>
                <a14:m>
                  <m:oMath xmlns:m="http://schemas.openxmlformats.org/officeDocument/2006/math">
                    <m:r>
                      <a:rPr lang="tr-TR" sz="4000" i="1">
                        <a:effectLst/>
                        <a:latin typeface="Cambria Math" panose="02040503050406030204" pitchFamily="18" charset="0"/>
                        <a:ea typeface="Calibri" panose="020F0502020204030204" pitchFamily="34" charset="0"/>
                        <a:cs typeface="Times New Roman" panose="02020603050405020304" pitchFamily="18" charset="0"/>
                      </a:rPr>
                      <m:t>𝐴</m:t>
                    </m:r>
                    <m:r>
                      <a:rPr lang="tr-T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tr-TR" sz="4000">
                        <a:effectLst/>
                        <a:latin typeface="Cambria Math" panose="02040503050406030204" pitchFamily="18" charset="0"/>
                        <a:ea typeface="Calibri" panose="020F0502020204030204" pitchFamily="34" charset="0"/>
                        <a:cs typeface="Times New Roman" panose="02020603050405020304" pitchFamily="18" charset="0"/>
                      </a:rPr>
                      <m:t>π</m:t>
                    </m:r>
                    <m:sSup>
                      <m:sSupPr>
                        <m:ctrlPr>
                          <a:rPr lang="tr-TR"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tr-TR" sz="4000">
                            <a:effectLst/>
                            <a:latin typeface="Cambria Math" panose="02040503050406030204" pitchFamily="18" charset="0"/>
                            <a:ea typeface="Calibri" panose="020F0502020204030204" pitchFamily="34" charset="0"/>
                            <a:cs typeface="Times New Roman" panose="02020603050405020304" pitchFamily="18" charset="0"/>
                          </a:rPr>
                          <m:t>r</m:t>
                        </m:r>
                      </m:e>
                      <m:sup>
                        <m:r>
                          <a:rPr lang="tr-T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tr-TR" sz="24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tr-TR" sz="2400" dirty="0"/>
              </a:p>
            </p:txBody>
          </p:sp>
        </mc:Choice>
        <mc:Fallback xmlns="">
          <p:sp>
            <p:nvSpPr>
              <p:cNvPr id="3" name="İçerik Yer Tutucusu 2">
                <a:extLst>
                  <a:ext uri="{FF2B5EF4-FFF2-40B4-BE49-F238E27FC236}">
                    <a16:creationId xmlns:a16="http://schemas.microsoft.com/office/drawing/2014/main" id="{4837D74F-1562-41A0-AA41-282C15F21477}"/>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2"/>
                <a:stretch>
                  <a:fillRect l="-611" t="-943"/>
                </a:stretch>
              </a:blipFill>
            </p:spPr>
            <p:txBody>
              <a:bodyPr/>
              <a:lstStyle/>
              <a:p>
                <a:r>
                  <a:rPr lang="tr-TR">
                    <a:noFill/>
                  </a:rPr>
                  <a:t> </a:t>
                </a:r>
              </a:p>
            </p:txBody>
          </p:sp>
        </mc:Fallback>
      </mc:AlternateContent>
      <p:pic>
        <p:nvPicPr>
          <p:cNvPr id="4" name="Resim 3" descr="İlgili resim">
            <a:extLst>
              <a:ext uri="{FF2B5EF4-FFF2-40B4-BE49-F238E27FC236}">
                <a16:creationId xmlns:a16="http://schemas.microsoft.com/office/drawing/2014/main" id="{45FF99AC-003A-4A5A-9A9D-CF42766575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39716" y="3399264"/>
            <a:ext cx="4860540" cy="2148020"/>
          </a:xfrm>
          <a:prstGeom prst="rect">
            <a:avLst/>
          </a:prstGeom>
          <a:noFill/>
          <a:ln>
            <a:noFill/>
          </a:ln>
        </p:spPr>
      </p:pic>
    </p:spTree>
    <p:extLst>
      <p:ext uri="{BB962C8B-B14F-4D97-AF65-F5344CB8AC3E}">
        <p14:creationId xmlns:p14="http://schemas.microsoft.com/office/powerpoint/2010/main" val="1005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C64262-3BC7-4516-8E4A-FDF97311F9BC}"/>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BEE4FAB-54AA-4388-B7B4-9969FF767102}"/>
                  </a:ext>
                </a:extLst>
              </p:cNvPr>
              <p:cNvSpPr>
                <a:spLocks noGrp="1"/>
              </p:cNvSpPr>
              <p:nvPr>
                <p:ph idx="1"/>
              </p:nvPr>
            </p:nvSpPr>
            <p:spPr>
              <a:xfrm>
                <a:off x="609600" y="1600201"/>
                <a:ext cx="10972800" cy="4525963"/>
              </a:xfrm>
            </p:spPr>
            <p:txBody>
              <a:bodyPr>
                <a:normAutofit/>
              </a:bodyPr>
              <a:lstStyle/>
              <a:p>
                <a:pPr algn="just">
                  <a:lnSpc>
                    <a:spcPct val="115000"/>
                  </a:lnSpc>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6. Kürenin Alanı</a:t>
                </a:r>
              </a:p>
              <a:p>
                <a:pPr algn="just">
                  <a:lnSpc>
                    <a:spcPct val="115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Kürenin yüzey alanı dairenin alanının 4 katına eşittir. Formülü;     </a:t>
                </a:r>
                <a14:m>
                  <m:oMath xmlns:m="http://schemas.openxmlformats.org/officeDocument/2006/math">
                    <m:r>
                      <a:rPr lang="tr-TR" sz="4000" i="1">
                        <a:effectLst/>
                        <a:latin typeface="Cambria Math" panose="02040503050406030204" pitchFamily="18" charset="0"/>
                        <a:ea typeface="Calibri" panose="020F0502020204030204" pitchFamily="34" charset="0"/>
                        <a:cs typeface="Times New Roman" panose="02020603050405020304" pitchFamily="18" charset="0"/>
                      </a:rPr>
                      <m:t>𝐴</m:t>
                    </m:r>
                    <m:r>
                      <a:rPr lang="tr-TR" sz="4000" i="1">
                        <a:effectLst/>
                        <a:latin typeface="Cambria Math" panose="02040503050406030204" pitchFamily="18" charset="0"/>
                        <a:ea typeface="Calibri" panose="020F0502020204030204" pitchFamily="34" charset="0"/>
                        <a:cs typeface="Times New Roman" panose="02020603050405020304" pitchFamily="18" charset="0"/>
                      </a:rPr>
                      <m:t>=4</m:t>
                    </m:r>
                    <m:r>
                      <a:rPr lang="tr-TR" sz="40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tr-TR"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40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tr-TR" sz="4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mc:Choice>
        <mc:Fallback xmlns="">
          <p:sp>
            <p:nvSpPr>
              <p:cNvPr id="3" name="İçerik Yer Tutucusu 2">
                <a:extLst>
                  <a:ext uri="{FF2B5EF4-FFF2-40B4-BE49-F238E27FC236}">
                    <a16:creationId xmlns:a16="http://schemas.microsoft.com/office/drawing/2014/main" id="{BBEE4FAB-54AA-4388-B7B4-9969FF76710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2"/>
                <a:stretch>
                  <a:fillRect l="-722" t="-404"/>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528B45A1-E8A7-40FA-A9E1-AF08E5917E1D}"/>
              </a:ext>
            </a:extLst>
          </p:cNvPr>
          <p:cNvPicPr>
            <a:picLocks noChangeAspect="1"/>
          </p:cNvPicPr>
          <p:nvPr/>
        </p:nvPicPr>
        <p:blipFill>
          <a:blip r:embed="rId3"/>
          <a:stretch>
            <a:fillRect/>
          </a:stretch>
        </p:blipFill>
        <p:spPr>
          <a:xfrm>
            <a:off x="4711128" y="3538908"/>
            <a:ext cx="2769744" cy="2769819"/>
          </a:xfrm>
          <a:prstGeom prst="rect">
            <a:avLst/>
          </a:prstGeom>
        </p:spPr>
      </p:pic>
    </p:spTree>
    <p:extLst>
      <p:ext uri="{BB962C8B-B14F-4D97-AF65-F5344CB8AC3E}">
        <p14:creationId xmlns:p14="http://schemas.microsoft.com/office/powerpoint/2010/main" val="20006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2900" b="1" dirty="0">
                <a:latin typeface="Times New Roman" panose="02020603050405020304" pitchFamily="18" charset="0"/>
                <a:cs typeface="Times New Roman" panose="02020603050405020304" pitchFamily="18" charset="0"/>
              </a:rPr>
              <a:t>FİZİKSEL BÜYÜKLÜKLERİN ÖLÇÜLMESİ</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340768"/>
            <a:ext cx="10515600" cy="4836195"/>
          </a:xfrm>
        </p:spPr>
        <p:txBody>
          <a:bodyPr>
            <a:normAutofit/>
          </a:bodyPr>
          <a:lstStyle/>
          <a:p>
            <a:r>
              <a:rPr lang="en-US" b="1" dirty="0"/>
              <a:t>1. Uzunluk Ölçümü</a:t>
            </a:r>
            <a:endParaRPr lang="tr-TR" dirty="0"/>
          </a:p>
          <a:p>
            <a:r>
              <a:rPr lang="tr-TR" sz="2400" dirty="0"/>
              <a:t>SI birim sisteminde uzunluk ölçüsü birimi metre (m)’ </a:t>
            </a:r>
            <a:r>
              <a:rPr lang="tr-TR" sz="2400" dirty="0" err="1"/>
              <a:t>dir</a:t>
            </a:r>
            <a:r>
              <a:rPr lang="tr-TR" sz="2400" dirty="0"/>
              <a:t>. Metre Temel uzunluk ölçüsü biriminin tanımları;</a:t>
            </a:r>
          </a:p>
          <a:p>
            <a:pPr lvl="0"/>
            <a:r>
              <a:rPr lang="tr-TR" sz="2400" dirty="0"/>
              <a:t>Kripton 86 atomunun 2P10 ve 5 dm seviyeleri arasındaki geçişine </a:t>
            </a:r>
            <a:r>
              <a:rPr lang="tr-TR" sz="2400" dirty="0" err="1"/>
              <a:t>tekabul</a:t>
            </a:r>
            <a:r>
              <a:rPr lang="tr-TR" sz="2400" dirty="0"/>
              <a:t> eden ışımanın boşluktaki dalga boyunun  1650763,73 katına eşittir.  </a:t>
            </a:r>
          </a:p>
          <a:p>
            <a:pPr lvl="0"/>
            <a:r>
              <a:rPr lang="tr-TR" sz="2400" dirty="0"/>
              <a:t>Dünya çevresinin 40 milyonda biri bir birim olarak kabul edilmiş ve metre olarak isimlendirilmiştir. </a:t>
            </a:r>
          </a:p>
          <a:p>
            <a:pPr lvl="0"/>
            <a:r>
              <a:rPr lang="tr-TR" sz="2400" dirty="0"/>
              <a:t>1 m ışığın boşlukta 1/299792458 saniyede aldığı yoldur.  Uzunluk ölçüleri 10’luk sisteme göre bölümlendirilir.</a:t>
            </a:r>
          </a:p>
          <a:p>
            <a:pPr algn="just"/>
            <a:endParaRPr lang="tr-TR" dirty="0"/>
          </a:p>
        </p:txBody>
      </p:sp>
    </p:spTree>
    <p:extLst>
      <p:ext uri="{BB962C8B-B14F-4D97-AF65-F5344CB8AC3E}">
        <p14:creationId xmlns:p14="http://schemas.microsoft.com/office/powerpoint/2010/main" val="384191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BEA0A1-3779-47D1-93AD-16663FB755F4}"/>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ECD85B50-CF60-4EC0-ACDE-C9E6E702C3FC}"/>
              </a:ext>
            </a:extLst>
          </p:cNvPr>
          <p:cNvSpPr>
            <a:spLocks noGrp="1"/>
          </p:cNvSpPr>
          <p:nvPr>
            <p:ph idx="1"/>
          </p:nvPr>
        </p:nvSpPr>
        <p:spPr>
          <a:xfrm>
            <a:off x="609600" y="1600201"/>
            <a:ext cx="10972800" cy="4525963"/>
          </a:xfrm>
        </p:spPr>
        <p:txBody>
          <a:bodyPr>
            <a:normAutofit/>
          </a:bodyPr>
          <a:lstStyle/>
          <a:p>
            <a:pPr algn="just">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7. Küpün Alanı </a:t>
            </a:r>
            <a:endParaRPr lang="tr-TR"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tr-TR" sz="2400">
                <a:latin typeface="Calibri" panose="020F0502020204030204" pitchFamily="34" charset="0"/>
                <a:ea typeface="Calibri" panose="020F0502020204030204" pitchFamily="34" charset="0"/>
                <a:cs typeface="Times New Roman" panose="02020603050405020304" pitchFamily="18" charset="0"/>
              </a:rPr>
              <a:t>Küpün alanı bir kenarının karesinin 6 katına eşittir. Formülü;         </a:t>
            </a:r>
            <a:r>
              <a:rPr lang="tr-TR" sz="4000" b="1" i="1">
                <a:latin typeface="Calibri" panose="020F0502020204030204" pitchFamily="34" charset="0"/>
                <a:ea typeface="Calibri" panose="020F0502020204030204" pitchFamily="34" charset="0"/>
                <a:cs typeface="Times New Roman" panose="02020603050405020304" pitchFamily="18" charset="0"/>
              </a:rPr>
              <a:t>A=</a:t>
            </a:r>
            <a:r>
              <a:rPr lang="tr-TR" sz="4000" b="1">
                <a:latin typeface="Calibri" panose="020F0502020204030204" pitchFamily="34" charset="0"/>
                <a:ea typeface="Calibri" panose="020F0502020204030204" pitchFamily="34" charset="0"/>
                <a:cs typeface="Times New Roman" panose="02020603050405020304" pitchFamily="18" charset="0"/>
              </a:rPr>
              <a:t>6.a</a:t>
            </a:r>
            <a:r>
              <a:rPr lang="tr-TR" sz="4000" b="1" baseline="30000">
                <a:latin typeface="Calibri" panose="020F0502020204030204" pitchFamily="34" charset="0"/>
                <a:ea typeface="Calibri" panose="020F0502020204030204" pitchFamily="34" charset="0"/>
                <a:cs typeface="Times New Roman" panose="02020603050405020304" pitchFamily="18" charset="0"/>
              </a:rPr>
              <a:t>2</a:t>
            </a:r>
            <a:endParaRPr lang="tr-TR" sz="240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pic>
        <p:nvPicPr>
          <p:cNvPr id="4" name="Resim 3">
            <a:extLst>
              <a:ext uri="{FF2B5EF4-FFF2-40B4-BE49-F238E27FC236}">
                <a16:creationId xmlns:a16="http://schemas.microsoft.com/office/drawing/2014/main" id="{5F947610-6978-4487-AA98-5DF446C4AC8F}"/>
              </a:ext>
            </a:extLst>
          </p:cNvPr>
          <p:cNvPicPr>
            <a:picLocks noChangeAspect="1"/>
          </p:cNvPicPr>
          <p:nvPr/>
        </p:nvPicPr>
        <p:blipFill>
          <a:blip r:embed="rId2"/>
          <a:stretch>
            <a:fillRect/>
          </a:stretch>
        </p:blipFill>
        <p:spPr>
          <a:xfrm>
            <a:off x="4555404" y="3068960"/>
            <a:ext cx="3081192" cy="2911273"/>
          </a:xfrm>
          <a:prstGeom prst="rect">
            <a:avLst/>
          </a:prstGeom>
        </p:spPr>
      </p:pic>
    </p:spTree>
    <p:extLst>
      <p:ext uri="{BB962C8B-B14F-4D97-AF65-F5344CB8AC3E}">
        <p14:creationId xmlns:p14="http://schemas.microsoft.com/office/powerpoint/2010/main" val="58428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017880-ED8E-49F0-BA7F-8F1CA9B835C2}"/>
              </a:ext>
            </a:extLst>
          </p:cNvPr>
          <p:cNvSpPr>
            <a:spLocks noGrp="1"/>
          </p:cNvSpPr>
          <p:nvPr>
            <p:ph type="title"/>
          </p:nvPr>
        </p:nvSpPr>
        <p:spPr>
          <a:xfrm>
            <a:off x="609600" y="274638"/>
            <a:ext cx="10972800" cy="1143000"/>
          </a:xfrm>
        </p:spPr>
        <p:txBody>
          <a:bodyPr/>
          <a:lstStyle/>
          <a:p>
            <a:pPr algn="l"/>
            <a:r>
              <a:rPr lang="tr-TR" sz="3200" b="1">
                <a:solidFill>
                  <a:prstClr val="black"/>
                </a:solidFill>
                <a:latin typeface="Calibri" panose="020F0502020204030204" pitchFamily="34" charset="0"/>
                <a:ea typeface="Calibri" panose="020F0502020204030204" pitchFamily="34" charset="0"/>
                <a:cs typeface="Times New Roman" panose="02020603050405020304" pitchFamily="18" charset="0"/>
              </a:rPr>
              <a:t>2. Alan Ölçümü</a:t>
            </a:r>
            <a:endParaRPr lang="tr-TR" dirty="0"/>
          </a:p>
        </p:txBody>
      </p:sp>
      <p:sp>
        <p:nvSpPr>
          <p:cNvPr id="3" name="İçerik Yer Tutucusu 2">
            <a:extLst>
              <a:ext uri="{FF2B5EF4-FFF2-40B4-BE49-F238E27FC236}">
                <a16:creationId xmlns:a16="http://schemas.microsoft.com/office/drawing/2014/main" id="{1F196B42-D0B5-48B2-AB58-4A3A769B342A}"/>
              </a:ext>
            </a:extLst>
          </p:cNvPr>
          <p:cNvSpPr>
            <a:spLocks noGrp="1"/>
          </p:cNvSpPr>
          <p:nvPr>
            <p:ph idx="1"/>
          </p:nvPr>
        </p:nvSpPr>
        <p:spPr>
          <a:xfrm>
            <a:off x="609600" y="1600201"/>
            <a:ext cx="10972800" cy="4525963"/>
          </a:xfrm>
        </p:spPr>
        <p:txBody>
          <a:bodyPr>
            <a:normAutofit/>
          </a:bodyPr>
          <a:lstStyle/>
          <a:p>
            <a:pPr algn="just">
              <a:lnSpc>
                <a:spcPct val="115000"/>
              </a:lnSpc>
              <a:spcAft>
                <a:spcPts val="1000"/>
              </a:spcAft>
            </a:pPr>
            <a:r>
              <a:rPr lang="tr-TR" sz="2400" b="1">
                <a:latin typeface="Calibri" panose="020F0502020204030204" pitchFamily="34" charset="0"/>
                <a:ea typeface="Calibri" panose="020F0502020204030204" pitchFamily="34" charset="0"/>
                <a:cs typeface="Times New Roman" panose="02020603050405020304" pitchFamily="18" charset="0"/>
              </a:rPr>
              <a:t>8. Silindirin Alanı</a:t>
            </a:r>
            <a:endParaRPr lang="tr-TR" sz="24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tr-TR" sz="2400">
                <a:latin typeface="Calibri" panose="020F0502020204030204" pitchFamily="34" charset="0"/>
                <a:ea typeface="Calibri" panose="020F0502020204030204" pitchFamily="34" charset="0"/>
                <a:cs typeface="Times New Roman" panose="02020603050405020304" pitchFamily="18" charset="0"/>
              </a:rPr>
              <a:t> Silindirin alanı taban alanının 2 katı ile dairenin çevresinin yükseklikle çarpımının toplamına eşittir. Formülü;      </a:t>
            </a:r>
            <a:r>
              <a:rPr lang="tr-TR" sz="4000" b="1">
                <a:latin typeface="Calibri" panose="020F0502020204030204" pitchFamily="34" charset="0"/>
                <a:ea typeface="Calibri" panose="020F0502020204030204" pitchFamily="34" charset="0"/>
                <a:cs typeface="Times New Roman" panose="02020603050405020304" pitchFamily="18" charset="0"/>
              </a:rPr>
              <a:t>A=(2πr</a:t>
            </a:r>
            <a:r>
              <a:rPr lang="tr-TR" sz="4000" b="1" baseline="30000">
                <a:latin typeface="Calibri" panose="020F0502020204030204" pitchFamily="34" charset="0"/>
                <a:ea typeface="Calibri" panose="020F0502020204030204" pitchFamily="34" charset="0"/>
                <a:cs typeface="Times New Roman" panose="02020603050405020304" pitchFamily="18" charset="0"/>
              </a:rPr>
              <a:t>2</a:t>
            </a:r>
            <a:r>
              <a:rPr lang="tr-TR" sz="4000" b="1">
                <a:latin typeface="Calibri" panose="020F0502020204030204" pitchFamily="34" charset="0"/>
                <a:ea typeface="Calibri" panose="020F0502020204030204" pitchFamily="34" charset="0"/>
                <a:cs typeface="Times New Roman" panose="02020603050405020304" pitchFamily="18" charset="0"/>
              </a:rPr>
              <a:t>)+(2πrh)</a:t>
            </a:r>
            <a:r>
              <a:rPr lang="tr-TR" sz="2400">
                <a:latin typeface="Calibri" panose="020F0502020204030204" pitchFamily="34" charset="0"/>
                <a:ea typeface="Calibri" panose="020F0502020204030204" pitchFamily="34" charset="0"/>
                <a:cs typeface="Times New Roman" panose="02020603050405020304" pitchFamily="18" charset="0"/>
              </a:rPr>
              <a:t>                              </a:t>
            </a:r>
          </a:p>
          <a:p>
            <a:pPr algn="just"/>
            <a:endParaRPr lang="tr-TR" sz="2400" dirty="0"/>
          </a:p>
        </p:txBody>
      </p:sp>
      <p:pic>
        <p:nvPicPr>
          <p:cNvPr id="4" name="Resim 3">
            <a:extLst>
              <a:ext uri="{FF2B5EF4-FFF2-40B4-BE49-F238E27FC236}">
                <a16:creationId xmlns:a16="http://schemas.microsoft.com/office/drawing/2014/main" id="{AD3EADD3-0C6A-4DA7-9218-C542994C7446}"/>
              </a:ext>
            </a:extLst>
          </p:cNvPr>
          <p:cNvPicPr>
            <a:picLocks noChangeAspect="1"/>
          </p:cNvPicPr>
          <p:nvPr/>
        </p:nvPicPr>
        <p:blipFill>
          <a:blip r:embed="rId2"/>
          <a:stretch>
            <a:fillRect/>
          </a:stretch>
        </p:blipFill>
        <p:spPr>
          <a:xfrm>
            <a:off x="3755740" y="3400934"/>
            <a:ext cx="4680520" cy="3420472"/>
          </a:xfrm>
          <a:prstGeom prst="rect">
            <a:avLst/>
          </a:prstGeom>
        </p:spPr>
      </p:pic>
    </p:spTree>
    <p:extLst>
      <p:ext uri="{BB962C8B-B14F-4D97-AF65-F5344CB8AC3E}">
        <p14:creationId xmlns:p14="http://schemas.microsoft.com/office/powerpoint/2010/main" val="7097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393FDD-ECB9-45E4-B04D-690088C22E43}"/>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7690FE2E-F192-477E-8F10-83FD991AA480}"/>
              </a:ext>
            </a:extLst>
          </p:cNvPr>
          <p:cNvSpPr>
            <a:spLocks noGrp="1"/>
          </p:cNvSpPr>
          <p:nvPr>
            <p:ph idx="1"/>
          </p:nvPr>
        </p:nvSpPr>
        <p:spPr/>
        <p:txBody>
          <a:bodyPr/>
          <a:lstStyle/>
          <a:p>
            <a:pPr algn="just">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Bir cismin boşlukta kapladığı yer miktarına </a:t>
            </a:r>
            <a:r>
              <a:rPr lang="tr-TR" sz="2400" b="1" dirty="0">
                <a:latin typeface="Calibri" panose="020F0502020204030204" pitchFamily="34" charset="0"/>
                <a:ea typeface="Calibri" panose="020F0502020204030204" pitchFamily="34" charset="0"/>
                <a:cs typeface="Times New Roman" panose="02020603050405020304" pitchFamily="18" charset="0"/>
              </a:rPr>
              <a:t>hacim</a:t>
            </a:r>
            <a:r>
              <a:rPr lang="tr-TR" sz="2400" dirty="0">
                <a:latin typeface="Calibri" panose="020F0502020204030204" pitchFamily="34" charset="0"/>
                <a:ea typeface="Calibri" panose="020F0502020204030204" pitchFamily="34" charset="0"/>
                <a:cs typeface="Times New Roman" panose="02020603050405020304" pitchFamily="18" charset="0"/>
              </a:rPr>
              <a:t> denir. Sembolü V, birimi metreküp (m</a:t>
            </a:r>
            <a:r>
              <a:rPr lang="tr-TR" sz="2400" baseline="30000" dirty="0">
                <a:latin typeface="Calibri" panose="020F0502020204030204" pitchFamily="34" charset="0"/>
                <a:ea typeface="Calibri" panose="020F0502020204030204" pitchFamily="34" charset="0"/>
                <a:cs typeface="Times New Roman" panose="02020603050405020304" pitchFamily="18" charset="0"/>
              </a:rPr>
              <a:t>3</a:t>
            </a:r>
            <a:r>
              <a:rPr lang="tr-TR" sz="2400" dirty="0">
                <a:latin typeface="Calibri" panose="020F0502020204030204" pitchFamily="34" charset="0"/>
                <a:ea typeface="Calibri" panose="020F0502020204030204" pitchFamily="34" charset="0"/>
                <a:cs typeface="Times New Roman" panose="02020603050405020304" pitchFamily="18" charset="0"/>
              </a:rPr>
              <a:t>)’tür.</a:t>
            </a:r>
          </a:p>
          <a:p>
            <a:pPr algn="just">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Hacmin Birimleri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Düzgün geometriye sahip katı cisimlerin hacimleri aşağıdaki tabloya göre ölçülmektedir.</a:t>
            </a:r>
          </a:p>
          <a:p>
            <a:endParaRPr lang="tr-TR" dirty="0"/>
          </a:p>
        </p:txBody>
      </p:sp>
      <p:graphicFrame>
        <p:nvGraphicFramePr>
          <p:cNvPr id="4" name="Tablo 3">
            <a:extLst>
              <a:ext uri="{FF2B5EF4-FFF2-40B4-BE49-F238E27FC236}">
                <a16:creationId xmlns:a16="http://schemas.microsoft.com/office/drawing/2014/main" id="{A5342925-ED73-452A-A28C-CAED97D4FD97}"/>
              </a:ext>
            </a:extLst>
          </p:cNvPr>
          <p:cNvGraphicFramePr>
            <a:graphicFrameLocks noGrp="1"/>
          </p:cNvGraphicFramePr>
          <p:nvPr>
            <p:extLst>
              <p:ext uri="{D42A27DB-BD31-4B8C-83A1-F6EECF244321}">
                <p14:modId xmlns:p14="http://schemas.microsoft.com/office/powerpoint/2010/main" val="3085833250"/>
              </p:ext>
            </p:extLst>
          </p:nvPr>
        </p:nvGraphicFramePr>
        <p:xfrm>
          <a:off x="1343471" y="4005064"/>
          <a:ext cx="9505057" cy="2690876"/>
        </p:xfrm>
        <a:graphic>
          <a:graphicData uri="http://schemas.openxmlformats.org/drawingml/2006/table">
            <a:tbl>
              <a:tblPr firstRow="1" firstCol="1" bandRow="1">
                <a:tableStyleId>{5C22544A-7EE6-4342-B048-85BDC9FD1C3A}</a:tableStyleId>
              </a:tblPr>
              <a:tblGrid>
                <a:gridCol w="2512716">
                  <a:extLst>
                    <a:ext uri="{9D8B030D-6E8A-4147-A177-3AD203B41FA5}">
                      <a16:colId xmlns:a16="http://schemas.microsoft.com/office/drawing/2014/main" val="2041289149"/>
                    </a:ext>
                  </a:extLst>
                </a:gridCol>
                <a:gridCol w="1700660">
                  <a:extLst>
                    <a:ext uri="{9D8B030D-6E8A-4147-A177-3AD203B41FA5}">
                      <a16:colId xmlns:a16="http://schemas.microsoft.com/office/drawing/2014/main" val="1211509085"/>
                    </a:ext>
                  </a:extLst>
                </a:gridCol>
                <a:gridCol w="1697332">
                  <a:extLst>
                    <a:ext uri="{9D8B030D-6E8A-4147-A177-3AD203B41FA5}">
                      <a16:colId xmlns:a16="http://schemas.microsoft.com/office/drawing/2014/main" val="1469531559"/>
                    </a:ext>
                  </a:extLst>
                </a:gridCol>
                <a:gridCol w="3594349">
                  <a:extLst>
                    <a:ext uri="{9D8B030D-6E8A-4147-A177-3AD203B41FA5}">
                      <a16:colId xmlns:a16="http://schemas.microsoft.com/office/drawing/2014/main" val="1052151031"/>
                    </a:ext>
                  </a:extLst>
                </a:gridCol>
              </a:tblGrid>
              <a:tr h="255813">
                <a:tc>
                  <a:txBody>
                    <a:bodyPr/>
                    <a:lstStyle/>
                    <a:p>
                      <a:pPr marL="457200" algn="ctr">
                        <a:lnSpc>
                          <a:spcPct val="115000"/>
                        </a:lnSpc>
                        <a:spcAft>
                          <a:spcPts val="0"/>
                        </a:spcAft>
                      </a:pPr>
                      <a:r>
                        <a:rPr lang="tr-TR" sz="1800">
                          <a:effectLst/>
                        </a:rPr>
                        <a:t>BİRİMİN ADI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SEMBOLÜ</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ÜSLÜ İFADESİ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METREKÜP CİNSİNDEN DEĞERİ</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716958"/>
                  </a:ext>
                </a:extLst>
              </a:tr>
              <a:tr h="255813">
                <a:tc>
                  <a:txBody>
                    <a:bodyPr/>
                    <a:lstStyle/>
                    <a:p>
                      <a:pPr marL="457200" algn="ctr">
                        <a:lnSpc>
                          <a:spcPct val="115000"/>
                        </a:lnSpc>
                        <a:spcAft>
                          <a:spcPts val="0"/>
                        </a:spcAft>
                      </a:pPr>
                      <a:r>
                        <a:rPr lang="tr-TR" sz="1800">
                          <a:effectLst/>
                        </a:rPr>
                        <a:t>Kilometre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km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km</a:t>
                      </a:r>
                      <a:r>
                        <a:rPr lang="tr-TR" sz="1800" baseline="30000">
                          <a:effectLst/>
                        </a:rPr>
                        <a:t>3</a:t>
                      </a:r>
                      <a:r>
                        <a:rPr lang="tr-TR" sz="1800">
                          <a:effectLst/>
                        </a:rPr>
                        <a:t>=1.000.000.000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55037"/>
                  </a:ext>
                </a:extLst>
              </a:tr>
              <a:tr h="255813">
                <a:tc>
                  <a:txBody>
                    <a:bodyPr/>
                    <a:lstStyle/>
                    <a:p>
                      <a:pPr marL="457200" algn="ctr">
                        <a:lnSpc>
                          <a:spcPct val="115000"/>
                        </a:lnSpc>
                        <a:spcAft>
                          <a:spcPts val="0"/>
                        </a:spcAft>
                      </a:pPr>
                      <a:r>
                        <a:rPr lang="tr-TR" sz="1800">
                          <a:effectLst/>
                        </a:rPr>
                        <a:t>Hektometre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hm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hm</a:t>
                      </a:r>
                      <a:r>
                        <a:rPr lang="tr-TR" sz="1800" baseline="30000">
                          <a:effectLst/>
                        </a:rPr>
                        <a:t>3</a:t>
                      </a:r>
                      <a:r>
                        <a:rPr lang="tr-TR" sz="1800">
                          <a:effectLst/>
                        </a:rPr>
                        <a:t>=1.000.000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254643"/>
                  </a:ext>
                </a:extLst>
              </a:tr>
              <a:tr h="255813">
                <a:tc>
                  <a:txBody>
                    <a:bodyPr/>
                    <a:lstStyle/>
                    <a:p>
                      <a:pPr marL="457200" algn="ctr">
                        <a:lnSpc>
                          <a:spcPct val="115000"/>
                        </a:lnSpc>
                        <a:spcAft>
                          <a:spcPts val="0"/>
                        </a:spcAft>
                      </a:pPr>
                      <a:r>
                        <a:rPr lang="tr-TR" sz="1800">
                          <a:effectLst/>
                        </a:rPr>
                        <a:t>Dekametre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dam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dam</a:t>
                      </a:r>
                      <a:r>
                        <a:rPr lang="tr-TR" sz="1800" baseline="30000">
                          <a:effectLst/>
                        </a:rPr>
                        <a:t>3</a:t>
                      </a:r>
                      <a:r>
                        <a:rPr lang="tr-TR" sz="1800">
                          <a:effectLst/>
                        </a:rPr>
                        <a:t>=1000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4677892"/>
                  </a:ext>
                </a:extLst>
              </a:tr>
              <a:tr h="255813">
                <a:tc>
                  <a:txBody>
                    <a:bodyPr/>
                    <a:lstStyle/>
                    <a:p>
                      <a:pPr marL="457200" algn="ctr">
                        <a:lnSpc>
                          <a:spcPct val="115000"/>
                        </a:lnSpc>
                        <a:spcAft>
                          <a:spcPts val="0"/>
                        </a:spcAft>
                      </a:pPr>
                      <a:r>
                        <a:rPr lang="tr-TR" sz="1800">
                          <a:effectLst/>
                        </a:rPr>
                        <a:t>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874298"/>
                  </a:ext>
                </a:extLst>
              </a:tr>
              <a:tr h="255813">
                <a:tc>
                  <a:txBody>
                    <a:bodyPr/>
                    <a:lstStyle/>
                    <a:p>
                      <a:pPr marL="457200" algn="ctr">
                        <a:lnSpc>
                          <a:spcPct val="115000"/>
                        </a:lnSpc>
                        <a:spcAft>
                          <a:spcPts val="0"/>
                        </a:spcAft>
                      </a:pPr>
                      <a:r>
                        <a:rPr lang="tr-TR" sz="1800">
                          <a:effectLst/>
                        </a:rPr>
                        <a:t>Desimetre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dm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dm</a:t>
                      </a:r>
                      <a:r>
                        <a:rPr lang="tr-TR" sz="1800" baseline="30000">
                          <a:effectLst/>
                        </a:rPr>
                        <a:t>3</a:t>
                      </a:r>
                      <a:r>
                        <a:rPr lang="tr-TR" sz="1800">
                          <a:effectLst/>
                        </a:rPr>
                        <a:t>= 0.001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529324"/>
                  </a:ext>
                </a:extLst>
              </a:tr>
              <a:tr h="255813">
                <a:tc>
                  <a:txBody>
                    <a:bodyPr/>
                    <a:lstStyle/>
                    <a:p>
                      <a:pPr marL="457200" algn="ctr">
                        <a:lnSpc>
                          <a:spcPct val="115000"/>
                        </a:lnSpc>
                        <a:spcAft>
                          <a:spcPts val="0"/>
                        </a:spcAft>
                      </a:pPr>
                      <a:r>
                        <a:rPr lang="tr-TR" sz="1800">
                          <a:effectLst/>
                        </a:rPr>
                        <a:t>Santimetre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cm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cm</a:t>
                      </a:r>
                      <a:r>
                        <a:rPr lang="tr-TR" sz="1800" baseline="30000">
                          <a:effectLst/>
                        </a:rPr>
                        <a:t>3</a:t>
                      </a:r>
                      <a:r>
                        <a:rPr lang="tr-TR" sz="1800">
                          <a:effectLst/>
                        </a:rPr>
                        <a:t>=0,000001 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614233"/>
                  </a:ext>
                </a:extLst>
              </a:tr>
              <a:tr h="255813">
                <a:tc>
                  <a:txBody>
                    <a:bodyPr/>
                    <a:lstStyle/>
                    <a:p>
                      <a:pPr marL="457200" algn="ctr">
                        <a:lnSpc>
                          <a:spcPct val="115000"/>
                        </a:lnSpc>
                        <a:spcAft>
                          <a:spcPts val="0"/>
                        </a:spcAft>
                      </a:pPr>
                      <a:r>
                        <a:rPr lang="tr-TR" sz="1800">
                          <a:effectLst/>
                        </a:rPr>
                        <a:t>Milimetre küp</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mm</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10</a:t>
                      </a:r>
                      <a:r>
                        <a:rPr lang="tr-TR" sz="1800" baseline="300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dirty="0">
                          <a:effectLst/>
                        </a:rPr>
                        <a:t>1 mm</a:t>
                      </a:r>
                      <a:r>
                        <a:rPr lang="tr-TR" sz="1800" baseline="30000" dirty="0">
                          <a:effectLst/>
                        </a:rPr>
                        <a:t>3</a:t>
                      </a:r>
                      <a:r>
                        <a:rPr lang="tr-TR" sz="1800" dirty="0">
                          <a:effectLst/>
                        </a:rPr>
                        <a:t>=0,000000001 m</a:t>
                      </a:r>
                      <a:r>
                        <a:rPr lang="tr-TR" sz="1800" baseline="30000" dirty="0">
                          <a:effectLst/>
                        </a:rPr>
                        <a:t>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586330"/>
                  </a:ext>
                </a:extLst>
              </a:tr>
            </a:tbl>
          </a:graphicData>
        </a:graphic>
      </p:graphicFrame>
    </p:spTree>
    <p:extLst>
      <p:ext uri="{BB962C8B-B14F-4D97-AF65-F5344CB8AC3E}">
        <p14:creationId xmlns:p14="http://schemas.microsoft.com/office/powerpoint/2010/main" val="129483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5E3891-0857-4250-8E1B-0F38FD5EE60B}"/>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9D771115-6671-41A4-B349-7BDA5D64FEA6}"/>
              </a:ext>
            </a:extLst>
          </p:cNvPr>
          <p:cNvSpPr>
            <a:spLocks noGrp="1"/>
          </p:cNvSpPr>
          <p:nvPr>
            <p:ph idx="1"/>
          </p:nvPr>
        </p:nvSpPr>
        <p:spPr>
          <a:xfrm>
            <a:off x="609600" y="1600201"/>
            <a:ext cx="10972800" cy="4525963"/>
          </a:xfrm>
        </p:spPr>
        <p:txBody>
          <a:bodyPr>
            <a:normAutofit/>
          </a:bodyPr>
          <a:lstStyle/>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Hacim ölçülerinde ast ve üst katlar arasında 1000’er kat bulunmaktadır. Buna en iyi örnek aşağıdaki tabloda verilmiştir.</a:t>
            </a:r>
          </a:p>
          <a:p>
            <a:pPr algn="just"/>
            <a:endParaRPr lang="tr-TR" sz="2400" dirty="0"/>
          </a:p>
        </p:txBody>
      </p:sp>
      <p:sp>
        <p:nvSpPr>
          <p:cNvPr id="4" name="Rectangle 2">
            <a:extLst>
              <a:ext uri="{FF2B5EF4-FFF2-40B4-BE49-F238E27FC236}">
                <a16:creationId xmlns:a16="http://schemas.microsoft.com/office/drawing/2014/main" id="{D4E4D76B-7A6A-4984-861C-17792172EB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a:extLst>
              <a:ext uri="{FF2B5EF4-FFF2-40B4-BE49-F238E27FC236}">
                <a16:creationId xmlns:a16="http://schemas.microsoft.com/office/drawing/2014/main" id="{11F661B8-04A3-4DCD-B328-E9BD87C90446}"/>
              </a:ext>
            </a:extLst>
          </p:cNvPr>
          <p:cNvGraphicFramePr>
            <a:graphicFrameLocks noChangeAspect="1"/>
          </p:cNvGraphicFramePr>
          <p:nvPr>
            <p:extLst>
              <p:ext uri="{D42A27DB-BD31-4B8C-83A1-F6EECF244321}">
                <p14:modId xmlns:p14="http://schemas.microsoft.com/office/powerpoint/2010/main" val="3197334846"/>
              </p:ext>
            </p:extLst>
          </p:nvPr>
        </p:nvGraphicFramePr>
        <p:xfrm>
          <a:off x="3064185" y="2903536"/>
          <a:ext cx="6063629" cy="3222628"/>
        </p:xfrm>
        <a:graphic>
          <a:graphicData uri="http://schemas.openxmlformats.org/presentationml/2006/ole">
            <mc:AlternateContent xmlns:mc="http://schemas.openxmlformats.org/markup-compatibility/2006">
              <mc:Choice xmlns:v="urn:schemas-microsoft-com:vml" Requires="v">
                <p:oleObj spid="_x0000_s6155" name="Visio" r:id="rId3" imgW="4082856" imgH="2169996" progId="Visio.Drawing.11">
                  <p:embed/>
                </p:oleObj>
              </mc:Choice>
              <mc:Fallback>
                <p:oleObj name="Visio" r:id="rId3" imgW="4082856" imgH="21699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185" y="2903536"/>
                        <a:ext cx="6063629" cy="3222628"/>
                      </a:xfrm>
                      <a:prstGeom prst="rect">
                        <a:avLst/>
                      </a:prstGeom>
                      <a:noFill/>
                    </p:spPr>
                  </p:pic>
                </p:oleObj>
              </mc:Fallback>
            </mc:AlternateContent>
          </a:graphicData>
        </a:graphic>
      </p:graphicFrame>
    </p:spTree>
    <p:extLst>
      <p:ext uri="{BB962C8B-B14F-4D97-AF65-F5344CB8AC3E}">
        <p14:creationId xmlns:p14="http://schemas.microsoft.com/office/powerpoint/2010/main" val="160055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3045D95-3EAD-4053-8BB6-01415C6574BF}"/>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E25A5749-3934-4F7C-917B-907D4E1DC2A0}"/>
              </a:ext>
            </a:extLst>
          </p:cNvPr>
          <p:cNvSpPr>
            <a:spLocks noGrp="1"/>
          </p:cNvSpPr>
          <p:nvPr>
            <p:ph idx="1"/>
          </p:nvPr>
        </p:nvSpPr>
        <p:spPr/>
        <p:txBody>
          <a:bodyPr>
            <a:norm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b. Hacim Birimlerinin Birbirine Dönüşümleri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graphicFrame>
        <p:nvGraphicFramePr>
          <p:cNvPr id="6" name="Tablo 5">
            <a:extLst>
              <a:ext uri="{FF2B5EF4-FFF2-40B4-BE49-F238E27FC236}">
                <a16:creationId xmlns:a16="http://schemas.microsoft.com/office/drawing/2014/main" id="{85BBC253-DC44-4591-A5ED-E424E1182252}"/>
              </a:ext>
            </a:extLst>
          </p:cNvPr>
          <p:cNvGraphicFramePr>
            <a:graphicFrameLocks noGrp="1"/>
          </p:cNvGraphicFramePr>
          <p:nvPr>
            <p:extLst>
              <p:ext uri="{D42A27DB-BD31-4B8C-83A1-F6EECF244321}">
                <p14:modId xmlns:p14="http://schemas.microsoft.com/office/powerpoint/2010/main" val="3260263804"/>
              </p:ext>
            </p:extLst>
          </p:nvPr>
        </p:nvGraphicFramePr>
        <p:xfrm>
          <a:off x="544488" y="2492896"/>
          <a:ext cx="11103024" cy="3262501"/>
        </p:xfrm>
        <a:graphic>
          <a:graphicData uri="http://schemas.openxmlformats.org/drawingml/2006/table">
            <a:tbl>
              <a:tblPr firstRow="1" firstCol="1" bandRow="1">
                <a:tableStyleId>{5C22544A-7EE6-4342-B048-85BDC9FD1C3A}</a:tableStyleId>
              </a:tblPr>
              <a:tblGrid>
                <a:gridCol w="2078954">
                  <a:extLst>
                    <a:ext uri="{9D8B030D-6E8A-4147-A177-3AD203B41FA5}">
                      <a16:colId xmlns:a16="http://schemas.microsoft.com/office/drawing/2014/main" val="319278850"/>
                    </a:ext>
                  </a:extLst>
                </a:gridCol>
                <a:gridCol w="1203365">
                  <a:extLst>
                    <a:ext uri="{9D8B030D-6E8A-4147-A177-3AD203B41FA5}">
                      <a16:colId xmlns:a16="http://schemas.microsoft.com/office/drawing/2014/main" val="1244542600"/>
                    </a:ext>
                  </a:extLst>
                </a:gridCol>
                <a:gridCol w="1493119">
                  <a:extLst>
                    <a:ext uri="{9D8B030D-6E8A-4147-A177-3AD203B41FA5}">
                      <a16:colId xmlns:a16="http://schemas.microsoft.com/office/drawing/2014/main" val="431127366"/>
                    </a:ext>
                  </a:extLst>
                </a:gridCol>
                <a:gridCol w="1493119">
                  <a:extLst>
                    <a:ext uri="{9D8B030D-6E8A-4147-A177-3AD203B41FA5}">
                      <a16:colId xmlns:a16="http://schemas.microsoft.com/office/drawing/2014/main" val="1860557401"/>
                    </a:ext>
                  </a:extLst>
                </a:gridCol>
                <a:gridCol w="1799640">
                  <a:extLst>
                    <a:ext uri="{9D8B030D-6E8A-4147-A177-3AD203B41FA5}">
                      <a16:colId xmlns:a16="http://schemas.microsoft.com/office/drawing/2014/main" val="2801965659"/>
                    </a:ext>
                  </a:extLst>
                </a:gridCol>
                <a:gridCol w="1436859">
                  <a:extLst>
                    <a:ext uri="{9D8B030D-6E8A-4147-A177-3AD203B41FA5}">
                      <a16:colId xmlns:a16="http://schemas.microsoft.com/office/drawing/2014/main" val="2531536960"/>
                    </a:ext>
                  </a:extLst>
                </a:gridCol>
                <a:gridCol w="1597968">
                  <a:extLst>
                    <a:ext uri="{9D8B030D-6E8A-4147-A177-3AD203B41FA5}">
                      <a16:colId xmlns:a16="http://schemas.microsoft.com/office/drawing/2014/main" val="1096542792"/>
                    </a:ext>
                  </a:extLst>
                </a:gridCol>
              </a:tblGrid>
              <a:tr h="658693">
                <a:tc>
                  <a:txBody>
                    <a:bodyPr/>
                    <a:lstStyle/>
                    <a:p>
                      <a:pPr algn="l">
                        <a:lnSpc>
                          <a:spcPct val="115000"/>
                        </a:lnSpc>
                        <a:spcAft>
                          <a:spcPts val="0"/>
                        </a:spcAft>
                      </a:pPr>
                      <a:r>
                        <a:rPr lang="tr-TR" sz="1800" dirty="0">
                          <a:effectLst/>
                        </a:rPr>
                        <a:t>Hacim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800" dirty="0">
                          <a:effectLst/>
                        </a:rPr>
                        <a:t>Metre küp (m</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tr-TR" sz="1800" dirty="0" err="1">
                          <a:effectLst/>
                        </a:rPr>
                        <a:t>Inç</a:t>
                      </a:r>
                      <a:r>
                        <a:rPr lang="tr-TR" sz="1800" dirty="0">
                          <a:effectLst/>
                        </a:rPr>
                        <a:t> küp</a:t>
                      </a:r>
                    </a:p>
                    <a:p>
                      <a:pPr algn="l">
                        <a:lnSpc>
                          <a:spcPct val="115000"/>
                        </a:lnSpc>
                        <a:spcAft>
                          <a:spcPts val="0"/>
                        </a:spcAft>
                      </a:pPr>
                      <a:r>
                        <a:rPr lang="tr-TR" sz="1800" dirty="0">
                          <a:effectLst/>
                        </a:rPr>
                        <a:t>(in</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tr-TR" sz="1800" dirty="0" err="1">
                          <a:effectLst/>
                        </a:rPr>
                        <a:t>Foot</a:t>
                      </a:r>
                      <a:r>
                        <a:rPr lang="tr-TR" sz="1800" dirty="0">
                          <a:effectLst/>
                        </a:rPr>
                        <a:t> küp</a:t>
                      </a:r>
                    </a:p>
                    <a:p>
                      <a:pPr algn="l">
                        <a:lnSpc>
                          <a:spcPct val="115000"/>
                        </a:lnSpc>
                        <a:spcAft>
                          <a:spcPts val="0"/>
                        </a:spcAft>
                      </a:pPr>
                      <a:r>
                        <a:rPr lang="tr-TR" sz="1800" dirty="0">
                          <a:effectLst/>
                        </a:rPr>
                        <a:t>(ft</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tr-TR" sz="1800" dirty="0">
                          <a:effectLst/>
                        </a:rPr>
                        <a:t>Yarda küp</a:t>
                      </a:r>
                    </a:p>
                    <a:p>
                      <a:pPr algn="l">
                        <a:lnSpc>
                          <a:spcPct val="115000"/>
                        </a:lnSpc>
                        <a:spcAft>
                          <a:spcPts val="0"/>
                        </a:spcAft>
                      </a:pPr>
                      <a:r>
                        <a:rPr lang="tr-TR" sz="1800" dirty="0">
                          <a:effectLst/>
                        </a:rPr>
                        <a:t>(yd</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0"/>
                        </a:spcAft>
                      </a:pPr>
                      <a:r>
                        <a:rPr lang="tr-TR" sz="1800" dirty="0">
                          <a:effectLst/>
                        </a:rPr>
                        <a:t>U.S Galonu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800" dirty="0">
                          <a:effectLst/>
                        </a:rPr>
                        <a:t>İngiliz Galonu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865923"/>
                  </a:ext>
                </a:extLst>
              </a:tr>
              <a:tr h="452130">
                <a:tc>
                  <a:txBody>
                    <a:bodyPr/>
                    <a:lstStyle/>
                    <a:p>
                      <a:pPr>
                        <a:lnSpc>
                          <a:spcPct val="115000"/>
                        </a:lnSpc>
                        <a:spcAft>
                          <a:spcPts val="0"/>
                        </a:spcAft>
                      </a:pPr>
                      <a:r>
                        <a:rPr lang="tr-TR" sz="1800">
                          <a:effectLst/>
                        </a:rPr>
                        <a:t>1 metre küp (m</a:t>
                      </a:r>
                      <a:r>
                        <a:rPr lang="tr-TR" sz="1800" baseline="30000">
                          <a:effectLst/>
                        </a:rPr>
                        <a:t>3</a:t>
                      </a:r>
                      <a:r>
                        <a:rPr lang="tr-TR" sz="1800">
                          <a:effectLst/>
                        </a:rPr>
                        <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6,10x10</a:t>
                      </a:r>
                      <a:r>
                        <a:rPr lang="tr-TR" sz="1800" baseline="30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35,31467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1,30795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264,177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rPr>
                        <a:t>219,975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6895103"/>
                  </a:ext>
                </a:extLst>
              </a:tr>
              <a:tr h="460165">
                <a:tc>
                  <a:txBody>
                    <a:bodyPr/>
                    <a:lstStyle/>
                    <a:p>
                      <a:pPr>
                        <a:lnSpc>
                          <a:spcPct val="115000"/>
                        </a:lnSpc>
                        <a:spcAft>
                          <a:spcPts val="0"/>
                        </a:spcAft>
                      </a:pPr>
                      <a:r>
                        <a:rPr lang="tr-TR" sz="1800" dirty="0">
                          <a:effectLst/>
                        </a:rPr>
                        <a:t>1 inç küp (in</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1,63x10</a:t>
                      </a:r>
                      <a:r>
                        <a:rPr lang="tr-TR" sz="1800" baseline="30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1/1728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2,143x10</a:t>
                      </a:r>
                      <a:r>
                        <a:rPr lang="tr-TR" sz="1800" baseline="30000">
                          <a:effectLst/>
                        </a:rPr>
                        <a:t>-5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4,32909x10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3,60x10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8561347"/>
                  </a:ext>
                </a:extLst>
              </a:tr>
              <a:tr h="410477">
                <a:tc>
                  <a:txBody>
                    <a:bodyPr/>
                    <a:lstStyle/>
                    <a:p>
                      <a:pPr>
                        <a:lnSpc>
                          <a:spcPct val="115000"/>
                        </a:lnSpc>
                        <a:spcAft>
                          <a:spcPts val="0"/>
                        </a:spcAft>
                      </a:pPr>
                      <a:r>
                        <a:rPr lang="tr-TR" sz="1800" dirty="0">
                          <a:effectLst/>
                        </a:rPr>
                        <a:t>1 </a:t>
                      </a:r>
                      <a:r>
                        <a:rPr lang="tr-TR" sz="1800" dirty="0" err="1">
                          <a:effectLst/>
                        </a:rPr>
                        <a:t>foot</a:t>
                      </a:r>
                      <a:r>
                        <a:rPr lang="tr-TR" sz="1800" dirty="0">
                          <a:effectLst/>
                        </a:rPr>
                        <a:t> küp (ft</a:t>
                      </a:r>
                      <a:r>
                        <a:rPr lang="tr-TR" sz="1800" baseline="30000" dirty="0">
                          <a:effectLst/>
                        </a:rPr>
                        <a:t>3</a:t>
                      </a: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2,83x10</a:t>
                      </a:r>
                      <a:r>
                        <a:rPr lang="tr-TR" sz="1800" baseline="300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17,28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0,27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7,48067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6,22901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107655"/>
                  </a:ext>
                </a:extLst>
              </a:tr>
              <a:tr h="460082">
                <a:tc>
                  <a:txBody>
                    <a:bodyPr/>
                    <a:lstStyle/>
                    <a:p>
                      <a:pPr>
                        <a:lnSpc>
                          <a:spcPct val="115000"/>
                        </a:lnSpc>
                        <a:spcAft>
                          <a:spcPts val="0"/>
                        </a:spcAft>
                      </a:pPr>
                      <a:r>
                        <a:rPr lang="tr-TR" sz="1800">
                          <a:effectLst/>
                        </a:rPr>
                        <a:t>1 yarda küp (yd</a:t>
                      </a:r>
                      <a:r>
                        <a:rPr lang="tr-TR" sz="1800" baseline="30000">
                          <a:effectLst/>
                        </a:rPr>
                        <a:t>3</a:t>
                      </a:r>
                      <a:r>
                        <a:rPr lang="tr-TR" sz="1800">
                          <a:effectLst/>
                        </a:rPr>
                        <a: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0,764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4,66x10</a:t>
                      </a:r>
                      <a:r>
                        <a:rPr lang="tr-TR" sz="1800" baseline="300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201,978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6,22901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8289330"/>
                  </a:ext>
                </a:extLst>
              </a:tr>
              <a:tr h="410477">
                <a:tc>
                  <a:txBody>
                    <a:bodyPr/>
                    <a:lstStyle/>
                    <a:p>
                      <a:pPr>
                        <a:lnSpc>
                          <a:spcPct val="115000"/>
                        </a:lnSpc>
                        <a:spcAft>
                          <a:spcPts val="0"/>
                        </a:spcAft>
                      </a:pPr>
                      <a:r>
                        <a:rPr lang="tr-TR" sz="1800">
                          <a:effectLst/>
                        </a:rPr>
                        <a:t>1 U.S. Galonu</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3,78x10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230,995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0,133678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4,95x10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0,83268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687759"/>
                  </a:ext>
                </a:extLst>
              </a:tr>
              <a:tr h="410477">
                <a:tc>
                  <a:txBody>
                    <a:bodyPr/>
                    <a:lstStyle/>
                    <a:p>
                      <a:pPr>
                        <a:lnSpc>
                          <a:spcPct val="115000"/>
                        </a:lnSpc>
                        <a:spcAft>
                          <a:spcPts val="0"/>
                        </a:spcAft>
                      </a:pPr>
                      <a:r>
                        <a:rPr lang="tr-TR" sz="1800">
                          <a:effectLst/>
                        </a:rPr>
                        <a:t>1 İngiliz Galonu</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4,55x10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277,412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0,160539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5,94x10</a:t>
                      </a:r>
                      <a:r>
                        <a:rPr lang="tr-TR" sz="1800" baseline="300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a:effectLst/>
                        </a:rPr>
                        <a:t>1,20094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rPr>
                        <a:t>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952199"/>
                  </a:ext>
                </a:extLst>
              </a:tr>
            </a:tbl>
          </a:graphicData>
        </a:graphic>
      </p:graphicFrame>
    </p:spTree>
    <p:extLst>
      <p:ext uri="{BB962C8B-B14F-4D97-AF65-F5344CB8AC3E}">
        <p14:creationId xmlns:p14="http://schemas.microsoft.com/office/powerpoint/2010/main" val="152819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DEA121-8257-4375-9C49-EE8362560F59}"/>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66033BAB-7D1E-4591-8C64-A26B8C48DE21}"/>
              </a:ext>
            </a:extLst>
          </p:cNvPr>
          <p:cNvSpPr>
            <a:spLocks noGrp="1"/>
          </p:cNvSpPr>
          <p:nvPr>
            <p:ph idx="1"/>
          </p:nvPr>
        </p:nvSpPr>
        <p:spPr>
          <a:xfrm>
            <a:off x="578300" y="1196752"/>
            <a:ext cx="10972800" cy="4848493"/>
          </a:xfrm>
        </p:spPr>
        <p:txBody>
          <a:bodyPr>
            <a:normAutofit/>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c. Sıvılarda Hacim Ölçümü</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200" dirty="0">
                <a:latin typeface="Calibri" panose="020F0502020204030204" pitchFamily="34" charset="0"/>
                <a:ea typeface="Calibri" panose="020F0502020204030204" pitchFamily="34" charset="0"/>
                <a:cs typeface="Times New Roman" panose="02020603050405020304" pitchFamily="18" charset="0"/>
              </a:rPr>
              <a:t>Sıvılar bulundukları kabın şeklini alırlar ve hacimleri dereceli bir kap ile ölçülebilir.  Sıvıların hacim birimi litredir. SI birim sisteminde </a:t>
            </a:r>
            <a:r>
              <a:rPr lang="tr-TR" sz="2200" b="1" dirty="0">
                <a:latin typeface="Calibri" panose="020F0502020204030204" pitchFamily="34" charset="0"/>
                <a:ea typeface="Calibri" panose="020F0502020204030204" pitchFamily="34" charset="0"/>
                <a:cs typeface="Times New Roman" panose="02020603050405020304" pitchFamily="18" charset="0"/>
              </a:rPr>
              <a:t>1 litre = 1 dm</a:t>
            </a:r>
            <a:r>
              <a:rPr lang="tr-TR" sz="2200" b="1" baseline="30000" dirty="0">
                <a:latin typeface="Calibri" panose="020F0502020204030204" pitchFamily="34" charset="0"/>
                <a:ea typeface="Calibri" panose="020F0502020204030204" pitchFamily="34" charset="0"/>
                <a:cs typeface="Times New Roman" panose="02020603050405020304" pitchFamily="18" charset="0"/>
              </a:rPr>
              <a:t>3</a:t>
            </a:r>
            <a:r>
              <a:rPr lang="tr-TR" sz="2200" dirty="0">
                <a:latin typeface="Calibri" panose="020F0502020204030204" pitchFamily="34" charset="0"/>
                <a:ea typeface="Calibri" panose="020F0502020204030204" pitchFamily="34" charset="0"/>
                <a:cs typeface="Times New Roman" panose="02020603050405020304" pitchFamily="18" charset="0"/>
              </a:rPr>
              <a:t>'tür. +4 derecede 1 litre saf suyun kütlesi 1 kg ve 1ml saf su 1 gramdır.</a:t>
            </a:r>
          </a:p>
          <a:p>
            <a:pPr algn="just"/>
            <a:endParaRPr lang="tr-TR" sz="2400" dirty="0"/>
          </a:p>
        </p:txBody>
      </p:sp>
      <p:graphicFrame>
        <p:nvGraphicFramePr>
          <p:cNvPr id="4" name="Tablo 3">
            <a:extLst>
              <a:ext uri="{FF2B5EF4-FFF2-40B4-BE49-F238E27FC236}">
                <a16:creationId xmlns:a16="http://schemas.microsoft.com/office/drawing/2014/main" id="{803FCDDB-3CE6-40D2-9638-D6F099D85373}"/>
              </a:ext>
            </a:extLst>
          </p:cNvPr>
          <p:cNvGraphicFramePr>
            <a:graphicFrameLocks noGrp="1"/>
          </p:cNvGraphicFramePr>
          <p:nvPr>
            <p:extLst>
              <p:ext uri="{D42A27DB-BD31-4B8C-83A1-F6EECF244321}">
                <p14:modId xmlns:p14="http://schemas.microsoft.com/office/powerpoint/2010/main" val="621758904"/>
              </p:ext>
            </p:extLst>
          </p:nvPr>
        </p:nvGraphicFramePr>
        <p:xfrm>
          <a:off x="839416" y="3038907"/>
          <a:ext cx="4536504" cy="2526461"/>
        </p:xfrm>
        <a:graphic>
          <a:graphicData uri="http://schemas.openxmlformats.org/drawingml/2006/table">
            <a:tbl>
              <a:tblPr firstRow="1" firstCol="1" bandRow="1">
                <a:tableStyleId>{5C22544A-7EE6-4342-B048-85BDC9FD1C3A}</a:tableStyleId>
              </a:tblPr>
              <a:tblGrid>
                <a:gridCol w="1813870">
                  <a:extLst>
                    <a:ext uri="{9D8B030D-6E8A-4147-A177-3AD203B41FA5}">
                      <a16:colId xmlns:a16="http://schemas.microsoft.com/office/drawing/2014/main" val="118603062"/>
                    </a:ext>
                  </a:extLst>
                </a:gridCol>
                <a:gridCol w="1813870">
                  <a:extLst>
                    <a:ext uri="{9D8B030D-6E8A-4147-A177-3AD203B41FA5}">
                      <a16:colId xmlns:a16="http://schemas.microsoft.com/office/drawing/2014/main" val="3461291960"/>
                    </a:ext>
                  </a:extLst>
                </a:gridCol>
                <a:gridCol w="908764">
                  <a:extLst>
                    <a:ext uri="{9D8B030D-6E8A-4147-A177-3AD203B41FA5}">
                      <a16:colId xmlns:a16="http://schemas.microsoft.com/office/drawing/2014/main" val="3971915953"/>
                    </a:ext>
                  </a:extLst>
                </a:gridCol>
              </a:tblGrid>
              <a:tr h="360923">
                <a:tc rowSpan="3">
                  <a:txBody>
                    <a:bodyPr/>
                    <a:lstStyle/>
                    <a:p>
                      <a:pPr algn="ctr">
                        <a:lnSpc>
                          <a:spcPct val="115000"/>
                        </a:lnSpc>
                        <a:spcAft>
                          <a:spcPts val="0"/>
                        </a:spcAft>
                      </a:pPr>
                      <a:r>
                        <a:rPr lang="tr-TR" sz="1800">
                          <a:effectLst/>
                        </a:rPr>
                        <a:t> </a:t>
                      </a:r>
                    </a:p>
                    <a:p>
                      <a:pPr algn="ctr">
                        <a:lnSpc>
                          <a:spcPct val="115000"/>
                        </a:lnSpc>
                        <a:spcAft>
                          <a:spcPts val="0"/>
                        </a:spcAft>
                      </a:pPr>
                      <a:r>
                        <a:rPr lang="tr-TR" sz="1800">
                          <a:effectLst/>
                        </a:rPr>
                        <a:t>Litrenin Üst Katları</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err="1">
                          <a:effectLst/>
                        </a:rPr>
                        <a:t>Kilolitre</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1000 </a:t>
                      </a:r>
                      <a:r>
                        <a:rPr lang="tr-TR" sz="1800" dirty="0" err="1">
                          <a:effectLst/>
                        </a:rPr>
                        <a:t>lt</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732535"/>
                  </a:ext>
                </a:extLst>
              </a:tr>
              <a:tr h="360923">
                <a:tc vMerge="1">
                  <a:txBody>
                    <a:bodyPr/>
                    <a:lstStyle/>
                    <a:p>
                      <a:endParaRPr lang="tr-TR"/>
                    </a:p>
                  </a:txBody>
                  <a:tcPr/>
                </a:tc>
                <a:tc>
                  <a:txBody>
                    <a:bodyPr/>
                    <a:lstStyle/>
                    <a:p>
                      <a:pPr algn="just">
                        <a:lnSpc>
                          <a:spcPct val="115000"/>
                        </a:lnSpc>
                        <a:spcAft>
                          <a:spcPts val="0"/>
                        </a:spcAft>
                      </a:pPr>
                      <a:r>
                        <a:rPr lang="tr-TR" sz="1800" dirty="0">
                          <a:effectLst/>
                        </a:rPr>
                        <a:t>Hektolitre</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100 lt</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6456968"/>
                  </a:ext>
                </a:extLst>
              </a:tr>
              <a:tr h="360923">
                <a:tc vMerge="1">
                  <a:txBody>
                    <a:bodyPr/>
                    <a:lstStyle/>
                    <a:p>
                      <a:endParaRPr lang="tr-TR"/>
                    </a:p>
                  </a:txBody>
                  <a:tcPr/>
                </a:tc>
                <a:tc>
                  <a:txBody>
                    <a:bodyPr/>
                    <a:lstStyle/>
                    <a:p>
                      <a:pPr algn="just">
                        <a:lnSpc>
                          <a:spcPct val="115000"/>
                        </a:lnSpc>
                        <a:spcAft>
                          <a:spcPts val="0"/>
                        </a:spcAft>
                      </a:pPr>
                      <a:r>
                        <a:rPr lang="tr-TR" sz="1800" dirty="0">
                          <a:effectLst/>
                        </a:rPr>
                        <a:t>Dekalitre</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10 lt</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1811882"/>
                  </a:ext>
                </a:extLst>
              </a:tr>
              <a:tr h="360923">
                <a:tc>
                  <a:txBody>
                    <a:bodyPr/>
                    <a:lstStyle/>
                    <a:p>
                      <a:pPr algn="just">
                        <a:lnSpc>
                          <a:spcPct val="115000"/>
                        </a:lnSpc>
                        <a:spcAft>
                          <a:spcPts val="0"/>
                        </a:spcAft>
                      </a:pPr>
                      <a:r>
                        <a:rPr lang="tr-TR" sz="1800" dirty="0">
                          <a:effectLst/>
                        </a:rPr>
                        <a:t> </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Litre</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1 lt</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183994"/>
                  </a:ext>
                </a:extLst>
              </a:tr>
              <a:tr h="360923">
                <a:tc rowSpan="3">
                  <a:txBody>
                    <a:bodyPr/>
                    <a:lstStyle/>
                    <a:p>
                      <a:pPr algn="ctr">
                        <a:lnSpc>
                          <a:spcPct val="115000"/>
                        </a:lnSpc>
                        <a:spcAft>
                          <a:spcPts val="0"/>
                        </a:spcAft>
                      </a:pPr>
                      <a:r>
                        <a:rPr lang="tr-TR" sz="1800">
                          <a:effectLst/>
                        </a:rPr>
                        <a:t> </a:t>
                      </a:r>
                    </a:p>
                    <a:p>
                      <a:pPr algn="ctr">
                        <a:lnSpc>
                          <a:spcPct val="115000"/>
                        </a:lnSpc>
                        <a:spcAft>
                          <a:spcPts val="0"/>
                        </a:spcAft>
                      </a:pPr>
                      <a:r>
                        <a:rPr lang="tr-TR" sz="1800">
                          <a:effectLst/>
                        </a:rPr>
                        <a:t>Litrenin Ast Katları</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Desilitre</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0,1 lt</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770427"/>
                  </a:ext>
                </a:extLst>
              </a:tr>
              <a:tr h="360923">
                <a:tc vMerge="1">
                  <a:txBody>
                    <a:bodyPr/>
                    <a:lstStyle/>
                    <a:p>
                      <a:endParaRPr lang="tr-TR"/>
                    </a:p>
                  </a:txBody>
                  <a:tcPr/>
                </a:tc>
                <a:tc>
                  <a:txBody>
                    <a:bodyPr/>
                    <a:lstStyle/>
                    <a:p>
                      <a:pPr algn="just">
                        <a:lnSpc>
                          <a:spcPct val="115000"/>
                        </a:lnSpc>
                        <a:spcAft>
                          <a:spcPts val="0"/>
                        </a:spcAft>
                      </a:pPr>
                      <a:r>
                        <a:rPr lang="tr-TR" sz="1800">
                          <a:effectLst/>
                        </a:rPr>
                        <a:t>Santilitre</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a:effectLst/>
                        </a:rPr>
                        <a:t>0,01 lt</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573694"/>
                  </a:ext>
                </a:extLst>
              </a:tr>
              <a:tr h="360923">
                <a:tc vMerge="1">
                  <a:txBody>
                    <a:bodyPr/>
                    <a:lstStyle/>
                    <a:p>
                      <a:endParaRPr lang="tr-TR"/>
                    </a:p>
                  </a:txBody>
                  <a:tcPr/>
                </a:tc>
                <a:tc>
                  <a:txBody>
                    <a:bodyPr/>
                    <a:lstStyle/>
                    <a:p>
                      <a:pPr algn="just">
                        <a:lnSpc>
                          <a:spcPct val="115000"/>
                        </a:lnSpc>
                        <a:spcAft>
                          <a:spcPts val="0"/>
                        </a:spcAft>
                      </a:pPr>
                      <a:r>
                        <a:rPr lang="tr-TR" sz="1800">
                          <a:effectLst/>
                        </a:rPr>
                        <a:t>Mililitre</a:t>
                      </a:r>
                      <a:endParaRPr lang="tr-TR"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tr-TR" sz="1800" dirty="0">
                          <a:effectLst/>
                        </a:rPr>
                        <a:t>0,001 </a:t>
                      </a:r>
                      <a:r>
                        <a:rPr lang="tr-TR" sz="1800" dirty="0" err="1">
                          <a:effectLst/>
                        </a:rPr>
                        <a:t>lt</a:t>
                      </a:r>
                      <a:endParaRPr lang="tr-TR"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557034"/>
                  </a:ext>
                </a:extLst>
              </a:tr>
            </a:tbl>
          </a:graphicData>
        </a:graphic>
      </p:graphicFrame>
      <p:sp>
        <p:nvSpPr>
          <p:cNvPr id="5" name="Rectangle 2">
            <a:extLst>
              <a:ext uri="{FF2B5EF4-FFF2-40B4-BE49-F238E27FC236}">
                <a16:creationId xmlns:a16="http://schemas.microsoft.com/office/drawing/2014/main" id="{DCFA0B90-D367-4E54-8FEF-23F8C319CFE2}"/>
              </a:ext>
            </a:extLst>
          </p:cNvPr>
          <p:cNvSpPr>
            <a:spLocks noChangeArrowheads="1"/>
          </p:cNvSpPr>
          <p:nvPr/>
        </p:nvSpPr>
        <p:spPr bwMode="auto">
          <a:xfrm>
            <a:off x="-31300" y="-809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Nesne 5">
            <a:extLst>
              <a:ext uri="{FF2B5EF4-FFF2-40B4-BE49-F238E27FC236}">
                <a16:creationId xmlns:a16="http://schemas.microsoft.com/office/drawing/2014/main" id="{C6762BC3-BA2B-4FAC-86DD-8AD55786DB8D}"/>
              </a:ext>
            </a:extLst>
          </p:cNvPr>
          <p:cNvGraphicFramePr>
            <a:graphicFrameLocks noChangeAspect="1"/>
          </p:cNvGraphicFramePr>
          <p:nvPr>
            <p:extLst>
              <p:ext uri="{D42A27DB-BD31-4B8C-83A1-F6EECF244321}">
                <p14:modId xmlns:p14="http://schemas.microsoft.com/office/powerpoint/2010/main" val="4076799010"/>
              </p:ext>
            </p:extLst>
          </p:nvPr>
        </p:nvGraphicFramePr>
        <p:xfrm>
          <a:off x="6064699" y="2686443"/>
          <a:ext cx="5792701" cy="2887095"/>
        </p:xfrm>
        <a:graphic>
          <a:graphicData uri="http://schemas.openxmlformats.org/presentationml/2006/ole">
            <mc:AlternateContent xmlns:mc="http://schemas.openxmlformats.org/markup-compatibility/2006">
              <mc:Choice xmlns:v="urn:schemas-microsoft-com:vml" Requires="v">
                <p:oleObj spid="_x0000_s8203" name="Visio" r:id="rId3" imgW="3952744" imgH="1726225" progId="Visio.Drawing.11">
                  <p:embed/>
                </p:oleObj>
              </mc:Choice>
              <mc:Fallback>
                <p:oleObj name="Visio" r:id="rId3" imgW="3952744" imgH="17262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699" y="2686443"/>
                        <a:ext cx="5792701" cy="2887095"/>
                      </a:xfrm>
                      <a:prstGeom prst="rect">
                        <a:avLst/>
                      </a:prstGeom>
                      <a:noFill/>
                    </p:spPr>
                  </p:pic>
                </p:oleObj>
              </mc:Fallback>
            </mc:AlternateContent>
          </a:graphicData>
        </a:graphic>
      </p:graphicFrame>
      <p:graphicFrame>
        <p:nvGraphicFramePr>
          <p:cNvPr id="7" name="Tablo 6">
            <a:extLst>
              <a:ext uri="{FF2B5EF4-FFF2-40B4-BE49-F238E27FC236}">
                <a16:creationId xmlns:a16="http://schemas.microsoft.com/office/drawing/2014/main" id="{6568D38E-3C9C-49B9-8901-EB13CA7986D4}"/>
              </a:ext>
            </a:extLst>
          </p:cNvPr>
          <p:cNvGraphicFramePr>
            <a:graphicFrameLocks noGrp="1"/>
          </p:cNvGraphicFramePr>
          <p:nvPr>
            <p:extLst>
              <p:ext uri="{D42A27DB-BD31-4B8C-83A1-F6EECF244321}">
                <p14:modId xmlns:p14="http://schemas.microsoft.com/office/powerpoint/2010/main" val="3015377044"/>
              </p:ext>
            </p:extLst>
          </p:nvPr>
        </p:nvGraphicFramePr>
        <p:xfrm>
          <a:off x="852872" y="5631528"/>
          <a:ext cx="10423653" cy="1177583"/>
        </p:xfrm>
        <a:graphic>
          <a:graphicData uri="http://schemas.openxmlformats.org/drawingml/2006/table">
            <a:tbl>
              <a:tblPr firstRow="1" firstCol="1" bandRow="1">
                <a:tableStyleId>{5C22544A-7EE6-4342-B048-85BDC9FD1C3A}</a:tableStyleId>
              </a:tblPr>
              <a:tblGrid>
                <a:gridCol w="3474551">
                  <a:extLst>
                    <a:ext uri="{9D8B030D-6E8A-4147-A177-3AD203B41FA5}">
                      <a16:colId xmlns:a16="http://schemas.microsoft.com/office/drawing/2014/main" val="1296752109"/>
                    </a:ext>
                  </a:extLst>
                </a:gridCol>
                <a:gridCol w="3474551">
                  <a:extLst>
                    <a:ext uri="{9D8B030D-6E8A-4147-A177-3AD203B41FA5}">
                      <a16:colId xmlns:a16="http://schemas.microsoft.com/office/drawing/2014/main" val="4212713489"/>
                    </a:ext>
                  </a:extLst>
                </a:gridCol>
                <a:gridCol w="3474551">
                  <a:extLst>
                    <a:ext uri="{9D8B030D-6E8A-4147-A177-3AD203B41FA5}">
                      <a16:colId xmlns:a16="http://schemas.microsoft.com/office/drawing/2014/main" val="3244165371"/>
                    </a:ext>
                  </a:extLst>
                </a:gridCol>
              </a:tblGrid>
              <a:tr h="262343">
                <a:tc gridSpan="3">
                  <a:txBody>
                    <a:bodyPr/>
                    <a:lstStyle/>
                    <a:p>
                      <a:pPr marL="457200" algn="ctr">
                        <a:lnSpc>
                          <a:spcPct val="115000"/>
                        </a:lnSpc>
                        <a:spcAft>
                          <a:spcPts val="0"/>
                        </a:spcAft>
                      </a:pPr>
                      <a:r>
                        <a:rPr lang="tr-TR" sz="1800" dirty="0">
                          <a:effectLst/>
                        </a:rPr>
                        <a:t>SIVI ÖLÇÜ BİRİMLERİ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10140841"/>
                  </a:ext>
                </a:extLst>
              </a:tr>
              <a:tr h="541025">
                <a:tc>
                  <a:txBody>
                    <a:bodyPr/>
                    <a:lstStyle/>
                    <a:p>
                      <a:pPr marL="457200" algn="ctr">
                        <a:lnSpc>
                          <a:spcPct val="115000"/>
                        </a:lnSpc>
                        <a:spcAft>
                          <a:spcPts val="0"/>
                        </a:spcAft>
                      </a:pPr>
                      <a:r>
                        <a:rPr lang="tr-TR" sz="1800">
                          <a:effectLst/>
                        </a:rPr>
                        <a:t>1 galon= 3,7854 litre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litre =0,2642 gallon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milles/galon =0,42514 km/lt</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674865"/>
                  </a:ext>
                </a:extLst>
              </a:tr>
              <a:tr h="339632">
                <a:tc>
                  <a:txBody>
                    <a:bodyPr/>
                    <a:lstStyle/>
                    <a:p>
                      <a:pPr marL="457200" algn="ctr">
                        <a:lnSpc>
                          <a:spcPct val="115000"/>
                        </a:lnSpc>
                        <a:spcAft>
                          <a:spcPts val="0"/>
                        </a:spcAft>
                      </a:pPr>
                      <a:r>
                        <a:rPr lang="tr-TR" sz="1800">
                          <a:effectLst/>
                        </a:rPr>
                        <a:t>1 galon= 4 quarts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a:effectLst/>
                        </a:rPr>
                        <a:t>1 guart = 2 pints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tr-TR" sz="1800" dirty="0">
                          <a:effectLst/>
                        </a:rPr>
                        <a:t>1 </a:t>
                      </a:r>
                      <a:r>
                        <a:rPr lang="tr-TR" sz="1800" dirty="0" err="1">
                          <a:effectLst/>
                        </a:rPr>
                        <a:t>pint</a:t>
                      </a:r>
                      <a:r>
                        <a:rPr lang="tr-TR" sz="1800" dirty="0">
                          <a:effectLst/>
                        </a:rPr>
                        <a:t> =2 </a:t>
                      </a:r>
                      <a:r>
                        <a:rPr lang="tr-TR" sz="1800" dirty="0" err="1">
                          <a:effectLst/>
                        </a:rPr>
                        <a:t>cups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087183"/>
                  </a:ext>
                </a:extLst>
              </a:tr>
            </a:tbl>
          </a:graphicData>
        </a:graphic>
      </p:graphicFrame>
    </p:spTree>
    <p:extLst>
      <p:ext uri="{BB962C8B-B14F-4D97-AF65-F5344CB8AC3E}">
        <p14:creationId xmlns:p14="http://schemas.microsoft.com/office/powerpoint/2010/main" val="248344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AB507A-AEC8-452F-89A5-942981EFE8C5}"/>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DEE51D1-4A42-42E4-A352-D63818A565BA}"/>
                  </a:ext>
                </a:extLst>
              </p:cNvPr>
              <p:cNvSpPr>
                <a:spLocks noGrp="1"/>
              </p:cNvSpPr>
              <p:nvPr>
                <p:ph idx="1"/>
              </p:nvPr>
            </p:nvSpPr>
            <p:spPr/>
            <p:txBody>
              <a:bodyPr>
                <a:normAutofit/>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d. Hacim Hesapları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Kürenin Hacmi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Kürenin hacmi,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yarıpının</a:t>
                </a:r>
                <a:r>
                  <a:rPr lang="tr-TR" sz="2400" dirty="0">
                    <a:effectLst/>
                    <a:latin typeface="Calibri" panose="020F0502020204030204" pitchFamily="34" charset="0"/>
                    <a:ea typeface="Calibri" panose="020F0502020204030204" pitchFamily="34" charset="0"/>
                    <a:cs typeface="Times New Roman" panose="02020603050405020304" pitchFamily="18" charset="0"/>
                  </a:rPr>
                  <a:t> küpü, π sayısı ve 4/3’ün çarpımına eşittir. </a:t>
                </a:r>
              </a:p>
              <a:p>
                <a:pPr algn="just">
                  <a:lnSpc>
                    <a:spcPct val="115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Formülü;     </a:t>
                </a:r>
                <a:r>
                  <a:rPr lang="tr-TR" sz="4000" b="1" dirty="0">
                    <a:effectLst/>
                    <a:latin typeface="Calibri" panose="020F0502020204030204" pitchFamily="34" charset="0"/>
                    <a:ea typeface="Calibri" panose="020F0502020204030204" pitchFamily="34" charset="0"/>
                    <a:cs typeface="Times New Roman" panose="02020603050405020304" pitchFamily="18" charset="0"/>
                  </a:rPr>
                  <a:t>V= </a:t>
                </a:r>
                <a14:m>
                  <m:oMath xmlns:m="http://schemas.openxmlformats.org/officeDocument/2006/math">
                    <m:f>
                      <m:fPr>
                        <m:ctrlPr>
                          <a:rPr lang="tr-TR"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4000" b="1" i="1">
                            <a:effectLst/>
                            <a:latin typeface="Cambria Math" panose="02040503050406030204" pitchFamily="18" charset="0"/>
                            <a:ea typeface="Calibri" panose="020F0502020204030204" pitchFamily="34" charset="0"/>
                            <a:cs typeface="Times New Roman" panose="02020603050405020304" pitchFamily="18" charset="0"/>
                          </a:rPr>
                          <m:t>𝟒</m:t>
                        </m:r>
                      </m:num>
                      <m:den>
                        <m:r>
                          <a:rPr lang="tr-TR" sz="40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tr-TR" sz="4000" b="1" i="1">
                        <a:effectLst/>
                        <a:latin typeface="Cambria Math" panose="02040503050406030204" pitchFamily="18" charset="0"/>
                        <a:ea typeface="Calibri" panose="020F0502020204030204" pitchFamily="34" charset="0"/>
                        <a:cs typeface="Times New Roman" panose="02020603050405020304" pitchFamily="18" charset="0"/>
                      </a:rPr>
                      <m:t>∗</m:t>
                    </m:r>
                    <m:r>
                      <a:rPr lang="tr-TR" sz="4000" b="1" i="1">
                        <a:effectLst/>
                        <a:latin typeface="Cambria Math" panose="02040503050406030204" pitchFamily="18" charset="0"/>
                        <a:ea typeface="Calibri" panose="020F0502020204030204" pitchFamily="34" charset="0"/>
                        <a:cs typeface="Times New Roman" panose="02020603050405020304" pitchFamily="18" charset="0"/>
                      </a:rPr>
                      <m:t>𝝅</m:t>
                    </m:r>
                    <m:r>
                      <a:rPr lang="tr-TR"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tr-TR" sz="40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4000" b="1" i="1">
                            <a:effectLst/>
                            <a:latin typeface="Cambria Math" panose="02040503050406030204" pitchFamily="18" charset="0"/>
                            <a:ea typeface="Times New Roman" panose="02020603050405020304" pitchFamily="18" charset="0"/>
                            <a:cs typeface="Times New Roman" panose="02020603050405020304" pitchFamily="18" charset="0"/>
                          </a:rPr>
                          <m:t>𝒓</m:t>
                        </m:r>
                      </m:e>
                      <m:sup>
                        <m:r>
                          <a:rPr lang="tr-TR" sz="4000" b="1" i="1">
                            <a:effectLst/>
                            <a:latin typeface="Cambria Math" panose="02040503050406030204" pitchFamily="18" charset="0"/>
                            <a:ea typeface="Times New Roman" panose="02020603050405020304" pitchFamily="18" charset="0"/>
                            <a:cs typeface="Times New Roman" panose="02020603050405020304" pitchFamily="18" charset="0"/>
                          </a:rPr>
                          <m:t>𝟑</m:t>
                        </m:r>
                      </m:sup>
                    </m:sSup>
                  </m:oMath>
                </a14:m>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mc:Choice>
        <mc:Fallback xmlns="">
          <p:sp>
            <p:nvSpPr>
              <p:cNvPr id="3" name="İçerik Yer Tutucusu 2">
                <a:extLst>
                  <a:ext uri="{FF2B5EF4-FFF2-40B4-BE49-F238E27FC236}">
                    <a16:creationId xmlns:a16="http://schemas.microsoft.com/office/drawing/2014/main" id="{4DEE51D1-4A42-42E4-A352-D63818A565BA}"/>
                  </a:ext>
                </a:extLst>
              </p:cNvPr>
              <p:cNvSpPr>
                <a:spLocks noGrp="1" noRot="1" noChangeAspect="1" noMove="1" noResize="1" noEditPoints="1" noAdjustHandles="1" noChangeArrowheads="1" noChangeShapeType="1" noTextEdit="1"/>
              </p:cNvSpPr>
              <p:nvPr>
                <p:ph idx="1"/>
              </p:nvPr>
            </p:nvSpPr>
            <p:spPr>
              <a:blipFill>
                <a:blip r:embed="rId3"/>
                <a:stretch>
                  <a:fillRect l="-722" t="-404"/>
                </a:stretch>
              </a:blipFill>
            </p:spPr>
            <p:txBody>
              <a:bodyPr/>
              <a:lstStyle/>
              <a:p>
                <a:r>
                  <a:rPr lang="tr-TR">
                    <a:noFill/>
                  </a:rPr>
                  <a:t> </a:t>
                </a:r>
              </a:p>
            </p:txBody>
          </p:sp>
        </mc:Fallback>
      </mc:AlternateContent>
      <p:sp>
        <p:nvSpPr>
          <p:cNvPr id="4" name="Rectangle 2">
            <a:extLst>
              <a:ext uri="{FF2B5EF4-FFF2-40B4-BE49-F238E27FC236}">
                <a16:creationId xmlns:a16="http://schemas.microsoft.com/office/drawing/2014/main" id="{627D27D0-EAF6-4AB9-972B-95DD81E0D7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a:extLst>
              <a:ext uri="{FF2B5EF4-FFF2-40B4-BE49-F238E27FC236}">
                <a16:creationId xmlns:a16="http://schemas.microsoft.com/office/drawing/2014/main" id="{CA752640-6687-41E3-90B9-13593C392967}"/>
              </a:ext>
            </a:extLst>
          </p:cNvPr>
          <p:cNvGraphicFramePr>
            <a:graphicFrameLocks noChangeAspect="1"/>
          </p:cNvGraphicFramePr>
          <p:nvPr>
            <p:extLst>
              <p:ext uri="{D42A27DB-BD31-4B8C-83A1-F6EECF244321}">
                <p14:modId xmlns:p14="http://schemas.microsoft.com/office/powerpoint/2010/main" val="466275252"/>
              </p:ext>
            </p:extLst>
          </p:nvPr>
        </p:nvGraphicFramePr>
        <p:xfrm>
          <a:off x="6744072" y="3617519"/>
          <a:ext cx="2664296" cy="2691208"/>
        </p:xfrm>
        <a:graphic>
          <a:graphicData uri="http://schemas.openxmlformats.org/presentationml/2006/ole">
            <mc:AlternateContent xmlns:mc="http://schemas.openxmlformats.org/markup-compatibility/2006">
              <mc:Choice xmlns:v="urn:schemas-microsoft-com:vml" Requires="v">
                <p:oleObj spid="_x0000_s9225" name="Visio" r:id="rId4" imgW="946953" imgH="953945" progId="Visio.Drawing.11">
                  <p:embed/>
                </p:oleObj>
              </mc:Choice>
              <mc:Fallback>
                <p:oleObj name="Visio" r:id="rId4" imgW="946953" imgH="95394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072" y="3617519"/>
                        <a:ext cx="2664296" cy="2691208"/>
                      </a:xfrm>
                      <a:prstGeom prst="rect">
                        <a:avLst/>
                      </a:prstGeom>
                      <a:noFill/>
                    </p:spPr>
                  </p:pic>
                </p:oleObj>
              </mc:Fallback>
            </mc:AlternateContent>
          </a:graphicData>
        </a:graphic>
      </p:graphicFrame>
    </p:spTree>
    <p:extLst>
      <p:ext uri="{BB962C8B-B14F-4D97-AF65-F5344CB8AC3E}">
        <p14:creationId xmlns:p14="http://schemas.microsoft.com/office/powerpoint/2010/main" val="20763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6AAA2F-E040-4754-850F-0C31924DC2EE}"/>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C46285E8-16DE-40FD-8D78-726DEE9B27DA}"/>
              </a:ext>
            </a:extLst>
          </p:cNvPr>
          <p:cNvSpPr>
            <a:spLocks noGrp="1"/>
          </p:cNvSpPr>
          <p:nvPr>
            <p:ph idx="1"/>
          </p:nvPr>
        </p:nvSpPr>
        <p:spPr/>
        <p:txBody>
          <a:bodyPr>
            <a:normAutofit/>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2. Küpün Hacmi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Küpün hacmi, bir kenarının küpüne eşittir. </a:t>
            </a: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Formülü;     </a:t>
            </a:r>
            <a:r>
              <a:rPr lang="tr-TR" sz="4000" b="1" dirty="0">
                <a:latin typeface="Calibri" panose="020F0502020204030204" pitchFamily="34" charset="0"/>
                <a:ea typeface="Calibri" panose="020F0502020204030204" pitchFamily="34" charset="0"/>
                <a:cs typeface="Times New Roman" panose="02020603050405020304" pitchFamily="18" charset="0"/>
              </a:rPr>
              <a:t>V=a</a:t>
            </a:r>
            <a:r>
              <a:rPr lang="tr-TR" sz="4000" b="1" baseline="30000" dirty="0">
                <a:latin typeface="Calibri" panose="020F0502020204030204" pitchFamily="34" charset="0"/>
                <a:ea typeface="Calibri" panose="020F0502020204030204" pitchFamily="34" charset="0"/>
                <a:cs typeface="Times New Roman" panose="02020603050405020304" pitchFamily="18" charset="0"/>
              </a:rPr>
              <a:t>3</a:t>
            </a:r>
            <a:r>
              <a:rPr lang="tr-TR" sz="4000" baseline="30000" dirty="0">
                <a:latin typeface="Calibri" panose="020F0502020204030204" pitchFamily="34" charset="0"/>
                <a:ea typeface="Calibri" panose="020F0502020204030204" pitchFamily="34" charset="0"/>
                <a:cs typeface="Times New Roman" panose="02020603050405020304" pitchFamily="18" charset="0"/>
              </a:rPr>
              <a:t>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sp>
        <p:nvSpPr>
          <p:cNvPr id="4" name="Rectangle 2">
            <a:extLst>
              <a:ext uri="{FF2B5EF4-FFF2-40B4-BE49-F238E27FC236}">
                <a16:creationId xmlns:a16="http://schemas.microsoft.com/office/drawing/2014/main" id="{0A5B3D0F-8BC0-486E-AD42-9B830A3676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a:extLst>
              <a:ext uri="{FF2B5EF4-FFF2-40B4-BE49-F238E27FC236}">
                <a16:creationId xmlns:a16="http://schemas.microsoft.com/office/drawing/2014/main" id="{DD34F22E-1AE9-4886-89C9-AAD2001118D1}"/>
              </a:ext>
            </a:extLst>
          </p:cNvPr>
          <p:cNvGraphicFramePr>
            <a:graphicFrameLocks noChangeAspect="1"/>
          </p:cNvGraphicFramePr>
          <p:nvPr>
            <p:extLst>
              <p:ext uri="{D42A27DB-BD31-4B8C-83A1-F6EECF244321}">
                <p14:modId xmlns:p14="http://schemas.microsoft.com/office/powerpoint/2010/main" val="3731400277"/>
              </p:ext>
            </p:extLst>
          </p:nvPr>
        </p:nvGraphicFramePr>
        <p:xfrm>
          <a:off x="5735960" y="3068960"/>
          <a:ext cx="3219797" cy="2842166"/>
        </p:xfrm>
        <a:graphic>
          <a:graphicData uri="http://schemas.openxmlformats.org/presentationml/2006/ole">
            <mc:AlternateContent xmlns:mc="http://schemas.openxmlformats.org/markup-compatibility/2006">
              <mc:Choice xmlns:v="urn:schemas-microsoft-com:vml" Requires="v">
                <p:oleObj spid="_x0000_s10249" name="Visio" r:id="rId3" imgW="1545951" imgH="1358036" progId="Visio.Drawing.11">
                  <p:embed/>
                </p:oleObj>
              </mc:Choice>
              <mc:Fallback>
                <p:oleObj name="Visio" r:id="rId3" imgW="1545951" imgH="13580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3068960"/>
                        <a:ext cx="3219797" cy="2842166"/>
                      </a:xfrm>
                      <a:prstGeom prst="rect">
                        <a:avLst/>
                      </a:prstGeom>
                      <a:noFill/>
                    </p:spPr>
                  </p:pic>
                </p:oleObj>
              </mc:Fallback>
            </mc:AlternateContent>
          </a:graphicData>
        </a:graphic>
      </p:graphicFrame>
    </p:spTree>
    <p:extLst>
      <p:ext uri="{BB962C8B-B14F-4D97-AF65-F5344CB8AC3E}">
        <p14:creationId xmlns:p14="http://schemas.microsoft.com/office/powerpoint/2010/main" val="270517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3B0C67-2228-4626-8A6A-7E8E9C11B193}"/>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16262D4D-1017-4C0D-936F-871AF60F1ED4}"/>
              </a:ext>
            </a:extLst>
          </p:cNvPr>
          <p:cNvSpPr>
            <a:spLocks noGrp="1"/>
          </p:cNvSpPr>
          <p:nvPr>
            <p:ph idx="1"/>
          </p:nvPr>
        </p:nvSpPr>
        <p:spPr/>
        <p:txBody>
          <a:bodyPr>
            <a:normAutofit/>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3. Prizmanın Hacmi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Prizmanın hacmi, eni, boyu ve yüksekliğinin çarpımına eşittir.</a:t>
            </a: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Formülü;   </a:t>
            </a:r>
            <a:r>
              <a:rPr lang="tr-TR" sz="4000" b="1" dirty="0">
                <a:latin typeface="Calibri" panose="020F0502020204030204" pitchFamily="34" charset="0"/>
                <a:ea typeface="Calibri" panose="020F0502020204030204" pitchFamily="34" charset="0"/>
                <a:cs typeface="Times New Roman" panose="02020603050405020304" pitchFamily="18" charset="0"/>
              </a:rPr>
              <a:t>V=</a:t>
            </a:r>
            <a:r>
              <a:rPr lang="tr-TR" sz="4000" b="1" dirty="0" err="1">
                <a:latin typeface="Calibri" panose="020F0502020204030204" pitchFamily="34" charset="0"/>
                <a:ea typeface="Calibri" panose="020F0502020204030204" pitchFamily="34" charset="0"/>
                <a:cs typeface="Times New Roman" panose="02020603050405020304" pitchFamily="18" charset="0"/>
              </a:rPr>
              <a:t>a.b.c</a:t>
            </a:r>
            <a:r>
              <a:rPr lang="tr-TR" sz="4000" dirty="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                                                                                  </a:t>
            </a:r>
          </a:p>
          <a:p>
            <a:pPr algn="just"/>
            <a:endParaRPr lang="tr-TR" sz="2400" dirty="0"/>
          </a:p>
        </p:txBody>
      </p:sp>
      <p:sp>
        <p:nvSpPr>
          <p:cNvPr id="4" name="Rectangle 2">
            <a:extLst>
              <a:ext uri="{FF2B5EF4-FFF2-40B4-BE49-F238E27FC236}">
                <a16:creationId xmlns:a16="http://schemas.microsoft.com/office/drawing/2014/main" id="{A146A9E1-A6E8-4254-BD42-60254213F18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a:extLst>
              <a:ext uri="{FF2B5EF4-FFF2-40B4-BE49-F238E27FC236}">
                <a16:creationId xmlns:a16="http://schemas.microsoft.com/office/drawing/2014/main" id="{94968F33-530E-46EA-BF12-2FDDE3A27FAB}"/>
              </a:ext>
            </a:extLst>
          </p:cNvPr>
          <p:cNvGraphicFramePr>
            <a:graphicFrameLocks noChangeAspect="1"/>
          </p:cNvGraphicFramePr>
          <p:nvPr>
            <p:extLst>
              <p:ext uri="{D42A27DB-BD31-4B8C-83A1-F6EECF244321}">
                <p14:modId xmlns:p14="http://schemas.microsoft.com/office/powerpoint/2010/main" val="3405593999"/>
              </p:ext>
            </p:extLst>
          </p:nvPr>
        </p:nvGraphicFramePr>
        <p:xfrm>
          <a:off x="5015880" y="3284984"/>
          <a:ext cx="4306396" cy="2697164"/>
        </p:xfrm>
        <a:graphic>
          <a:graphicData uri="http://schemas.openxmlformats.org/presentationml/2006/ole">
            <mc:AlternateContent xmlns:mc="http://schemas.openxmlformats.org/markup-compatibility/2006">
              <mc:Choice xmlns:v="urn:schemas-microsoft-com:vml" Requires="v">
                <p:oleObj spid="_x0000_s11274" name="Visio" r:id="rId3" imgW="1809684" imgH="1128862" progId="Visio.Drawing.11">
                  <p:embed/>
                </p:oleObj>
              </mc:Choice>
              <mc:Fallback>
                <p:oleObj name="Visio" r:id="rId3" imgW="1809684" imgH="112886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0" y="3284984"/>
                        <a:ext cx="4306396" cy="2697164"/>
                      </a:xfrm>
                      <a:prstGeom prst="rect">
                        <a:avLst/>
                      </a:prstGeom>
                      <a:noFill/>
                    </p:spPr>
                  </p:pic>
                </p:oleObj>
              </mc:Fallback>
            </mc:AlternateContent>
          </a:graphicData>
        </a:graphic>
      </p:graphicFrame>
    </p:spTree>
    <p:extLst>
      <p:ext uri="{BB962C8B-B14F-4D97-AF65-F5344CB8AC3E}">
        <p14:creationId xmlns:p14="http://schemas.microsoft.com/office/powerpoint/2010/main" val="309289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5C9814-E10A-4EDF-8B7E-9F04E89EBDAF}"/>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8E37205D-8AF2-41D8-A9E3-95AF3549D8DC}"/>
              </a:ext>
            </a:extLst>
          </p:cNvPr>
          <p:cNvSpPr>
            <a:spLocks noGrp="1"/>
          </p:cNvSpPr>
          <p:nvPr>
            <p:ph idx="1"/>
          </p:nvPr>
        </p:nvSpPr>
        <p:spPr/>
        <p:txBody>
          <a:bodyPr>
            <a:normAutofit/>
          </a:bodyPr>
          <a:lstStyle/>
          <a:p>
            <a:pPr algn="just">
              <a:lnSpc>
                <a:spcPct val="115000"/>
              </a:lnSpc>
              <a:spcAft>
                <a:spcPts val="1000"/>
              </a:spcAft>
              <a:tabLst>
                <a:tab pos="1018540" algn="l"/>
              </a:tabLst>
            </a:pPr>
            <a:r>
              <a:rPr lang="tr-TR" sz="2400" b="1" dirty="0">
                <a:latin typeface="Calibri" panose="020F0502020204030204" pitchFamily="34" charset="0"/>
                <a:ea typeface="Calibri" panose="020F0502020204030204" pitchFamily="34" charset="0"/>
                <a:cs typeface="Times New Roman" panose="02020603050405020304" pitchFamily="18" charset="0"/>
              </a:rPr>
              <a:t>4. Silindirin Hacmi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Silindirin hacmi, taban alanı ile yüksekliğin çarpımına eşittir.</a:t>
            </a:r>
          </a:p>
          <a:p>
            <a:pPr algn="just">
              <a:lnSpc>
                <a:spcPct val="115000"/>
              </a:lnSpc>
              <a:spcAft>
                <a:spcPts val="1000"/>
              </a:spcAft>
              <a:tabLst>
                <a:tab pos="101854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Formülü;   </a:t>
            </a:r>
            <a:r>
              <a:rPr lang="tr-TR" sz="4000" dirty="0">
                <a:latin typeface="Calibri" panose="020F0502020204030204" pitchFamily="34" charset="0"/>
                <a:ea typeface="Calibri" panose="020F0502020204030204" pitchFamily="34" charset="0"/>
                <a:cs typeface="Times New Roman" panose="02020603050405020304" pitchFamily="18" charset="0"/>
              </a:rPr>
              <a:t>V= πr</a:t>
            </a:r>
            <a:r>
              <a:rPr lang="tr-TR" sz="4000" baseline="30000" dirty="0">
                <a:latin typeface="Calibri" panose="020F0502020204030204" pitchFamily="34" charset="0"/>
                <a:ea typeface="Calibri" panose="020F0502020204030204" pitchFamily="34" charset="0"/>
                <a:cs typeface="Times New Roman" panose="02020603050405020304" pitchFamily="18" charset="0"/>
              </a:rPr>
              <a:t>2</a:t>
            </a:r>
            <a:r>
              <a:rPr lang="tr-TR" sz="4000" dirty="0">
                <a:latin typeface="Calibri" panose="020F0502020204030204" pitchFamily="34" charset="0"/>
                <a:ea typeface="Calibri" panose="020F0502020204030204" pitchFamily="34" charset="0"/>
                <a:cs typeface="Times New Roman" panose="02020603050405020304" pitchFamily="18" charset="0"/>
              </a:rPr>
              <a:t>h</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dirty="0"/>
          </a:p>
        </p:txBody>
      </p:sp>
      <p:sp>
        <p:nvSpPr>
          <p:cNvPr id="4" name="Rectangle 2">
            <a:extLst>
              <a:ext uri="{FF2B5EF4-FFF2-40B4-BE49-F238E27FC236}">
                <a16:creationId xmlns:a16="http://schemas.microsoft.com/office/drawing/2014/main" id="{E8AD5A34-08F4-4FB7-8A70-47AB8B2C9F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a:extLst>
              <a:ext uri="{FF2B5EF4-FFF2-40B4-BE49-F238E27FC236}">
                <a16:creationId xmlns:a16="http://schemas.microsoft.com/office/drawing/2014/main" id="{6887704E-E5BD-46C6-82B3-7A121B3974A9}"/>
              </a:ext>
            </a:extLst>
          </p:cNvPr>
          <p:cNvGraphicFramePr>
            <a:graphicFrameLocks noChangeAspect="1"/>
          </p:cNvGraphicFramePr>
          <p:nvPr>
            <p:extLst>
              <p:ext uri="{D42A27DB-BD31-4B8C-83A1-F6EECF244321}">
                <p14:modId xmlns:p14="http://schemas.microsoft.com/office/powerpoint/2010/main" val="527332590"/>
              </p:ext>
            </p:extLst>
          </p:nvPr>
        </p:nvGraphicFramePr>
        <p:xfrm>
          <a:off x="5591944" y="2823563"/>
          <a:ext cx="2088232" cy="3315068"/>
        </p:xfrm>
        <a:graphic>
          <a:graphicData uri="http://schemas.openxmlformats.org/presentationml/2006/ole">
            <mc:AlternateContent xmlns:mc="http://schemas.openxmlformats.org/markup-compatibility/2006">
              <mc:Choice xmlns:v="urn:schemas-microsoft-com:vml" Requires="v">
                <p:oleObj spid="_x0000_s12297" name="Visio" r:id="rId3" imgW="766902" imgH="856769" progId="Visio.Drawing.11">
                  <p:embed/>
                </p:oleObj>
              </mc:Choice>
              <mc:Fallback>
                <p:oleObj name="Visio" r:id="rId3" imgW="766902" imgH="85676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44" y="2823563"/>
                        <a:ext cx="2088232" cy="3315068"/>
                      </a:xfrm>
                      <a:prstGeom prst="rect">
                        <a:avLst/>
                      </a:prstGeom>
                      <a:noFill/>
                    </p:spPr>
                  </p:pic>
                </p:oleObj>
              </mc:Fallback>
            </mc:AlternateContent>
          </a:graphicData>
        </a:graphic>
      </p:graphicFrame>
    </p:spTree>
    <p:extLst>
      <p:ext uri="{BB962C8B-B14F-4D97-AF65-F5344CB8AC3E}">
        <p14:creationId xmlns:p14="http://schemas.microsoft.com/office/powerpoint/2010/main" val="318456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graphicFrame>
        <p:nvGraphicFramePr>
          <p:cNvPr id="4" name="İçerik Yer Tutucusu 3">
            <a:extLst>
              <a:ext uri="{FF2B5EF4-FFF2-40B4-BE49-F238E27FC236}">
                <a16:creationId xmlns:a16="http://schemas.microsoft.com/office/drawing/2014/main" id="{D3BB7FBD-EEA8-4B7C-8DD4-D5EACC9806AA}"/>
              </a:ext>
            </a:extLst>
          </p:cNvPr>
          <p:cNvGraphicFramePr>
            <a:graphicFrameLocks noGrp="1"/>
          </p:cNvGraphicFramePr>
          <p:nvPr>
            <p:ph idx="1"/>
            <p:extLst/>
          </p:nvPr>
        </p:nvGraphicFramePr>
        <p:xfrm>
          <a:off x="1559496" y="1440244"/>
          <a:ext cx="8856984" cy="4896540"/>
        </p:xfrm>
        <a:graphic>
          <a:graphicData uri="http://schemas.openxmlformats.org/drawingml/2006/table">
            <a:tbl>
              <a:tblPr firstRow="1" firstCol="1" bandRow="1">
                <a:tableStyleId>{073A0DAA-6AF3-43AB-8588-CEC1D06C72B9}</a:tableStyleId>
              </a:tblPr>
              <a:tblGrid>
                <a:gridCol w="2157503">
                  <a:extLst>
                    <a:ext uri="{9D8B030D-6E8A-4147-A177-3AD203B41FA5}">
                      <a16:colId xmlns:a16="http://schemas.microsoft.com/office/drawing/2014/main" val="3438053929"/>
                    </a:ext>
                  </a:extLst>
                </a:gridCol>
                <a:gridCol w="1321024">
                  <a:extLst>
                    <a:ext uri="{9D8B030D-6E8A-4147-A177-3AD203B41FA5}">
                      <a16:colId xmlns:a16="http://schemas.microsoft.com/office/drawing/2014/main" val="239514238"/>
                    </a:ext>
                  </a:extLst>
                </a:gridCol>
                <a:gridCol w="1943283">
                  <a:extLst>
                    <a:ext uri="{9D8B030D-6E8A-4147-A177-3AD203B41FA5}">
                      <a16:colId xmlns:a16="http://schemas.microsoft.com/office/drawing/2014/main" val="3916205459"/>
                    </a:ext>
                  </a:extLst>
                </a:gridCol>
                <a:gridCol w="3435174">
                  <a:extLst>
                    <a:ext uri="{9D8B030D-6E8A-4147-A177-3AD203B41FA5}">
                      <a16:colId xmlns:a16="http://schemas.microsoft.com/office/drawing/2014/main" val="2380585870"/>
                    </a:ext>
                  </a:extLst>
                </a:gridCol>
              </a:tblGrid>
              <a:tr h="445140">
                <a:tc>
                  <a:txBody>
                    <a:bodyPr/>
                    <a:lstStyle/>
                    <a:p>
                      <a:pPr algn="ctr">
                        <a:lnSpc>
                          <a:spcPct val="115000"/>
                        </a:lnSpc>
                        <a:spcAft>
                          <a:spcPts val="0"/>
                        </a:spcAft>
                      </a:pPr>
                      <a:r>
                        <a:rPr lang="en-US" sz="2000" dirty="0" err="1">
                          <a:effectLst/>
                        </a:rPr>
                        <a:t>Birim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Sembolü</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Üslü İfadesi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Büyüklüğü</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951027"/>
                  </a:ext>
                </a:extLst>
              </a:tr>
              <a:tr h="445140">
                <a:tc>
                  <a:txBody>
                    <a:bodyPr/>
                    <a:lstStyle/>
                    <a:p>
                      <a:pPr algn="ctr">
                        <a:lnSpc>
                          <a:spcPct val="115000"/>
                        </a:lnSpc>
                        <a:spcAft>
                          <a:spcPts val="0"/>
                        </a:spcAft>
                      </a:pPr>
                      <a:r>
                        <a:rPr lang="en-US" sz="2000">
                          <a:effectLst/>
                        </a:rPr>
                        <a:t>Kilometre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Km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1000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79681"/>
                  </a:ext>
                </a:extLst>
              </a:tr>
              <a:tr h="445140">
                <a:tc>
                  <a:txBody>
                    <a:bodyPr/>
                    <a:lstStyle/>
                    <a:p>
                      <a:pPr algn="ctr">
                        <a:lnSpc>
                          <a:spcPct val="115000"/>
                        </a:lnSpc>
                        <a:spcAft>
                          <a:spcPts val="0"/>
                        </a:spcAft>
                      </a:pPr>
                      <a:r>
                        <a:rPr lang="en-US" sz="2000">
                          <a:effectLst/>
                        </a:rPr>
                        <a:t>Hektometre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Hm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100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0003385"/>
                  </a:ext>
                </a:extLst>
              </a:tr>
              <a:tr h="445140">
                <a:tc>
                  <a:txBody>
                    <a:bodyPr/>
                    <a:lstStyle/>
                    <a:p>
                      <a:pPr algn="ctr">
                        <a:lnSpc>
                          <a:spcPct val="115000"/>
                        </a:lnSpc>
                        <a:spcAft>
                          <a:spcPts val="0"/>
                        </a:spcAft>
                      </a:pPr>
                      <a:r>
                        <a:rPr lang="en-US" sz="2000">
                          <a:effectLst/>
                        </a:rPr>
                        <a:t>Dekametre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dam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096455"/>
                  </a:ext>
                </a:extLst>
              </a:tr>
              <a:tr h="445140">
                <a:tc>
                  <a:txBody>
                    <a:bodyPr/>
                    <a:lstStyle/>
                    <a:p>
                      <a:pPr algn="ctr">
                        <a:lnSpc>
                          <a:spcPct val="115000"/>
                        </a:lnSpc>
                        <a:spcAft>
                          <a:spcPts val="0"/>
                        </a:spcAft>
                      </a:pPr>
                      <a:r>
                        <a:rPr lang="en-US" sz="2000">
                          <a:effectLst/>
                        </a:rPr>
                        <a:t>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3974128"/>
                  </a:ext>
                </a:extLst>
              </a:tr>
              <a:tr h="445140">
                <a:tc>
                  <a:txBody>
                    <a:bodyPr/>
                    <a:lstStyle/>
                    <a:p>
                      <a:pPr algn="ctr">
                        <a:lnSpc>
                          <a:spcPct val="115000"/>
                        </a:lnSpc>
                        <a:spcAft>
                          <a:spcPts val="0"/>
                        </a:spcAft>
                      </a:pPr>
                      <a:r>
                        <a:rPr lang="en-US" sz="2000">
                          <a:effectLst/>
                        </a:rPr>
                        <a:t>Desimetre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dm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0,1 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8591905"/>
                  </a:ext>
                </a:extLst>
              </a:tr>
              <a:tr h="445140">
                <a:tc>
                  <a:txBody>
                    <a:bodyPr/>
                    <a:lstStyle/>
                    <a:p>
                      <a:pPr algn="ctr">
                        <a:lnSpc>
                          <a:spcPct val="115000"/>
                        </a:lnSpc>
                        <a:spcAft>
                          <a:spcPts val="0"/>
                        </a:spcAft>
                      </a:pPr>
                      <a:r>
                        <a:rPr lang="en-US" sz="2000">
                          <a:effectLst/>
                        </a:rPr>
                        <a:t>Santimetre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cm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0,01m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540764"/>
                  </a:ext>
                </a:extLst>
              </a:tr>
              <a:tr h="445140">
                <a:tc>
                  <a:txBody>
                    <a:bodyPr/>
                    <a:lstStyle/>
                    <a:p>
                      <a:pPr algn="ctr">
                        <a:lnSpc>
                          <a:spcPct val="115000"/>
                        </a:lnSpc>
                        <a:spcAft>
                          <a:spcPts val="0"/>
                        </a:spcAft>
                      </a:pPr>
                      <a:r>
                        <a:rPr lang="en-US" sz="2000">
                          <a:effectLst/>
                        </a:rPr>
                        <a:t>Milimetre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mm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0,001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575219"/>
                  </a:ext>
                </a:extLst>
              </a:tr>
              <a:tr h="445140">
                <a:tc>
                  <a:txBody>
                    <a:bodyPr/>
                    <a:lstStyle/>
                    <a:p>
                      <a:pPr algn="ctr">
                        <a:lnSpc>
                          <a:spcPct val="115000"/>
                        </a:lnSpc>
                        <a:spcAft>
                          <a:spcPts val="0"/>
                        </a:spcAft>
                      </a:pPr>
                      <a:r>
                        <a:rPr lang="en-US" sz="2000">
                          <a:effectLst/>
                        </a:rPr>
                        <a:t>Mikrometre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μm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0,000001 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9773234"/>
                  </a:ext>
                </a:extLst>
              </a:tr>
              <a:tr h="445140">
                <a:tc>
                  <a:txBody>
                    <a:bodyPr/>
                    <a:lstStyle/>
                    <a:p>
                      <a:pPr algn="ctr">
                        <a:lnSpc>
                          <a:spcPct val="115000"/>
                        </a:lnSpc>
                        <a:spcAft>
                          <a:spcPts val="0"/>
                        </a:spcAft>
                      </a:pPr>
                      <a:r>
                        <a:rPr lang="en-US" sz="2000">
                          <a:effectLst/>
                        </a:rPr>
                        <a:t>Nanometre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nm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-9</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0,000000001 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142010"/>
                  </a:ext>
                </a:extLst>
              </a:tr>
              <a:tr h="445140">
                <a:tc>
                  <a:txBody>
                    <a:bodyPr/>
                    <a:lstStyle/>
                    <a:p>
                      <a:pPr algn="ctr">
                        <a:lnSpc>
                          <a:spcPct val="115000"/>
                        </a:lnSpc>
                        <a:spcAft>
                          <a:spcPts val="0"/>
                        </a:spcAft>
                      </a:pPr>
                      <a:r>
                        <a:rPr lang="en-US" sz="2000">
                          <a:effectLst/>
                        </a:rPr>
                        <a:t>Pikometre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pm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a:effectLst/>
                        </a:rPr>
                        <a:t>10</a:t>
                      </a:r>
                      <a:r>
                        <a:rPr lang="en-US" sz="2000" baseline="30000">
                          <a:effectLst/>
                        </a:rPr>
                        <a:t>-12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0,000000000001 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559165"/>
                  </a:ext>
                </a:extLst>
              </a:tr>
            </a:tbl>
          </a:graphicData>
        </a:graphic>
      </p:graphicFrame>
    </p:spTree>
    <p:extLst>
      <p:ext uri="{BB962C8B-B14F-4D97-AF65-F5344CB8AC3E}">
        <p14:creationId xmlns:p14="http://schemas.microsoft.com/office/powerpoint/2010/main" val="3651804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53BB3B-A77D-4B76-BA0A-6673D941519B}"/>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3E8F37C0-34A3-4836-A7D9-6F75639E62FD}"/>
              </a:ext>
            </a:extLst>
          </p:cNvPr>
          <p:cNvSpPr>
            <a:spLocks noGrp="1"/>
          </p:cNvSpPr>
          <p:nvPr>
            <p:ph idx="1"/>
          </p:nvPr>
        </p:nvSpPr>
        <p:spPr/>
        <p:txBody>
          <a:bodyPr>
            <a:normAutofit lnSpcReduction="10000"/>
          </a:bodyPr>
          <a:lstStyle/>
          <a:p>
            <a:pPr algn="just">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Katı, Sıvı Ve Gaz Maddelerin Hacimlerinin Ölçülmesi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Katı ve sıvı maddelerin hacimleri vardır. Gaz maddelerin hacimleri değişkendir.</a:t>
            </a:r>
          </a:p>
          <a:p>
            <a:pPr algn="just">
              <a:lnSpc>
                <a:spcPct val="115000"/>
              </a:lnSpc>
              <a:spcAft>
                <a:spcPts val="1000"/>
              </a:spcAft>
            </a:pPr>
            <a:r>
              <a:rPr lang="tr-TR" sz="2400" b="1" u="sng" dirty="0">
                <a:latin typeface="Calibri" panose="020F0502020204030204" pitchFamily="34" charset="0"/>
                <a:ea typeface="Calibri" panose="020F0502020204030204" pitchFamily="34" charset="0"/>
                <a:cs typeface="Times New Roman" panose="02020603050405020304" pitchFamily="18" charset="0"/>
              </a:rPr>
              <a:t>Katı Maddelerin Hacim Ölçümü </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Düzgün ölçülü katı maddelerin hacmi;    Yükseklik x Uzunluk x Genişlik formülünden bulunur.</a:t>
            </a: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Düzgün olmayan katı maddelerin hacmini ölçmek için sıvılardan yararlanılır. Bunun için dereceli silindire belli bir miktar su konulur. Daha sonra hacmini ölçeceğimiz düzgün olmayan katı cisim dereceli kaptaki suyun içerisine bırakılır. Dereceli kaptan taşan su miktarı, düzgün olmayan katı cismin hacmini verir.</a:t>
            </a:r>
          </a:p>
        </p:txBody>
      </p:sp>
    </p:spTree>
    <p:extLst>
      <p:ext uri="{BB962C8B-B14F-4D97-AF65-F5344CB8AC3E}">
        <p14:creationId xmlns:p14="http://schemas.microsoft.com/office/powerpoint/2010/main" val="3381829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5841F9-2140-4129-A443-664843C8F222}"/>
              </a:ext>
            </a:extLst>
          </p:cNvPr>
          <p:cNvSpPr>
            <a:spLocks noGrp="1"/>
          </p:cNvSpPr>
          <p:nvPr>
            <p:ph type="title"/>
          </p:nvPr>
        </p:nvSpPr>
        <p:spPr/>
        <p:txBody>
          <a:bodyPr/>
          <a:lstStyle/>
          <a:p>
            <a:pPr algn="l"/>
            <a:r>
              <a:rPr lang="tr-TR"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3. Hacim Ölçümü</a:t>
            </a:r>
            <a:endParaRPr lang="tr-TR" dirty="0"/>
          </a:p>
        </p:txBody>
      </p:sp>
      <p:sp>
        <p:nvSpPr>
          <p:cNvPr id="3" name="İçerik Yer Tutucusu 2">
            <a:extLst>
              <a:ext uri="{FF2B5EF4-FFF2-40B4-BE49-F238E27FC236}">
                <a16:creationId xmlns:a16="http://schemas.microsoft.com/office/drawing/2014/main" id="{1D2978D9-8982-4D7B-8327-22FE91B7A1E3}"/>
              </a:ext>
            </a:extLst>
          </p:cNvPr>
          <p:cNvSpPr>
            <a:spLocks noGrp="1"/>
          </p:cNvSpPr>
          <p:nvPr>
            <p:ph idx="1"/>
          </p:nvPr>
        </p:nvSpPr>
        <p:spPr/>
        <p:txBody>
          <a:bodyPr>
            <a:normAutofit/>
          </a:bodyPr>
          <a:lstStyle/>
          <a:p>
            <a:pPr lvl="0" algn="just">
              <a:lnSpc>
                <a:spcPct val="115000"/>
              </a:lnSpc>
              <a:spcAft>
                <a:spcPts val="1000"/>
              </a:spcAft>
            </a:pPr>
            <a:r>
              <a:rPr lang="tr-TR"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 Katı, Sıvı Ve Gaz Maddelerin Hacimlerinin Ölçülmesi</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b="1" u="sng" dirty="0">
                <a:latin typeface="Calibri" panose="020F0502020204030204" pitchFamily="34" charset="0"/>
                <a:ea typeface="Calibri" panose="020F0502020204030204" pitchFamily="34" charset="0"/>
                <a:cs typeface="Times New Roman" panose="02020603050405020304" pitchFamily="18" charset="0"/>
              </a:rPr>
              <a:t>Sıvı Maddelerin Hacim Ölçümü  </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Sıvı maddelerin belli bir şekli olmadığı için, konuldukları kabın şeklini alırlar. Hacmini ölçmek istediğimiz sıvıyı dereceli silindir içinde koyarak ölçebiliriz.</a:t>
            </a:r>
          </a:p>
          <a:p>
            <a:pPr algn="just">
              <a:lnSpc>
                <a:spcPct val="115000"/>
              </a:lnSpc>
              <a:spcAft>
                <a:spcPts val="1000"/>
              </a:spcAft>
            </a:pPr>
            <a:r>
              <a:rPr lang="tr-TR" sz="2400" b="1" u="sng" dirty="0">
                <a:latin typeface="Calibri" panose="020F0502020204030204" pitchFamily="34" charset="0"/>
                <a:ea typeface="Calibri" panose="020F0502020204030204" pitchFamily="34" charset="0"/>
                <a:cs typeface="Times New Roman" panose="02020603050405020304" pitchFamily="18" charset="0"/>
              </a:rPr>
              <a:t>Gaz Maddelerin Hacim Ölçümü</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400" dirty="0">
                <a:latin typeface="Calibri" panose="020F0502020204030204" pitchFamily="34" charset="0"/>
                <a:ea typeface="Calibri" panose="020F0502020204030204" pitchFamily="34" charset="0"/>
                <a:cs typeface="Times New Roman" panose="02020603050405020304" pitchFamily="18" charset="0"/>
              </a:rPr>
              <a:t>Gazların belirli bir hacmi yoktur. Gaz tanecikleri her doğrultu da yayıldıkları için, gazların hacmi bulundukları kabın hacmine eşittir. Gazların hacmi sıcaklık, basınç vb. ortam koşullarına göre değişiklik gösterir.</a:t>
            </a:r>
          </a:p>
          <a:p>
            <a:pPr algn="just"/>
            <a:endParaRPr lang="tr-TR" sz="2400" dirty="0"/>
          </a:p>
        </p:txBody>
      </p:sp>
    </p:spTree>
    <p:extLst>
      <p:ext uri="{BB962C8B-B14F-4D97-AF65-F5344CB8AC3E}">
        <p14:creationId xmlns:p14="http://schemas.microsoft.com/office/powerpoint/2010/main" val="283659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87DF46-FBC1-4483-BE61-E0ECC9AE36F5}"/>
              </a:ext>
            </a:extLst>
          </p:cNvPr>
          <p:cNvPicPr>
            <a:picLocks noChangeAspect="1"/>
          </p:cNvPicPr>
          <p:nvPr/>
        </p:nvPicPr>
        <p:blipFill>
          <a:blip r:embed="rId2"/>
          <a:stretch>
            <a:fillRect/>
          </a:stretch>
        </p:blipFill>
        <p:spPr>
          <a:xfrm>
            <a:off x="5203767" y="1496551"/>
            <a:ext cx="6542117" cy="3707849"/>
          </a:xfrm>
          <a:prstGeom prst="rect">
            <a:avLst/>
          </a:prstGeom>
        </p:spPr>
      </p:pic>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623392" y="332656"/>
            <a:ext cx="4092951" cy="832732"/>
          </a:xfrm>
        </p:spPr>
        <p:txBody>
          <a:bodyPr>
            <a:normAutofit/>
          </a:bodyPr>
          <a:lstStyle/>
          <a:p>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321733" y="1412777"/>
            <a:ext cx="4394610" cy="2376263"/>
          </a:xfrm>
        </p:spPr>
        <p:txBody>
          <a:bodyPr anchor="t">
            <a:normAutofit/>
          </a:bodyPr>
          <a:lstStyle/>
          <a:p>
            <a:r>
              <a:rPr lang="en-US" sz="2400" dirty="0" err="1">
                <a:latin typeface="Times New Roman" panose="02020603050405020304" pitchFamily="18" charset="0"/>
                <a:cs typeface="Times New Roman" panose="02020603050405020304" pitchFamily="18" charset="0"/>
              </a:rPr>
              <a:t>Uzunluk</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ölçü</a:t>
            </a:r>
            <a:r>
              <a:rPr lang="en-US" sz="2400" dirty="0" err="1">
                <a:latin typeface="Times New Roman" panose="02020603050405020304" pitchFamily="18" charset="0"/>
                <a:cs typeface="Times New Roman" panose="02020603050405020304" pitchFamily="18" charset="0"/>
              </a:rPr>
              <a:t>lerinde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görüleceği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üzere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katlar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arasında</a:t>
            </a:r>
            <a:r>
              <a:rPr lang="en-US" sz="2400" dirty="0">
                <a:latin typeface="Times New Roman" panose="02020603050405020304" pitchFamily="18" charset="0"/>
                <a:cs typeface="Times New Roman" panose="02020603050405020304" pitchFamily="18" charset="0"/>
              </a:rPr>
              <a:t> 10’ar </a:t>
            </a:r>
            <a:r>
              <a:rPr lang="en-US" sz="2400" dirty="0" err="1">
                <a:latin typeface="Times New Roman" panose="02020603050405020304" pitchFamily="18" charset="0"/>
                <a:cs typeface="Times New Roman" panose="02020603050405020304" pitchFamily="18" charset="0"/>
              </a:rPr>
              <a:t>kat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bulunmaktadır</a:t>
            </a:r>
            <a:r>
              <a:rPr lang="en-US" sz="2400"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Bunu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iyi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yandaki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tablo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açıklayabiliriz</a:t>
            </a:r>
            <a:r>
              <a:rPr lang="en-US" sz="2400" dirty="0">
                <a:latin typeface="Times New Roman" panose="02020603050405020304" pitchFamily="18" charset="0"/>
                <a:cs typeface="Times New Roman" panose="02020603050405020304" pitchFamily="18" charset="0"/>
              </a:rPr>
              <a:t>:</a:t>
            </a:r>
          </a:p>
          <a:p>
            <a:endParaRPr lang="tr-TR" sz="2000" dirty="0">
              <a:solidFill>
                <a:schemeClr val="bg1"/>
              </a:solidFill>
            </a:endParaRPr>
          </a:p>
          <a:p>
            <a:endParaRPr lang="tr-TR" sz="2000" dirty="0">
              <a:solidFill>
                <a:schemeClr val="bg1"/>
              </a:solidFill>
            </a:endParaRPr>
          </a:p>
        </p:txBody>
      </p:sp>
    </p:spTree>
    <p:extLst>
      <p:ext uri="{BB962C8B-B14F-4D97-AF65-F5344CB8AC3E}">
        <p14:creationId xmlns:p14="http://schemas.microsoft.com/office/powerpoint/2010/main" val="48776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340768"/>
            <a:ext cx="10515600" cy="4836195"/>
          </a:xfrm>
        </p:spPr>
        <p:txBody>
          <a:bodyPr/>
          <a:lstStyle/>
          <a:p>
            <a:r>
              <a:rPr lang="en-US" sz="2400" b="1" dirty="0"/>
              <a:t>Diğer Uzunluk Birimleri</a:t>
            </a:r>
            <a:endParaRPr lang="tr-TR" sz="2400" dirty="0"/>
          </a:p>
          <a:p>
            <a:r>
              <a:rPr lang="en-US" sz="2400" dirty="0"/>
              <a:t> Dünyada farklı ülkeler ve Kabul ettikleri birim sistemlerinin SI birim sisteminde metre karşılığı aşağıdaki tabloda verilmiştir.</a:t>
            </a:r>
            <a:endParaRPr lang="tr-TR" sz="2400" dirty="0"/>
          </a:p>
          <a:p>
            <a:pPr algn="just"/>
            <a:endParaRPr lang="tr-TR" dirty="0"/>
          </a:p>
        </p:txBody>
      </p:sp>
      <p:graphicFrame>
        <p:nvGraphicFramePr>
          <p:cNvPr id="4" name="Tablo 3">
            <a:extLst>
              <a:ext uri="{FF2B5EF4-FFF2-40B4-BE49-F238E27FC236}">
                <a16:creationId xmlns:a16="http://schemas.microsoft.com/office/drawing/2014/main" id="{57AC3F33-B163-4A71-8326-D893BECEF483}"/>
              </a:ext>
            </a:extLst>
          </p:cNvPr>
          <p:cNvGraphicFramePr>
            <a:graphicFrameLocks noGrp="1"/>
          </p:cNvGraphicFramePr>
          <p:nvPr>
            <p:extLst/>
          </p:nvPr>
        </p:nvGraphicFramePr>
        <p:xfrm>
          <a:off x="1730515" y="2932467"/>
          <a:ext cx="8730969" cy="3244496"/>
        </p:xfrm>
        <a:graphic>
          <a:graphicData uri="http://schemas.openxmlformats.org/drawingml/2006/table">
            <a:tbl>
              <a:tblPr firstRow="1" firstCol="1" bandRow="1">
                <a:tableStyleId>{073A0DAA-6AF3-43AB-8588-CEC1D06C72B9}</a:tableStyleId>
              </a:tblPr>
              <a:tblGrid>
                <a:gridCol w="2767879">
                  <a:extLst>
                    <a:ext uri="{9D8B030D-6E8A-4147-A177-3AD203B41FA5}">
                      <a16:colId xmlns:a16="http://schemas.microsoft.com/office/drawing/2014/main" val="3624137750"/>
                    </a:ext>
                  </a:extLst>
                </a:gridCol>
                <a:gridCol w="2495494">
                  <a:extLst>
                    <a:ext uri="{9D8B030D-6E8A-4147-A177-3AD203B41FA5}">
                      <a16:colId xmlns:a16="http://schemas.microsoft.com/office/drawing/2014/main" val="94240982"/>
                    </a:ext>
                  </a:extLst>
                </a:gridCol>
                <a:gridCol w="3467596">
                  <a:extLst>
                    <a:ext uri="{9D8B030D-6E8A-4147-A177-3AD203B41FA5}">
                      <a16:colId xmlns:a16="http://schemas.microsoft.com/office/drawing/2014/main" val="3257131088"/>
                    </a:ext>
                  </a:extLst>
                </a:gridCol>
              </a:tblGrid>
              <a:tr h="706301">
                <a:tc>
                  <a:txBody>
                    <a:bodyPr/>
                    <a:lstStyle/>
                    <a:p>
                      <a:pPr algn="just">
                        <a:lnSpc>
                          <a:spcPct val="115000"/>
                        </a:lnSpc>
                        <a:spcAft>
                          <a:spcPts val="0"/>
                        </a:spcAft>
                      </a:pPr>
                      <a:r>
                        <a:rPr lang="en-US" sz="2800" dirty="0">
                          <a:effectLst/>
                        </a:rPr>
                        <a:t>Uzunluk</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Metre karşılığı</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Santimetre karşılığı</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4341501"/>
                  </a:ext>
                </a:extLst>
              </a:tr>
              <a:tr h="507639">
                <a:tc>
                  <a:txBody>
                    <a:bodyPr/>
                    <a:lstStyle/>
                    <a:p>
                      <a:pPr algn="just">
                        <a:lnSpc>
                          <a:spcPct val="115000"/>
                        </a:lnSpc>
                        <a:spcAft>
                          <a:spcPts val="0"/>
                        </a:spcAft>
                      </a:pPr>
                      <a:r>
                        <a:rPr lang="en-US" sz="2800">
                          <a:effectLst/>
                        </a:rPr>
                        <a:t>1 inç (inch)</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0,0254 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2,54 cm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5673"/>
                  </a:ext>
                </a:extLst>
              </a:tr>
              <a:tr h="507639">
                <a:tc>
                  <a:txBody>
                    <a:bodyPr/>
                    <a:lstStyle/>
                    <a:p>
                      <a:pPr algn="just">
                        <a:lnSpc>
                          <a:spcPct val="115000"/>
                        </a:lnSpc>
                        <a:spcAft>
                          <a:spcPts val="0"/>
                        </a:spcAft>
                      </a:pPr>
                      <a:r>
                        <a:rPr lang="en-US" sz="2800">
                          <a:effectLst/>
                        </a:rPr>
                        <a:t>1 ayak (foot)</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0,3048 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30, 48 cm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2517694"/>
                  </a:ext>
                </a:extLst>
              </a:tr>
              <a:tr h="507639">
                <a:tc>
                  <a:txBody>
                    <a:bodyPr/>
                    <a:lstStyle/>
                    <a:p>
                      <a:pPr algn="just">
                        <a:lnSpc>
                          <a:spcPct val="115000"/>
                        </a:lnSpc>
                        <a:spcAft>
                          <a:spcPts val="0"/>
                        </a:spcAft>
                      </a:pPr>
                      <a:r>
                        <a:rPr lang="en-US" sz="2800">
                          <a:effectLst/>
                        </a:rPr>
                        <a:t>1 yarda (yard)</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0,9144 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rPr>
                        <a:t>91,44 cm</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670154"/>
                  </a:ext>
                </a:extLst>
              </a:tr>
              <a:tr h="507639">
                <a:tc>
                  <a:txBody>
                    <a:bodyPr/>
                    <a:lstStyle/>
                    <a:p>
                      <a:pPr algn="just">
                        <a:lnSpc>
                          <a:spcPct val="115000"/>
                        </a:lnSpc>
                        <a:spcAft>
                          <a:spcPts val="0"/>
                        </a:spcAft>
                      </a:pPr>
                      <a:r>
                        <a:rPr lang="en-US" sz="2800">
                          <a:effectLst/>
                        </a:rPr>
                        <a:t>1 kara mili</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1609 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160900 cm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023062"/>
                  </a:ext>
                </a:extLst>
              </a:tr>
              <a:tr h="507639">
                <a:tc>
                  <a:txBody>
                    <a:bodyPr/>
                    <a:lstStyle/>
                    <a:p>
                      <a:pPr algn="just">
                        <a:lnSpc>
                          <a:spcPct val="115000"/>
                        </a:lnSpc>
                        <a:spcAft>
                          <a:spcPts val="0"/>
                        </a:spcAft>
                      </a:pPr>
                      <a:r>
                        <a:rPr lang="en-US" sz="2800">
                          <a:effectLst/>
                        </a:rPr>
                        <a:t>1 deniz mili</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rPr>
                        <a:t>1852 m</a:t>
                      </a:r>
                      <a:endParaRPr lang="tr-T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rPr>
                        <a:t>185200 cm</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211111"/>
                  </a:ext>
                </a:extLst>
              </a:tr>
            </a:tbl>
          </a:graphicData>
        </a:graphic>
      </p:graphicFrame>
    </p:spTree>
    <p:extLst>
      <p:ext uri="{BB962C8B-B14F-4D97-AF65-F5344CB8AC3E}">
        <p14:creationId xmlns:p14="http://schemas.microsoft.com/office/powerpoint/2010/main" val="345684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340768"/>
            <a:ext cx="10515600" cy="4836195"/>
          </a:xfrm>
        </p:spPr>
        <p:txBody>
          <a:bodyPr>
            <a:normAutofit/>
          </a:bodyPr>
          <a:lstStyle/>
          <a:p>
            <a:pPr algn="just"/>
            <a:r>
              <a:rPr lang="en-US" sz="2400" b="1" dirty="0"/>
              <a:t>Uzunluk Ölçen Ölçü Aletleri</a:t>
            </a:r>
            <a:endParaRPr lang="tr-TR" sz="2400" dirty="0"/>
          </a:p>
          <a:p>
            <a:pPr algn="just"/>
            <a:r>
              <a:rPr lang="en-US" sz="2400" dirty="0"/>
              <a:t>Uzunluk ölçmek için kullanılan çeşitli metre türleri vardır. Mesleklere göre kullanılan ölçü aletleri değişmektedir. Örneğin terzinin kullandığı metre ile mobilyacının veya inşaat ustasının kullandığı uzunluk ölçü aletleri farklıdır.</a:t>
            </a:r>
            <a:endParaRPr lang="tr-TR" sz="2400" dirty="0"/>
          </a:p>
          <a:p>
            <a:pPr marL="0" indent="0" algn="just">
              <a:buNone/>
            </a:pPr>
            <a:endParaRPr lang="tr-TR" sz="2400" dirty="0"/>
          </a:p>
          <a:p>
            <a:pPr algn="just"/>
            <a:r>
              <a:rPr lang="en-US" sz="2400" b="1" dirty="0"/>
              <a:t>1. Şerit Metre</a:t>
            </a:r>
            <a:endParaRPr lang="tr-TR" sz="2400" dirty="0"/>
          </a:p>
          <a:p>
            <a:pPr algn="just"/>
            <a:r>
              <a:rPr lang="en-US" sz="2400" dirty="0"/>
              <a:t>Uzunluk ölçmek için kullanılan, metal malzemeden yapılmış olup ucundan tutularak istenilen uzunluğa kadar çekilebilen ve bırakıldığında yaylı bir sistem tarafından geri çekilen bir ölçü aletidir. Piyasada çeşitli firmaların farklı uzunluklarda ürünleri bulunmaktadır. Genelde 3 m, 5 m ve 8 m uzunluklarda bulunmaktadır.</a:t>
            </a:r>
            <a:endParaRPr lang="tr-TR" sz="2400" dirty="0"/>
          </a:p>
          <a:p>
            <a:pPr algn="just"/>
            <a:endParaRPr lang="tr-TR" dirty="0"/>
          </a:p>
        </p:txBody>
      </p:sp>
    </p:spTree>
    <p:extLst>
      <p:ext uri="{BB962C8B-B14F-4D97-AF65-F5344CB8AC3E}">
        <p14:creationId xmlns:p14="http://schemas.microsoft.com/office/powerpoint/2010/main" val="383013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340768"/>
            <a:ext cx="10515600" cy="4836195"/>
          </a:xfrm>
        </p:spPr>
        <p:txBody>
          <a:bodyPr/>
          <a:lstStyle/>
          <a:p>
            <a:pPr algn="just"/>
            <a:r>
              <a:rPr lang="en-US" sz="2800" b="1" dirty="0"/>
              <a:t>1. Şerit Metre</a:t>
            </a:r>
            <a:endParaRPr lang="tr-TR" sz="2800" dirty="0"/>
          </a:p>
          <a:p>
            <a:pPr algn="just"/>
            <a:endParaRPr lang="tr-TR" dirty="0"/>
          </a:p>
        </p:txBody>
      </p:sp>
      <p:graphicFrame>
        <p:nvGraphicFramePr>
          <p:cNvPr id="8" name="Nesne 7">
            <a:extLst>
              <a:ext uri="{FF2B5EF4-FFF2-40B4-BE49-F238E27FC236}">
                <a16:creationId xmlns:a16="http://schemas.microsoft.com/office/drawing/2014/main" id="{260E8DC3-40B6-4FFC-AD12-6641E35B72A2}"/>
              </a:ext>
            </a:extLst>
          </p:cNvPr>
          <p:cNvGraphicFramePr>
            <a:graphicFrameLocks noChangeAspect="1"/>
          </p:cNvGraphicFramePr>
          <p:nvPr>
            <p:extLst/>
          </p:nvPr>
        </p:nvGraphicFramePr>
        <p:xfrm>
          <a:off x="943538" y="2095977"/>
          <a:ext cx="10304923" cy="4103688"/>
        </p:xfrm>
        <a:graphic>
          <a:graphicData uri="http://schemas.openxmlformats.org/presentationml/2006/ole">
            <mc:AlternateContent xmlns:mc="http://schemas.openxmlformats.org/markup-compatibility/2006">
              <mc:Choice xmlns:v="urn:schemas-microsoft-com:vml" Requires="v">
                <p:oleObj spid="_x0000_s13315" name="Document" r:id="rId3" imgW="6800505" imgH="2708633" progId="Word.Document.12">
                  <p:embed/>
                </p:oleObj>
              </mc:Choice>
              <mc:Fallback>
                <p:oleObj name="Document" r:id="rId3" imgW="6800505" imgH="2708633" progId="Word.Document.12">
                  <p:embed/>
                  <p:pic>
                    <p:nvPicPr>
                      <p:cNvPr id="8" name="Nesne 7">
                        <a:extLst>
                          <a:ext uri="{FF2B5EF4-FFF2-40B4-BE49-F238E27FC236}">
                            <a16:creationId xmlns:a16="http://schemas.microsoft.com/office/drawing/2014/main" id="{260E8DC3-40B6-4FFC-AD12-6641E35B72A2}"/>
                          </a:ext>
                        </a:extLst>
                      </p:cNvPr>
                      <p:cNvPicPr/>
                      <p:nvPr/>
                    </p:nvPicPr>
                    <p:blipFill>
                      <a:blip r:embed="rId4"/>
                      <a:stretch>
                        <a:fillRect/>
                      </a:stretch>
                    </p:blipFill>
                    <p:spPr>
                      <a:xfrm>
                        <a:off x="943538" y="2095977"/>
                        <a:ext cx="10304923" cy="4103688"/>
                      </a:xfrm>
                      <a:prstGeom prst="rect">
                        <a:avLst/>
                      </a:prstGeom>
                    </p:spPr>
                  </p:pic>
                </p:oleObj>
              </mc:Fallback>
            </mc:AlternateContent>
          </a:graphicData>
        </a:graphic>
      </p:graphicFrame>
    </p:spTree>
    <p:extLst>
      <p:ext uri="{BB962C8B-B14F-4D97-AF65-F5344CB8AC3E}">
        <p14:creationId xmlns:p14="http://schemas.microsoft.com/office/powerpoint/2010/main" val="132147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340768"/>
            <a:ext cx="10515600" cy="4836195"/>
          </a:xfrm>
        </p:spPr>
        <p:txBody>
          <a:bodyPr/>
          <a:lstStyle/>
          <a:p>
            <a:r>
              <a:rPr lang="en-US" sz="2800" b="1" dirty="0"/>
              <a:t>2. Ahşap Katlanabilir Metre</a:t>
            </a:r>
            <a:endParaRPr lang="tr-TR" sz="2800" dirty="0"/>
          </a:p>
          <a:p>
            <a:r>
              <a:rPr lang="en-US" sz="2400" dirty="0"/>
              <a:t> 20 santimetrelik cetvellerin uç uca eklenmesiyle oluşan ahşap ölçü aletidir. Genellikle marangozlar kullanır.</a:t>
            </a:r>
            <a:endParaRPr lang="tr-TR" sz="2400" dirty="0"/>
          </a:p>
          <a:p>
            <a:pPr algn="just"/>
            <a:endParaRPr lang="tr-TR" dirty="0"/>
          </a:p>
        </p:txBody>
      </p:sp>
      <p:graphicFrame>
        <p:nvGraphicFramePr>
          <p:cNvPr id="5" name="Nesne 4">
            <a:extLst>
              <a:ext uri="{FF2B5EF4-FFF2-40B4-BE49-F238E27FC236}">
                <a16:creationId xmlns:a16="http://schemas.microsoft.com/office/drawing/2014/main" id="{ADE105E6-71C4-4958-9C7D-206D6EAAE8D4}"/>
              </a:ext>
            </a:extLst>
          </p:cNvPr>
          <p:cNvGraphicFramePr>
            <a:graphicFrameLocks noChangeAspect="1"/>
          </p:cNvGraphicFramePr>
          <p:nvPr>
            <p:extLst/>
          </p:nvPr>
        </p:nvGraphicFramePr>
        <p:xfrm>
          <a:off x="1619121" y="2780928"/>
          <a:ext cx="8953757" cy="3816424"/>
        </p:xfrm>
        <a:graphic>
          <a:graphicData uri="http://schemas.openxmlformats.org/presentationml/2006/ole">
            <mc:AlternateContent xmlns:mc="http://schemas.openxmlformats.org/markup-compatibility/2006">
              <mc:Choice xmlns:v="urn:schemas-microsoft-com:vml" Requires="v">
                <p:oleObj spid="_x0000_s14339" name="Document" r:id="rId3" imgW="6800505" imgH="2898656" progId="Word.Document.12">
                  <p:embed/>
                </p:oleObj>
              </mc:Choice>
              <mc:Fallback>
                <p:oleObj name="Document" r:id="rId3" imgW="6800505" imgH="2898656" progId="Word.Document.12">
                  <p:embed/>
                  <p:pic>
                    <p:nvPicPr>
                      <p:cNvPr id="5" name="Nesne 4">
                        <a:extLst>
                          <a:ext uri="{FF2B5EF4-FFF2-40B4-BE49-F238E27FC236}">
                            <a16:creationId xmlns:a16="http://schemas.microsoft.com/office/drawing/2014/main" id="{ADE105E6-71C4-4958-9C7D-206D6EAAE8D4}"/>
                          </a:ext>
                        </a:extLst>
                      </p:cNvPr>
                      <p:cNvPicPr/>
                      <p:nvPr/>
                    </p:nvPicPr>
                    <p:blipFill>
                      <a:blip r:embed="rId4"/>
                      <a:stretch>
                        <a:fillRect/>
                      </a:stretch>
                    </p:blipFill>
                    <p:spPr>
                      <a:xfrm>
                        <a:off x="1619121" y="2780928"/>
                        <a:ext cx="8953757" cy="3816424"/>
                      </a:xfrm>
                      <a:prstGeom prst="rect">
                        <a:avLst/>
                      </a:prstGeom>
                    </p:spPr>
                  </p:pic>
                </p:oleObj>
              </mc:Fallback>
            </mc:AlternateContent>
          </a:graphicData>
        </a:graphic>
      </p:graphicFrame>
    </p:spTree>
    <p:extLst>
      <p:ext uri="{BB962C8B-B14F-4D97-AF65-F5344CB8AC3E}">
        <p14:creationId xmlns:p14="http://schemas.microsoft.com/office/powerpoint/2010/main" val="36416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DF339B-EF9B-4882-B47C-B2F167917D99}"/>
              </a:ext>
            </a:extLst>
          </p:cNvPr>
          <p:cNvSpPr>
            <a:spLocks noGrp="1"/>
          </p:cNvSpPr>
          <p:nvPr>
            <p:ph type="title"/>
          </p:nvPr>
        </p:nvSpPr>
        <p:spPr>
          <a:xfrm>
            <a:off x="838200" y="476672"/>
            <a:ext cx="10515600" cy="576064"/>
          </a:xfrm>
        </p:spPr>
        <p:txBody>
          <a:bodyPr>
            <a:noAutofit/>
          </a:bodyPr>
          <a:lstStyle/>
          <a:p>
            <a:pPr algn="l"/>
            <a:r>
              <a:rPr lang="tr-TR" sz="3200" b="1" dirty="0">
                <a:latin typeface="Times New Roman" panose="02020603050405020304" pitchFamily="18" charset="0"/>
                <a:cs typeface="Times New Roman" panose="02020603050405020304" pitchFamily="18" charset="0"/>
              </a:rPr>
              <a:t>1. Uzunluk Ölçümü</a:t>
            </a:r>
          </a:p>
        </p:txBody>
      </p:sp>
      <p:sp>
        <p:nvSpPr>
          <p:cNvPr id="3" name="İçerik Yer Tutucusu 2">
            <a:extLst>
              <a:ext uri="{FF2B5EF4-FFF2-40B4-BE49-F238E27FC236}">
                <a16:creationId xmlns:a16="http://schemas.microsoft.com/office/drawing/2014/main" id="{512BD08E-594B-4E5D-86B8-BF44039799AE}"/>
              </a:ext>
            </a:extLst>
          </p:cNvPr>
          <p:cNvSpPr>
            <a:spLocks noGrp="1"/>
          </p:cNvSpPr>
          <p:nvPr>
            <p:ph idx="1"/>
          </p:nvPr>
        </p:nvSpPr>
        <p:spPr>
          <a:xfrm>
            <a:off x="838200" y="1196752"/>
            <a:ext cx="10515600" cy="4980211"/>
          </a:xfrm>
        </p:spPr>
        <p:txBody>
          <a:bodyPr>
            <a:normAutofit/>
          </a:bodyPr>
          <a:lstStyle/>
          <a:p>
            <a:pPr algn="just"/>
            <a:r>
              <a:rPr lang="en-US" sz="2800" b="1" dirty="0"/>
              <a:t>3. Arazi Tipi Şerit Metre</a:t>
            </a:r>
            <a:endParaRPr lang="tr-TR" sz="2800" dirty="0"/>
          </a:p>
          <a:p>
            <a:pPr algn="just"/>
            <a:r>
              <a:rPr lang="en-US" sz="2400" dirty="0"/>
              <a:t>Arazi uzunluklarını ölçmek için kullanılır. Tapu kadastro ve inşaat sektöründe çok tercih edilmektedir. Piyasada çeşitli uzunluklarda örneğin 20 m, 50 m ve 100 m gibi uzunluklarda bulunmaktadır.</a:t>
            </a:r>
          </a:p>
          <a:p>
            <a:pPr algn="just"/>
            <a:endParaRPr lang="tr-TR" sz="2400" dirty="0"/>
          </a:p>
        </p:txBody>
      </p:sp>
      <p:pic>
        <p:nvPicPr>
          <p:cNvPr id="7" name="Resim 6">
            <a:extLst>
              <a:ext uri="{FF2B5EF4-FFF2-40B4-BE49-F238E27FC236}">
                <a16:creationId xmlns:a16="http://schemas.microsoft.com/office/drawing/2014/main" id="{2524C245-5B99-4E70-A9BB-E2C55BEAFD0C}"/>
              </a:ext>
            </a:extLst>
          </p:cNvPr>
          <p:cNvPicPr>
            <a:picLocks noChangeAspect="1"/>
          </p:cNvPicPr>
          <p:nvPr/>
        </p:nvPicPr>
        <p:blipFill>
          <a:blip r:embed="rId2"/>
          <a:stretch>
            <a:fillRect/>
          </a:stretch>
        </p:blipFill>
        <p:spPr>
          <a:xfrm>
            <a:off x="1947487" y="3079952"/>
            <a:ext cx="8297025" cy="3752116"/>
          </a:xfrm>
          <a:prstGeom prst="rect">
            <a:avLst/>
          </a:prstGeom>
        </p:spPr>
      </p:pic>
    </p:spTree>
    <p:extLst>
      <p:ext uri="{BB962C8B-B14F-4D97-AF65-F5344CB8AC3E}">
        <p14:creationId xmlns:p14="http://schemas.microsoft.com/office/powerpoint/2010/main" val="395009555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11727</TotalTime>
  <Words>1505</Words>
  <Application>Microsoft Office PowerPoint</Application>
  <PresentationFormat>Geniş ekran</PresentationFormat>
  <Paragraphs>352</Paragraphs>
  <Slides>31</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2</vt:i4>
      </vt:variant>
      <vt:variant>
        <vt:lpstr>Slayt Başlıkları</vt:lpstr>
      </vt:variant>
      <vt:variant>
        <vt:i4>31</vt:i4>
      </vt:variant>
    </vt:vector>
  </HeadingPairs>
  <TitlesOfParts>
    <vt:vector size="38" baseType="lpstr">
      <vt:lpstr>Arial</vt:lpstr>
      <vt:lpstr>Calibri</vt:lpstr>
      <vt:lpstr>Cambria Math</vt:lpstr>
      <vt:lpstr>Times New Roman</vt:lpstr>
      <vt:lpstr>Ofis Teması</vt:lpstr>
      <vt:lpstr>Document</vt:lpstr>
      <vt:lpstr>Visio</vt:lpstr>
      <vt:lpstr>2. Hafta</vt:lpstr>
      <vt:lpstr>FİZİKSEL BÜYÜKLÜKLERİN ÖLÇÜLMESİ</vt:lpstr>
      <vt:lpstr>1. Uzunluk Ölçümü</vt:lpstr>
      <vt:lpstr>1. Uzunluk Ölçümü</vt:lpstr>
      <vt:lpstr>1. Uzunluk Ölçümü</vt:lpstr>
      <vt:lpstr>1. Uzunluk Ölçümü</vt:lpstr>
      <vt:lpstr>1. Uzunluk Ölçümü</vt:lpstr>
      <vt:lpstr>1. Uzunluk Ölçümü</vt:lpstr>
      <vt:lpstr>1. Uzunluk Ölçümü</vt:lpstr>
      <vt:lpstr>1. Uzunluk Ölçümü</vt:lpstr>
      <vt:lpstr>Fiziksel Ölçümler 2. Alan Ölçümü</vt:lpstr>
      <vt:lpstr>2. Alan Ölçümü</vt:lpstr>
      <vt:lpstr>2. Alan Ölçümü</vt:lpstr>
      <vt:lpstr>2. Alan Ölçümü</vt:lpstr>
      <vt:lpstr>2. Alan Ölçümü</vt:lpstr>
      <vt:lpstr>2. Alan Ölçümü</vt:lpstr>
      <vt:lpstr>2. Alan Ölçümü</vt:lpstr>
      <vt:lpstr>2. Alan Ölçümü</vt:lpstr>
      <vt:lpstr>2. Alan Ölçümü</vt:lpstr>
      <vt:lpstr>2. Alan Ölçümü</vt:lpstr>
      <vt:lpstr>2. Alan Ölçümü</vt:lpstr>
      <vt:lpstr>3. Hacim Ölçümü</vt:lpstr>
      <vt:lpstr>3. Hacim Ölçümü</vt:lpstr>
      <vt:lpstr>3. Hacim Ölçümü</vt:lpstr>
      <vt:lpstr>3. Hacim Ölçümü</vt:lpstr>
      <vt:lpstr>3. Hacim Ölçümü</vt:lpstr>
      <vt:lpstr>3. Hacim Ölçümü</vt:lpstr>
      <vt:lpstr>3. Hacim Ölçümü</vt:lpstr>
      <vt:lpstr>3. Hacim Ölçümü</vt:lpstr>
      <vt:lpstr>3. Hacim Ölçümü</vt:lpstr>
      <vt:lpstr>3. Hacim Ölçümü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JARVIS</dc:creator>
  <cp:lastModifiedBy>Ahmet.Tipi</cp:lastModifiedBy>
  <cp:revision>80</cp:revision>
  <dcterms:created xsi:type="dcterms:W3CDTF">2018-04-23T18:35:27Z</dcterms:created>
  <dcterms:modified xsi:type="dcterms:W3CDTF">2019-11-27T00:11:22Z</dcterms:modified>
</cp:coreProperties>
</file>