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1" r:id="rId5"/>
    <p:sldId id="260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5EFF71-191C-4082-AD37-5F32B1C499FD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FC90E5-8655-4596-8A3B-49D4B748B9C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5EFF71-191C-4082-AD37-5F32B1C499FD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FC90E5-8655-4596-8A3B-49D4B748B9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5EFF71-191C-4082-AD37-5F32B1C499FD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FC90E5-8655-4596-8A3B-49D4B748B9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5EFF71-191C-4082-AD37-5F32B1C499FD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FC90E5-8655-4596-8A3B-49D4B748B9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5EFF71-191C-4082-AD37-5F32B1C499FD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FC90E5-8655-4596-8A3B-49D4B748B9C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5EFF71-191C-4082-AD37-5F32B1C499FD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FC90E5-8655-4596-8A3B-49D4B748B9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5EFF71-191C-4082-AD37-5F32B1C499FD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FC90E5-8655-4596-8A3B-49D4B748B9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5EFF71-191C-4082-AD37-5F32B1C499FD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FC90E5-8655-4596-8A3B-49D4B748B9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5EFF71-191C-4082-AD37-5F32B1C499FD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FC90E5-8655-4596-8A3B-49D4B748B9C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5EFF71-191C-4082-AD37-5F32B1C499FD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FC90E5-8655-4596-8A3B-49D4B748B9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5EFF71-191C-4082-AD37-5F32B1C499FD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FC90E5-8655-4596-8A3B-49D4B748B9C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D5EFF71-191C-4082-AD37-5F32B1C499FD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8FC90E5-8655-4596-8A3B-49D4B748B9C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ctrTitle"/>
          </p:nvPr>
        </p:nvSpPr>
        <p:spPr>
          <a:xfrm>
            <a:off x="1331640" y="1052736"/>
            <a:ext cx="7406640" cy="504056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İSP 221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err="1" smtClean="0"/>
              <a:t>Ortograf</a:t>
            </a:r>
            <a:r>
              <a:rPr lang="es-ES_tradnl" b="1" dirty="0" smtClean="0"/>
              <a:t>ía y Fonética</a:t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>						</a:t>
            </a:r>
            <a:r>
              <a:rPr lang="es-ES_tradnl" dirty="0" smtClean="0"/>
              <a:t>Clase 14</a:t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0106"/>
          </a:xfrm>
        </p:spPr>
        <p:txBody>
          <a:bodyPr/>
          <a:lstStyle/>
          <a:p>
            <a:r>
              <a:rPr lang="es-ES_tradnl" dirty="0" smtClean="0"/>
              <a:t>REPASO. Rasgos distintivos.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5400600"/>
          </a:xfrm>
        </p:spPr>
        <p:txBody>
          <a:bodyPr>
            <a:normAutofit fontScale="92500" lnSpcReduction="10000"/>
          </a:bodyPr>
          <a:lstStyle/>
          <a:p>
            <a:r>
              <a:rPr lang="es-ES_tradnl" dirty="0" smtClean="0"/>
              <a:t> /a/:</a:t>
            </a:r>
          </a:p>
          <a:p>
            <a:r>
              <a:rPr lang="es-ES_tradnl" dirty="0" smtClean="0"/>
              <a:t> /t/:</a:t>
            </a:r>
          </a:p>
          <a:p>
            <a:r>
              <a:rPr lang="es-ES_tradnl" dirty="0" smtClean="0"/>
              <a:t> /</a:t>
            </a:r>
            <a:r>
              <a:rPr lang="es-ES_tradnl" dirty="0" smtClean="0">
                <a:latin typeface="Arial"/>
                <a:cs typeface="Arial"/>
              </a:rPr>
              <a:t>Ɵ/:</a:t>
            </a:r>
          </a:p>
          <a:p>
            <a:r>
              <a:rPr lang="es-ES_tradnl" dirty="0" smtClean="0">
                <a:latin typeface="Arial"/>
                <a:cs typeface="Arial"/>
              </a:rPr>
              <a:t> /i/</a:t>
            </a:r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s-ES_tradnl" dirty="0" smtClean="0"/>
              <a:t> </a:t>
            </a:r>
            <a:r>
              <a:rPr lang="es-ES_tradnl" dirty="0" smtClean="0">
                <a:latin typeface="Arial"/>
                <a:cs typeface="Arial"/>
              </a:rPr>
              <a:t>/</a:t>
            </a:r>
            <a:r>
              <a:rPr lang="tr-TR" dirty="0" smtClean="0">
                <a:latin typeface="Arial"/>
                <a:cs typeface="Arial"/>
              </a:rPr>
              <a:t>ĉ</a:t>
            </a:r>
            <a:r>
              <a:rPr lang="es-ES_tradnl" dirty="0" smtClean="0">
                <a:latin typeface="Arial"/>
                <a:cs typeface="Arial"/>
              </a:rPr>
              <a:t>/:</a:t>
            </a:r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s-ES_tradnl" dirty="0" smtClean="0">
                <a:latin typeface="Arial"/>
                <a:cs typeface="Arial"/>
              </a:rPr>
              <a:t> /m/:</a:t>
            </a:r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s-ES_tradnl" dirty="0" smtClean="0">
                <a:latin typeface="Arial"/>
                <a:cs typeface="Arial"/>
              </a:rPr>
              <a:t> /u/:</a:t>
            </a:r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s-ES_tradnl" dirty="0" smtClean="0">
                <a:latin typeface="Arial"/>
                <a:cs typeface="Arial"/>
              </a:rPr>
              <a:t> /s/:</a:t>
            </a:r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s-ES_tradnl" dirty="0" smtClean="0">
                <a:latin typeface="Arial"/>
                <a:cs typeface="Arial"/>
              </a:rPr>
              <a:t> </a:t>
            </a:r>
            <a:r>
              <a:rPr lang="es-ES_tradnl" dirty="0" smtClean="0"/>
              <a:t>/</a:t>
            </a:r>
            <a:r>
              <a:rPr lang="es-ES_tradnl" dirty="0" smtClean="0">
                <a:latin typeface="Arial"/>
                <a:cs typeface="Arial"/>
              </a:rPr>
              <a:t>ʎ/:</a:t>
            </a:r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s-ES_tradnl" dirty="0" smtClean="0">
                <a:latin typeface="Arial"/>
                <a:cs typeface="Arial"/>
              </a:rPr>
              <a:t> /f/:</a:t>
            </a:r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s-ES_tradnl" dirty="0" smtClean="0">
                <a:latin typeface="Arial"/>
                <a:cs typeface="Arial"/>
              </a:rPr>
              <a:t> /o/: </a:t>
            </a:r>
          </a:p>
          <a:p>
            <a:pPr marL="365760" lvl="1" indent="-283464">
              <a:spcBef>
                <a:spcPts val="600"/>
              </a:spcBef>
              <a:buSzPct val="80000"/>
              <a:buNone/>
            </a:pPr>
            <a:endParaRPr lang="es-ES_tradnl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TRANSCRIPCIÓN FONOLÓGICA.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s-ES_tradnl" dirty="0" smtClean="0"/>
              <a:t>Se escribe todo en minúscula entre barras (para indicar que es una transcripción)</a:t>
            </a:r>
          </a:p>
          <a:p>
            <a:pPr>
              <a:buNone/>
            </a:pPr>
            <a:endParaRPr lang="es-ES_tradnl" dirty="0" smtClean="0"/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Para indicar las pausas, se utilizarán barras:</a:t>
            </a:r>
          </a:p>
          <a:p>
            <a:pPr lvl="1">
              <a:buFont typeface="Arial" pitchFamily="34" charset="0"/>
              <a:buChar char="•"/>
            </a:pPr>
            <a:r>
              <a:rPr lang="es-ES_tradnl" dirty="0" smtClean="0"/>
              <a:t> ,		/</a:t>
            </a:r>
          </a:p>
          <a:p>
            <a:pPr lvl="1">
              <a:buFont typeface="Arial" pitchFamily="34" charset="0"/>
              <a:buChar char="•"/>
            </a:pPr>
            <a:r>
              <a:rPr lang="es-ES_tradnl" dirty="0" smtClean="0"/>
              <a:t> .		//</a:t>
            </a:r>
          </a:p>
          <a:p>
            <a:pPr lvl="1">
              <a:buFont typeface="Arial" pitchFamily="34" charset="0"/>
              <a:buChar char="•"/>
            </a:pPr>
            <a:r>
              <a:rPr lang="es-ES_tradnl" dirty="0" smtClean="0"/>
              <a:t> . final	///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548680"/>
            <a:ext cx="7818072" cy="1143000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TRANSCRIPCIÓN FONOLÓGICA.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2276872"/>
            <a:ext cx="7498080" cy="2701280"/>
          </a:xfrm>
        </p:spPr>
        <p:txBody>
          <a:bodyPr/>
          <a:lstStyle/>
          <a:p>
            <a:pPr>
              <a:buNone/>
            </a:pPr>
            <a:r>
              <a:rPr lang="es-ES_tradnl" dirty="0" smtClean="0"/>
              <a:t>- Virginia, la hermana de Julián, habla japonés y chino perfectamente.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87624" y="476672"/>
            <a:ext cx="7818072" cy="1143000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TRANSCRIPCIÓN FONOLÓGICA.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2132856"/>
            <a:ext cx="7498080" cy="3493368"/>
          </a:xfrm>
        </p:spPr>
        <p:txBody>
          <a:bodyPr/>
          <a:lstStyle/>
          <a:p>
            <a:pPr>
              <a:buNone/>
            </a:pPr>
            <a:r>
              <a:rPr lang="es-ES_tradnl" dirty="0" smtClean="0"/>
              <a:t>- No me gusta mucho el color rojo porque es muy llamativo. Además, me quita años.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548680"/>
            <a:ext cx="7818072" cy="1143000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TRANSCRIPCIÓN FONOLÓGICA.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31640" y="1988840"/>
            <a:ext cx="7498080" cy="3493368"/>
          </a:xfrm>
        </p:spPr>
        <p:txBody>
          <a:bodyPr/>
          <a:lstStyle/>
          <a:p>
            <a:pPr>
              <a:buNone/>
            </a:pPr>
            <a:r>
              <a:rPr lang="es-ES_tradnl" dirty="0" smtClean="0"/>
              <a:t>-Vamos a comprar queso para hacer bocadillos a la plancha, que están muy ricos y exquisitos.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87624" y="476672"/>
            <a:ext cx="7818072" cy="1143000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TRANSCRIPCIÓN FONOLÓGICA.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2060848"/>
            <a:ext cx="7498080" cy="3277344"/>
          </a:xfrm>
        </p:spPr>
        <p:txBody>
          <a:bodyPr/>
          <a:lstStyle/>
          <a:p>
            <a:pPr>
              <a:buNone/>
            </a:pPr>
            <a:r>
              <a:rPr lang="es-ES_tradnl" dirty="0" smtClean="0"/>
              <a:t>- Ayer conduje mi coche toda la noche y toda la mañana siguiente, pero no conseguí que Enrique viniera conmigo y viera los alrededores y paisajes extraordinarios.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818072" cy="1143000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TRANSCRIPCIÓN FONOLÓGICA.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2276872"/>
            <a:ext cx="7498080" cy="1944216"/>
          </a:xfrm>
        </p:spPr>
        <p:txBody>
          <a:bodyPr/>
          <a:lstStyle/>
          <a:p>
            <a:pPr>
              <a:buNone/>
            </a:pPr>
            <a:r>
              <a:rPr lang="es-ES_tradnl" dirty="0" smtClean="0"/>
              <a:t>- El perro de mi vecino no deja dormir a los niños pequeños, es un horror.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59632" y="2636912"/>
            <a:ext cx="7498080" cy="1143000"/>
          </a:xfrm>
        </p:spPr>
        <p:txBody>
          <a:bodyPr/>
          <a:lstStyle/>
          <a:p>
            <a:r>
              <a:rPr lang="es-ES_tradnl" dirty="0" smtClean="0"/>
              <a:t>Preguntas y dudas.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</TotalTime>
  <Words>198</Words>
  <Application>Microsoft Office PowerPoint</Application>
  <PresentationFormat>Ekran Gösterisi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Gündönümü</vt:lpstr>
      <vt:lpstr>İSP 221  Ortografía y Fonética         Clase 14  </vt:lpstr>
      <vt:lpstr>REPASO. Rasgos distintivos.</vt:lpstr>
      <vt:lpstr>TRANSCRIPCIÓN FONOLÓGICA.</vt:lpstr>
      <vt:lpstr>TRANSCRIPCIÓN FONOLÓGICA.</vt:lpstr>
      <vt:lpstr>TRANSCRIPCIÓN FONOLÓGICA.</vt:lpstr>
      <vt:lpstr>TRANSCRIPCIÓN FONOLÓGICA.</vt:lpstr>
      <vt:lpstr>TRANSCRIPCIÓN FONOLÓGICA.</vt:lpstr>
      <vt:lpstr>TRANSCRIPCIÓN FONOLÓGICA.</vt:lpstr>
      <vt:lpstr>Preguntas y dudas.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İSP 221  Ortografía y Fonética         Clase 14  </dc:title>
  <dc:creator>reşat</dc:creator>
  <cp:lastModifiedBy>reşat</cp:lastModifiedBy>
  <cp:revision>3</cp:revision>
  <dcterms:created xsi:type="dcterms:W3CDTF">2019-03-25T20:50:56Z</dcterms:created>
  <dcterms:modified xsi:type="dcterms:W3CDTF">2019-03-25T21:19:48Z</dcterms:modified>
</cp:coreProperties>
</file>