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71" r:id="rId8"/>
    <p:sldId id="260" r:id="rId9"/>
    <p:sldId id="27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AF5F92-7D36-449C-AC22-5A17060FD73A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5F45C4-34B9-4CCF-8A43-D491ED4A266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488" y="3571876"/>
            <a:ext cx="4186254" cy="1042998"/>
          </a:xfrm>
        </p:spPr>
        <p:txBody>
          <a:bodyPr>
            <a:noAutofit/>
          </a:bodyPr>
          <a:lstStyle/>
          <a:p>
            <a:r>
              <a:rPr lang="tr-TR" sz="4200" b="1" dirty="0">
                <a:solidFill>
                  <a:schemeClr val="tx1"/>
                </a:solidFill>
                <a:latin typeface="Comic Sans MS" pitchFamily="66" charset="0"/>
              </a:rPr>
              <a:t>PAZARLAMA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4200" b="1" dirty="0">
                <a:latin typeface="Comic Sans MS" pitchFamily="66" charset="0"/>
              </a:rPr>
              <a:t>Pazarlama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972452" cy="4485112"/>
          </a:xfrm>
        </p:spPr>
        <p:txBody>
          <a:bodyPr/>
          <a:lstStyle/>
          <a:p>
            <a:pPr algn="just">
              <a:lnSpc>
                <a:spcPct val="120000"/>
              </a:lnSpc>
              <a:buNone/>
            </a:pPr>
            <a:r>
              <a:rPr lang="tr-TR" dirty="0">
                <a:latin typeface="Comic Sans MS" pitchFamily="66" charset="0"/>
              </a:rPr>
              <a:t>İşletme amaçlarını gerçekleştirmek, mevcut ve potansiyel müşterilerin istek ve ihtiyaçlarını tatmin etmek için; mamulleri üreticiden tüketiciye doğru yönlendiren faaliyetler olarak tanımlandığında, işletmenin varlığını sürdürmesinde en önemli fonksiyonlardan biri pazarlamadır.</a:t>
            </a:r>
          </a:p>
          <a:p>
            <a:pPr algn="just">
              <a:lnSpc>
                <a:spcPct val="120000"/>
              </a:lnSpc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4200" b="1" dirty="0">
                <a:latin typeface="Comic Sans MS" pitchFamily="66" charset="0"/>
              </a:rPr>
              <a:t>Pazarlama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972452" cy="4701136"/>
          </a:xfrm>
        </p:spPr>
        <p:txBody>
          <a:bodyPr/>
          <a:lstStyle/>
          <a:p>
            <a:pPr algn="just">
              <a:lnSpc>
                <a:spcPct val="120000"/>
              </a:lnSpc>
              <a:buNone/>
            </a:pPr>
            <a:r>
              <a:rPr lang="tr-TR" sz="2800" dirty="0">
                <a:latin typeface="Comic Sans MS" pitchFamily="66" charset="0"/>
              </a:rPr>
              <a:t>Genellikle satış ve reklam olarak tanımlanmaktadır. Ancak pazarlama çok daha geniş bir kapsama sahiptir.</a:t>
            </a:r>
          </a:p>
          <a:p>
            <a:pPr algn="just">
              <a:lnSpc>
                <a:spcPct val="120000"/>
              </a:lnSpc>
              <a:buNone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18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PAZARLAMA KAVRAMLARI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758138" cy="455712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SzPct val="90000"/>
              <a:buNone/>
            </a:pPr>
            <a:r>
              <a:rPr lang="tr-TR" sz="2200" dirty="0">
                <a:latin typeface="Comic Sans MS" pitchFamily="66" charset="0"/>
              </a:rPr>
              <a:t>Pazarı oluşturan temel unsur</a:t>
            </a:r>
            <a:r>
              <a:rPr lang="tr-TR" sz="2200" b="1" dirty="0">
                <a:latin typeface="Comic Sans MS" pitchFamily="66" charset="0"/>
              </a:rPr>
              <a:t> “</a:t>
            </a:r>
            <a:r>
              <a:rPr lang="tr-TR" sz="2200" b="1" dirty="0" err="1">
                <a:latin typeface="Comic Sans MS" pitchFamily="66" charset="0"/>
              </a:rPr>
              <a:t>tüketici”</a:t>
            </a:r>
            <a:r>
              <a:rPr lang="tr-TR" sz="2200" dirty="0" err="1">
                <a:latin typeface="Comic Sans MS" pitchFamily="66" charset="0"/>
              </a:rPr>
              <a:t>dir</a:t>
            </a:r>
            <a:r>
              <a:rPr lang="tr-TR" sz="2200" dirty="0">
                <a:latin typeface="Comic Sans MS" pitchFamily="66" charset="0"/>
              </a:rPr>
              <a:t>. </a:t>
            </a:r>
          </a:p>
          <a:p>
            <a:pPr algn="just">
              <a:lnSpc>
                <a:spcPct val="120000"/>
              </a:lnSpc>
              <a:buClrTx/>
              <a:buSzPct val="90000"/>
              <a:buNone/>
            </a:pPr>
            <a:r>
              <a:rPr lang="tr-TR" sz="2200" b="1" dirty="0">
                <a:latin typeface="Comic Sans MS" pitchFamily="66" charset="0"/>
              </a:rPr>
              <a:t>Tüketici; </a:t>
            </a:r>
          </a:p>
          <a:p>
            <a:pPr algn="just">
              <a:lnSpc>
                <a:spcPct val="120000"/>
              </a:lnSpc>
              <a:buClrTx/>
              <a:buSzPct val="90000"/>
              <a:buNone/>
            </a:pPr>
            <a:r>
              <a:rPr lang="tr-TR" sz="2200" dirty="0">
                <a:latin typeface="Comic Sans MS" pitchFamily="66" charset="0"/>
              </a:rPr>
              <a:t>	Kişiler, aileler, üretici veya satıcı (ticari) işletmeler, özel ve tüzel kuruluşlar ve kamu kuruluşları başlıca tüketim birimleridir.</a:t>
            </a:r>
          </a:p>
          <a:p>
            <a:pPr algn="just">
              <a:lnSpc>
                <a:spcPct val="120000"/>
              </a:lnSpc>
              <a:buClrTx/>
              <a:buSzPct val="90000"/>
              <a:buNone/>
            </a:pPr>
            <a:endParaRPr lang="tr-TR" sz="22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ClrTx/>
              <a:buSzPct val="90000"/>
              <a:buNone/>
            </a:pP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PAZARLAMA KAVRAMLARI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7758138" cy="4629128"/>
          </a:xfrm>
        </p:spPr>
        <p:txBody>
          <a:bodyPr>
            <a:normAutofit/>
          </a:bodyPr>
          <a:lstStyle/>
          <a:p>
            <a:pPr>
              <a:buClrTx/>
              <a:buSzPct val="90000"/>
              <a:buNone/>
            </a:pPr>
            <a:r>
              <a:rPr lang="tr-TR" b="1" dirty="0">
                <a:latin typeface="Comic Sans MS" pitchFamily="66" charset="0"/>
              </a:rPr>
              <a:t>Pazar;</a:t>
            </a:r>
          </a:p>
          <a:p>
            <a:pPr lvl="1"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Karşılanacak istek ve ihtiyaçları olan,</a:t>
            </a:r>
          </a:p>
          <a:p>
            <a:pPr lvl="1"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Satın alma gücü bulunan,</a:t>
            </a:r>
          </a:p>
          <a:p>
            <a:pPr lvl="1">
              <a:buClrTx/>
              <a:buSzPct val="90000"/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Harcama isteği olan kişi veya kuruluşlardan oluşur.</a:t>
            </a:r>
          </a:p>
          <a:p>
            <a:pPr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Pazarlama, üretim, yönetim ve finans ile birlikte işletmenin en önemli fonksiyonlarından biridir.</a:t>
            </a:r>
          </a:p>
          <a:p>
            <a:pPr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Pazarlama, işletmenin en dışa dönük ve çevreyle en çok iletişimde bulunan fonksiyonudur .</a:t>
            </a:r>
          </a:p>
          <a:p>
            <a:pPr algn="just">
              <a:lnSpc>
                <a:spcPct val="120000"/>
              </a:lnSpc>
              <a:buClrTx/>
              <a:buSzPct val="90000"/>
              <a:buNone/>
            </a:pPr>
            <a:endParaRPr lang="tr-TR" sz="2200" dirty="0">
              <a:latin typeface="Comic Sans MS" pitchFamily="66" charset="0"/>
            </a:endParaRPr>
          </a:p>
          <a:p>
            <a:pPr algn="just">
              <a:lnSpc>
                <a:spcPct val="120000"/>
              </a:lnSpc>
              <a:buClrTx/>
              <a:buSzPct val="90000"/>
              <a:buNone/>
            </a:pPr>
            <a:endParaRPr lang="tr-TR" sz="2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44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PAZARLAMA FONKSİYONU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SzPct val="90000"/>
              <a:buNone/>
            </a:pPr>
            <a:r>
              <a:rPr lang="tr-TR" sz="3200" b="1" dirty="0">
                <a:latin typeface="Comic Sans MS" pitchFamily="66" charset="0"/>
              </a:rPr>
              <a:t>Pazarlama </a:t>
            </a:r>
            <a:r>
              <a:rPr lang="tr-TR" sz="3200" dirty="0">
                <a:latin typeface="Comic Sans MS" pitchFamily="66" charset="0"/>
              </a:rPr>
              <a:t>üreticiden tüketiciye doğru yönlendiren işletme faaliyetlerinin bütünüdür. 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PAZARLAMA FONKSİYONU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ClrTx/>
              <a:buSzPct val="90000"/>
              <a:buNone/>
            </a:pPr>
            <a:r>
              <a:rPr lang="tr-TR" b="1" dirty="0">
                <a:latin typeface="Comic Sans MS" pitchFamily="66" charset="0"/>
              </a:rPr>
              <a:t>Pazarlama fonksiyonu: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Tüketicilerin ihtiyaç ve eğilimlerinin belirlenmesi,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Mal veya hizmetlerin geliştirilmesi,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Fiyatlandırma,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Reklam ve tutundurma,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Tx/>
              <a:buSzPct val="90000"/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Dağıtımla ilgili faaliyet ve kararları kapsar.</a:t>
            </a:r>
          </a:p>
          <a:p>
            <a:pPr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endParaRPr lang="tr-T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3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200" b="1" dirty="0">
                <a:latin typeface="Comic Sans MS" pitchFamily="66" charset="0"/>
              </a:rPr>
              <a:t>PAZARLAMA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487375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3200" dirty="0">
                <a:latin typeface="Comic Sans MS" pitchFamily="66" charset="0"/>
              </a:rPr>
              <a:t>Tüketiciyi odağına alır ve tüketici ihtiyaçlarının karşılanması temeline dayanır. </a:t>
            </a:r>
          </a:p>
          <a:p>
            <a:pPr algn="just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3200" dirty="0">
                <a:latin typeface="Comic Sans MS" pitchFamily="66" charset="0"/>
              </a:rPr>
              <a:t>Tüketicilerin oluşturduğu pazarları analiz etme,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200" b="1" dirty="0">
                <a:latin typeface="Comic Sans MS" pitchFamily="66" charset="0"/>
              </a:rPr>
              <a:t>PAZARLAMA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29576" cy="4873752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Tüketici ihtiyaçlarını belirleme yoluyla, işletmenin bu ihtiyaçları karşılayabileceği konusunda işletme ile tüketici arasındaki bağlantıyı sağlamak, </a:t>
            </a:r>
          </a:p>
          <a:p>
            <a:pPr algn="just">
              <a:lnSpc>
                <a:spcPct val="120000"/>
              </a:lnSpc>
              <a:buClrTx/>
              <a:buSzPct val="90000"/>
              <a:buFont typeface="Wingdings" pitchFamily="2" charset="2"/>
              <a:buChar char="q"/>
            </a:pPr>
            <a:r>
              <a:rPr lang="tr-TR" sz="2800" dirty="0">
                <a:latin typeface="Comic Sans MS" pitchFamily="66" charset="0"/>
              </a:rPr>
              <a:t>Sadece mevcut mal ve hizmetlerle değil; ihtiyaçları karşılayarak kar sağlama yolunda üretilmesi gereken mal ve hizmetlerle de ilgilenir</a:t>
            </a:r>
            <a:r>
              <a:rPr lang="tr-TR" sz="2800" baseline="30000" dirty="0">
                <a:latin typeface="Comic Sans MS" pitchFamily="66" charset="0"/>
              </a:rPr>
              <a:t>.</a:t>
            </a:r>
            <a:endParaRPr lang="tr-TR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7002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72</TotalTime>
  <Words>205</Words>
  <Application>Microsoft Office PowerPoint</Application>
  <PresentationFormat>Ekran Gösterisi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Century Schoolbook</vt:lpstr>
      <vt:lpstr>Comic Sans MS</vt:lpstr>
      <vt:lpstr>Wingdings</vt:lpstr>
      <vt:lpstr>Wingdings 2</vt:lpstr>
      <vt:lpstr>Cumba</vt:lpstr>
      <vt:lpstr>PowerPoint Sunusu</vt:lpstr>
      <vt:lpstr>Pazarlama</vt:lpstr>
      <vt:lpstr>Pazarlama</vt:lpstr>
      <vt:lpstr>PAZARLAMA KAVRAMLARI </vt:lpstr>
      <vt:lpstr>PAZARLAMA KAVRAMLARI </vt:lpstr>
      <vt:lpstr>PAZARLAMA FONKSİYONU </vt:lpstr>
      <vt:lpstr>PAZARLAMA FONKSİYONU </vt:lpstr>
      <vt:lpstr>PAZARLAMA</vt:lpstr>
      <vt:lpstr>PAZARLAMA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İşletme Fonksiyonları, Üretim Fonksiyonu</dc:title>
  <dc:creator>User</dc:creator>
  <cp:lastModifiedBy>User</cp:lastModifiedBy>
  <cp:revision>9</cp:revision>
  <dcterms:created xsi:type="dcterms:W3CDTF">2020-05-01T14:49:33Z</dcterms:created>
  <dcterms:modified xsi:type="dcterms:W3CDTF">2020-05-07T09:09:05Z</dcterms:modified>
</cp:coreProperties>
</file>