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72" r:id="rId3"/>
    <p:sldId id="284" r:id="rId4"/>
    <p:sldId id="285" r:id="rId5"/>
    <p:sldId id="286" r:id="rId6"/>
    <p:sldId id="287" r:id="rId7"/>
    <p:sldId id="288" r:id="rId8"/>
    <p:sldId id="289" r:id="rId9"/>
    <p:sldId id="290" r:id="rId10"/>
    <p:sldId id="291" r:id="rId11"/>
    <p:sldId id="292" r:id="rId12"/>
    <p:sldId id="293" r:id="rId13"/>
    <p:sldId id="294" r:id="rId14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00"/>
    <a:srgbClr val="DFAFDD"/>
    <a:srgbClr val="AA3AAD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Başlık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7" name="16 Alt Başlık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30" name="2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EBCCC1-49AE-4BD0-A4E2-F066203A4D98}" type="datetimeFigureOut">
              <a:rPr lang="tr-TR" smtClean="0"/>
              <a:pPr/>
              <a:t>28.4.2020</a:t>
            </a:fld>
            <a:endParaRPr lang="tr-TR"/>
          </a:p>
        </p:txBody>
      </p:sp>
      <p:sp>
        <p:nvSpPr>
          <p:cNvPr id="19" name="18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27" name="2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BE6839-661B-41A6-84D6-1AD33D387699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EBCCC1-49AE-4BD0-A4E2-F066203A4D98}" type="datetimeFigureOut">
              <a:rPr lang="tr-TR" smtClean="0"/>
              <a:pPr/>
              <a:t>28.4.2020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BE6839-661B-41A6-84D6-1AD33D387699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EBCCC1-49AE-4BD0-A4E2-F066203A4D98}" type="datetimeFigureOut">
              <a:rPr lang="tr-TR" smtClean="0"/>
              <a:pPr/>
              <a:t>28.4.2020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BE6839-661B-41A6-84D6-1AD33D387699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 hasCustomPrompt="1"/>
          </p:nvPr>
        </p:nvSpPr>
        <p:spPr>
          <a:xfrm>
            <a:off x="2555776" y="188640"/>
            <a:ext cx="6275040" cy="780696"/>
          </a:xfrm>
        </p:spPr>
        <p:txBody>
          <a:bodyPr>
            <a:normAutofit/>
          </a:bodyPr>
          <a:lstStyle>
            <a:lvl1pPr algn="ctr">
              <a:defRPr sz="3600" baseline="0"/>
            </a:lvl1pPr>
          </a:lstStyle>
          <a:p>
            <a:r>
              <a:rPr kumimoji="0" lang="tr-TR" dirty="0" smtClean="0"/>
              <a:t>Kamu Yönetimi ve Sosyal Hizmet</a:t>
            </a:r>
            <a:endParaRPr kumimoji="0" lang="en-US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EBCCC1-49AE-4BD0-A4E2-F066203A4D98}" type="datetimeFigureOut">
              <a:rPr lang="tr-TR" smtClean="0"/>
              <a:pPr/>
              <a:t>28.4.2020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BE6839-661B-41A6-84D6-1AD33D387699}" type="slidenum">
              <a:rPr lang="tr-TR" smtClean="0"/>
              <a:pPr/>
              <a:t>‹#›</a:t>
            </a:fld>
            <a:endParaRPr lang="tr-TR"/>
          </a:p>
        </p:txBody>
      </p:sp>
      <p:pic>
        <p:nvPicPr>
          <p:cNvPr id="33798" name="Picture 6" descr="Related image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188640"/>
            <a:ext cx="1919490" cy="1080120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 hasCustomPrompt="1"/>
          </p:nvPr>
        </p:nvSpPr>
        <p:spPr>
          <a:xfrm>
            <a:off x="530352" y="1490480"/>
            <a:ext cx="7772400" cy="1362456"/>
          </a:xfrm>
          <a:noFill/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ctr" rtl="0">
              <a:spcBef>
                <a:spcPct val="0"/>
              </a:spcBef>
              <a:buNone/>
              <a:defRPr lang="en-US" sz="4800" b="0" cap="none" baseline="0" dirty="0">
                <a:ln w="635">
                  <a:noFill/>
                </a:ln>
                <a:solidFill>
                  <a:srgbClr val="002060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dirty="0" smtClean="0"/>
              <a:t>Kamu Yönetimi ve Sosyal Hizmet</a:t>
            </a:r>
            <a:endParaRPr kumimoji="0" lang="en-US" dirty="0"/>
          </a:p>
        </p:txBody>
      </p:sp>
      <p:sp>
        <p:nvSpPr>
          <p:cNvPr id="3" name="2 Metin Yer Tutucusu"/>
          <p:cNvSpPr>
            <a:spLocks noGrp="1"/>
          </p:cNvSpPr>
          <p:nvPr>
            <p:ph type="body" idx="1" hasCustomPrompt="1"/>
          </p:nvPr>
        </p:nvSpPr>
        <p:spPr>
          <a:xfrm>
            <a:off x="530352" y="3719488"/>
            <a:ext cx="7772400" cy="1509712"/>
          </a:xfrm>
        </p:spPr>
        <p:txBody>
          <a:bodyPr lIns="45720" rIns="45720" anchor="t"/>
          <a:lstStyle>
            <a:lvl1pPr marL="0" indent="0" algn="ctr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dirty="0" smtClean="0"/>
              <a:t>Dr. Özkan LEBLEBİCİ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EBCCC1-49AE-4BD0-A4E2-F066203A4D98}" type="datetimeFigureOut">
              <a:rPr lang="tr-TR" smtClean="0"/>
              <a:pPr/>
              <a:t>28.4.2020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BE6839-661B-41A6-84D6-1AD33D387699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EBCCC1-49AE-4BD0-A4E2-F066203A4D98}" type="datetimeFigureOut">
              <a:rPr lang="tr-TR" smtClean="0"/>
              <a:pPr/>
              <a:t>28.4.2020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BE6839-661B-41A6-84D6-1AD33D387699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EBCCC1-49AE-4BD0-A4E2-F066203A4D98}" type="datetimeFigureOut">
              <a:rPr lang="tr-TR" smtClean="0"/>
              <a:pPr/>
              <a:t>28.4.2020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BE6839-661B-41A6-84D6-1AD33D387699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EBCCC1-49AE-4BD0-A4E2-F066203A4D98}" type="datetimeFigureOut">
              <a:rPr lang="tr-TR" smtClean="0"/>
              <a:pPr/>
              <a:t>28.4.2020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BE6839-661B-41A6-84D6-1AD33D387699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EBCCC1-49AE-4BD0-A4E2-F066203A4D98}" type="datetimeFigureOut">
              <a:rPr lang="tr-TR" smtClean="0"/>
              <a:pPr/>
              <a:t>28.4.2020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BE6839-661B-41A6-84D6-1AD33D387699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5" name="4 Başlık"/>
          <p:cNvSpPr>
            <a:spLocks noGrp="1"/>
          </p:cNvSpPr>
          <p:nvPr>
            <p:ph type="title" hasCustomPrompt="1"/>
          </p:nvPr>
        </p:nvSpPr>
        <p:spPr>
          <a:xfrm>
            <a:off x="1979712" y="476672"/>
            <a:ext cx="6537920" cy="648072"/>
          </a:xfrm>
        </p:spPr>
        <p:txBody>
          <a:bodyPr>
            <a:normAutofit/>
          </a:bodyPr>
          <a:lstStyle>
            <a:lvl1pPr algn="ctr">
              <a:defRPr sz="3200" b="1">
                <a:solidFill>
                  <a:srgbClr val="002060"/>
                </a:solidFill>
              </a:defRPr>
            </a:lvl1pPr>
          </a:lstStyle>
          <a:p>
            <a:r>
              <a:rPr lang="tr-TR" dirty="0" smtClean="0"/>
              <a:t>Sivil Toplum Örgütleri</a:t>
            </a:r>
            <a:endParaRPr lang="tr-TR" dirty="0"/>
          </a:p>
        </p:txBody>
      </p:sp>
      <p:pic>
        <p:nvPicPr>
          <p:cNvPr id="6" name="Picture 2" descr="Image result for ankara üniversitesi logo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188640"/>
            <a:ext cx="1440159" cy="1078730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EBCCC1-49AE-4BD0-A4E2-F066203A4D98}" type="datetimeFigureOut">
              <a:rPr lang="tr-TR" smtClean="0"/>
              <a:pPr/>
              <a:t>28.4.2020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BE6839-661B-41A6-84D6-1AD33D387699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ek Köşesi Kesik ve Yuvarlatılmış Dikdörtgen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Dik Üçgen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EBCCC1-49AE-4BD0-A4E2-F066203A4D98}" type="datetimeFigureOut">
              <a:rPr lang="tr-TR" smtClean="0"/>
              <a:pPr/>
              <a:t>28.4.2020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F3BE6839-661B-41A6-84D6-1AD33D387699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10" name="9 Serbest Form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10 Serbest Form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Serbest Form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Serbest Form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8 Başlık Yer Tutucusu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0" name="29 Metin Yer Tutucusu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0" name="9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07EBCCC1-49AE-4BD0-A4E2-F066203A4D98}" type="datetimeFigureOut">
              <a:rPr lang="tr-TR" smtClean="0"/>
              <a:pPr/>
              <a:t>28.4.2020</a:t>
            </a:fld>
            <a:endParaRPr lang="tr-TR"/>
          </a:p>
        </p:txBody>
      </p:sp>
      <p:sp>
        <p:nvSpPr>
          <p:cNvPr id="22" name="21 Altbilgi Yer Tutucusu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18" name="17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F3BE6839-661B-41A6-84D6-1AD33D387699}" type="slidenum">
              <a:rPr lang="tr-TR" smtClean="0"/>
              <a:pPr/>
              <a:t>‹#›</a:t>
            </a:fld>
            <a:endParaRPr lang="tr-TR"/>
          </a:p>
        </p:txBody>
      </p:sp>
      <p:grpSp>
        <p:nvGrpSpPr>
          <p:cNvPr id="2" name="1 Grup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11 Serbest Form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12 Serbest Form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971600" y="2060848"/>
            <a:ext cx="7056784" cy="965969"/>
          </a:xfrm>
          <a:noFill/>
        </p:spPr>
        <p:txBody>
          <a:bodyPr>
            <a:noAutofit/>
          </a:bodyPr>
          <a:lstStyle/>
          <a:p>
            <a:pPr algn="ctr"/>
            <a:r>
              <a:rPr lang="tr-TR" sz="4400" b="1" dirty="0" smtClean="0">
                <a:solidFill>
                  <a:srgbClr val="00B050"/>
                </a:solidFill>
                <a:latin typeface="Arial Black" pitchFamily="34" charset="0"/>
              </a:rPr>
              <a:t>Sivil </a:t>
            </a:r>
            <a:r>
              <a:rPr lang="tr-TR" sz="4400" dirty="0" smtClean="0">
                <a:solidFill>
                  <a:srgbClr val="00B050"/>
                </a:solidFill>
                <a:latin typeface="Arial Black" pitchFamily="34" charset="0"/>
              </a:rPr>
              <a:t>Toplum Örgütleri</a:t>
            </a:r>
            <a:br>
              <a:rPr lang="tr-TR" sz="4400" dirty="0" smtClean="0">
                <a:solidFill>
                  <a:srgbClr val="00B050"/>
                </a:solidFill>
                <a:latin typeface="Arial Black" pitchFamily="34" charset="0"/>
              </a:rPr>
            </a:br>
            <a:r>
              <a:rPr lang="tr-TR" sz="4400" dirty="0" smtClean="0">
                <a:solidFill>
                  <a:srgbClr val="00B050"/>
                </a:solidFill>
                <a:latin typeface="Arial Black" pitchFamily="34" charset="0"/>
              </a:rPr>
              <a:t>6</a:t>
            </a:r>
            <a:r>
              <a:rPr lang="tr-TR" sz="4400" dirty="0" smtClean="0">
                <a:solidFill>
                  <a:srgbClr val="00B050"/>
                </a:solidFill>
                <a:latin typeface="Arial Black" pitchFamily="34" charset="0"/>
              </a:rPr>
              <a:t>. Hafta</a:t>
            </a:r>
            <a:endParaRPr lang="tr-TR" sz="4400" b="1" dirty="0">
              <a:solidFill>
                <a:srgbClr val="00B050"/>
              </a:solidFill>
              <a:latin typeface="Arial Black" pitchFamily="34" charset="0"/>
            </a:endParaRP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483568" y="2852936"/>
            <a:ext cx="6400800" cy="1752600"/>
          </a:xfrm>
        </p:spPr>
        <p:txBody>
          <a:bodyPr>
            <a:normAutofit/>
          </a:bodyPr>
          <a:lstStyle/>
          <a:p>
            <a:endParaRPr lang="tr-TR" b="1" i="1" dirty="0" smtClean="0">
              <a:solidFill>
                <a:schemeClr val="bg1"/>
              </a:solidFill>
            </a:endParaRPr>
          </a:p>
          <a:p>
            <a:endParaRPr lang="tr-TR" b="1" i="1" dirty="0" smtClean="0">
              <a:solidFill>
                <a:schemeClr val="bg1"/>
              </a:solidFill>
            </a:endParaRPr>
          </a:p>
          <a:p>
            <a:pPr algn="ctr"/>
            <a:r>
              <a:rPr lang="tr-TR" b="1" dirty="0" smtClean="0">
                <a:solidFill>
                  <a:srgbClr val="002060"/>
                </a:solidFill>
              </a:rPr>
              <a:t>Dr. Özkan LEBLEBİCİ</a:t>
            </a:r>
            <a:endParaRPr lang="tr-TR" b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1 Başlık"/>
          <p:cNvSpPr txBox="1">
            <a:spLocks/>
          </p:cNvSpPr>
          <p:nvPr/>
        </p:nvSpPr>
        <p:spPr>
          <a:xfrm>
            <a:off x="2123728" y="404664"/>
            <a:ext cx="6192688" cy="576064"/>
          </a:xfrm>
          <a:prstGeom prst="rect">
            <a:avLst/>
          </a:prstGeom>
          <a:noFill/>
        </p:spPr>
        <p:txBody>
          <a:bodyPr>
            <a:normAutofit fontScale="92500" lnSpcReduction="1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 Black" pitchFamily="34" charset="0"/>
                <a:ea typeface="+mj-ea"/>
                <a:cs typeface="+mj-cs"/>
              </a:rPr>
              <a:t>Sivil Toplum</a:t>
            </a:r>
            <a:r>
              <a:rPr kumimoji="0" lang="tr-TR" sz="3600" b="1" i="0" u="none" strike="noStrike" kern="1200" cap="none" spc="0" normalizeH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 Black" pitchFamily="34" charset="0"/>
                <a:ea typeface="+mj-ea"/>
                <a:cs typeface="+mj-cs"/>
              </a:rPr>
              <a:t> Örgütleri</a:t>
            </a:r>
            <a:endParaRPr kumimoji="0" lang="tr-TR" sz="36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 Black" pitchFamily="34" charset="0"/>
              <a:ea typeface="+mj-ea"/>
              <a:cs typeface="+mj-cs"/>
            </a:endParaRPr>
          </a:p>
        </p:txBody>
      </p:sp>
      <p:sp>
        <p:nvSpPr>
          <p:cNvPr id="4" name="Metin kutusu 1"/>
          <p:cNvSpPr txBox="1"/>
          <p:nvPr/>
        </p:nvSpPr>
        <p:spPr>
          <a:xfrm>
            <a:off x="404163" y="1615458"/>
            <a:ext cx="8424936" cy="390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tr-TR" sz="2400" u="sng" dirty="0" smtClean="0">
                <a:latin typeface="Cambria" pitchFamily="18" charset="0"/>
                <a:ea typeface="Cambria" pitchFamily="18" charset="0"/>
              </a:rPr>
              <a:t>ABD’de yapılan bir araştırmaya göre bireylerin siyasal yaşama katılması;</a:t>
            </a:r>
          </a:p>
          <a:p>
            <a:pPr>
              <a:lnSpc>
                <a:spcPct val="150000"/>
              </a:lnSpc>
            </a:pPr>
            <a:r>
              <a:rPr lang="tr-TR" sz="2400" dirty="0" smtClean="0">
                <a:latin typeface="Cambria" pitchFamily="18" charset="0"/>
                <a:ea typeface="Cambria" pitchFamily="18" charset="0"/>
              </a:rPr>
              <a:t>1. Siyasal sürece hiç katılmayanlar: Seçimlerde oy kullanmak dahil, siyasetle hiç ilgilenmeyenler.</a:t>
            </a:r>
          </a:p>
          <a:p>
            <a:pPr>
              <a:lnSpc>
                <a:spcPct val="150000"/>
              </a:lnSpc>
            </a:pPr>
            <a:r>
              <a:rPr lang="tr-TR" sz="2400" dirty="0" smtClean="0">
                <a:latin typeface="Cambria" pitchFamily="18" charset="0"/>
                <a:ea typeface="Cambria" pitchFamily="18" charset="0"/>
              </a:rPr>
              <a:t>2. Oy kullananlar: Sadece oy kullanmakla yetinenler.</a:t>
            </a:r>
          </a:p>
          <a:p>
            <a:pPr>
              <a:lnSpc>
                <a:spcPct val="150000"/>
              </a:lnSpc>
            </a:pPr>
            <a:r>
              <a:rPr lang="tr-TR" sz="2400" dirty="0" smtClean="0">
                <a:latin typeface="Cambria" pitchFamily="18" charset="0"/>
                <a:ea typeface="Cambria" pitchFamily="18" charset="0"/>
              </a:rPr>
              <a:t>3. Kişisel sorunlarıyla sınırlı katılımcılar: Oy kullanma yanında kişisel sorunları kapsamında kamu görevlileriyle ilişki kuranlar.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1 Başlık"/>
          <p:cNvSpPr txBox="1">
            <a:spLocks/>
          </p:cNvSpPr>
          <p:nvPr/>
        </p:nvSpPr>
        <p:spPr>
          <a:xfrm>
            <a:off x="2123728" y="404664"/>
            <a:ext cx="6192688" cy="576064"/>
          </a:xfrm>
          <a:prstGeom prst="rect">
            <a:avLst/>
          </a:prstGeom>
          <a:noFill/>
        </p:spPr>
        <p:txBody>
          <a:bodyPr>
            <a:normAutofit fontScale="92500" lnSpcReduction="1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 Black" pitchFamily="34" charset="0"/>
                <a:ea typeface="+mj-ea"/>
                <a:cs typeface="+mj-cs"/>
              </a:rPr>
              <a:t>Sivil Toplum</a:t>
            </a:r>
            <a:r>
              <a:rPr kumimoji="0" lang="tr-TR" sz="3600" b="1" i="0" u="none" strike="noStrike" kern="1200" cap="none" spc="0" normalizeH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 Black" pitchFamily="34" charset="0"/>
                <a:ea typeface="+mj-ea"/>
                <a:cs typeface="+mj-cs"/>
              </a:rPr>
              <a:t> Örgütleri</a:t>
            </a:r>
            <a:endParaRPr kumimoji="0" lang="tr-TR" sz="36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 Black" pitchFamily="34" charset="0"/>
              <a:ea typeface="+mj-ea"/>
              <a:cs typeface="+mj-cs"/>
            </a:endParaRPr>
          </a:p>
        </p:txBody>
      </p:sp>
      <p:sp>
        <p:nvSpPr>
          <p:cNvPr id="6" name="Metin kutusu 1"/>
          <p:cNvSpPr txBox="1"/>
          <p:nvPr/>
        </p:nvSpPr>
        <p:spPr>
          <a:xfrm>
            <a:off x="395536" y="2060848"/>
            <a:ext cx="8424936" cy="27937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tr-TR" sz="2400" dirty="0" smtClean="0">
                <a:latin typeface="Cambria" pitchFamily="18" charset="0"/>
                <a:ea typeface="Cambria" pitchFamily="18" charset="0"/>
              </a:rPr>
              <a:t>4. Topluluk düzeyinde katılımcılar: İçinde yaşadığı topluluğun sorunları odaklı siyasal yönetimi etkilemeye çalışanlar.</a:t>
            </a:r>
          </a:p>
          <a:p>
            <a:pPr>
              <a:lnSpc>
                <a:spcPct val="150000"/>
              </a:lnSpc>
            </a:pPr>
            <a:r>
              <a:rPr lang="tr-TR" sz="2400" dirty="0" smtClean="0">
                <a:latin typeface="Cambria" pitchFamily="18" charset="0"/>
                <a:ea typeface="Cambria" pitchFamily="18" charset="0"/>
              </a:rPr>
              <a:t>5. Kampanyacılar: Seçim kampanyalarında aktif görev alanlar.</a:t>
            </a:r>
          </a:p>
          <a:p>
            <a:pPr>
              <a:lnSpc>
                <a:spcPct val="150000"/>
              </a:lnSpc>
            </a:pPr>
            <a:r>
              <a:rPr lang="tr-TR" sz="2400" dirty="0" smtClean="0">
                <a:latin typeface="Cambria" pitchFamily="18" charset="0"/>
                <a:ea typeface="Cambria" pitchFamily="18" charset="0"/>
              </a:rPr>
              <a:t>6. Siyasal partilerde görev almanın yanı sıra diğer siyasal etkinliklere faal olarak katılanlar. (Özer, 2004: 85-86)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1 Başlık"/>
          <p:cNvSpPr txBox="1">
            <a:spLocks/>
          </p:cNvSpPr>
          <p:nvPr/>
        </p:nvSpPr>
        <p:spPr>
          <a:xfrm>
            <a:off x="2123728" y="404664"/>
            <a:ext cx="6192688" cy="576064"/>
          </a:xfrm>
          <a:prstGeom prst="rect">
            <a:avLst/>
          </a:prstGeom>
          <a:noFill/>
        </p:spPr>
        <p:txBody>
          <a:bodyPr>
            <a:normAutofit fontScale="92500" lnSpcReduction="1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 Black" pitchFamily="34" charset="0"/>
                <a:ea typeface="+mj-ea"/>
                <a:cs typeface="+mj-cs"/>
              </a:rPr>
              <a:t>Sivil Toplum</a:t>
            </a:r>
            <a:r>
              <a:rPr kumimoji="0" lang="tr-TR" sz="3600" b="1" i="0" u="none" strike="noStrike" kern="1200" cap="none" spc="0" normalizeH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 Black" pitchFamily="34" charset="0"/>
                <a:ea typeface="+mj-ea"/>
                <a:cs typeface="+mj-cs"/>
              </a:rPr>
              <a:t> Örgütleri</a:t>
            </a:r>
            <a:endParaRPr kumimoji="0" lang="tr-TR" sz="36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 Black" pitchFamily="34" charset="0"/>
              <a:ea typeface="+mj-ea"/>
              <a:cs typeface="+mj-cs"/>
            </a:endParaRPr>
          </a:p>
        </p:txBody>
      </p:sp>
      <p:pic>
        <p:nvPicPr>
          <p:cNvPr id="1026" name="Picture 2" descr="Eight rungs on the ladder of citizen participation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35696" y="1052736"/>
            <a:ext cx="4536504" cy="5566476"/>
          </a:xfrm>
          <a:prstGeom prst="rect">
            <a:avLst/>
          </a:prstGeom>
          <a:noFill/>
        </p:spPr>
      </p:pic>
      <p:sp>
        <p:nvSpPr>
          <p:cNvPr id="7" name="6 Aşağı Ok"/>
          <p:cNvSpPr/>
          <p:nvPr/>
        </p:nvSpPr>
        <p:spPr>
          <a:xfrm>
            <a:off x="7092280" y="4293096"/>
            <a:ext cx="648072" cy="144016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8" name="7 Yukarı Ok"/>
          <p:cNvSpPr/>
          <p:nvPr/>
        </p:nvSpPr>
        <p:spPr>
          <a:xfrm>
            <a:off x="7092280" y="1844824"/>
            <a:ext cx="648072" cy="1584176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9" name="8 Metin kutusu"/>
          <p:cNvSpPr txBox="1"/>
          <p:nvPr/>
        </p:nvSpPr>
        <p:spPr>
          <a:xfrm>
            <a:off x="6156176" y="3645024"/>
            <a:ext cx="25202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000" dirty="0" smtClean="0"/>
              <a:t>Sivil Toplumun Gücü</a:t>
            </a:r>
            <a:endParaRPr lang="tr-TR" sz="2000" dirty="0"/>
          </a:p>
        </p:txBody>
      </p:sp>
      <p:sp>
        <p:nvSpPr>
          <p:cNvPr id="10" name="9 Metin kutusu"/>
          <p:cNvSpPr txBox="1"/>
          <p:nvPr/>
        </p:nvSpPr>
        <p:spPr>
          <a:xfrm>
            <a:off x="7092280" y="908720"/>
            <a:ext cx="43204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5400" dirty="0" smtClean="0"/>
              <a:t>+</a:t>
            </a:r>
            <a:endParaRPr lang="tr-TR" sz="5400" dirty="0"/>
          </a:p>
        </p:txBody>
      </p:sp>
      <p:sp>
        <p:nvSpPr>
          <p:cNvPr id="11" name="10 Metin kutusu"/>
          <p:cNvSpPr txBox="1"/>
          <p:nvPr/>
        </p:nvSpPr>
        <p:spPr>
          <a:xfrm>
            <a:off x="7164288" y="5661248"/>
            <a:ext cx="57606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5400" dirty="0" smtClean="0"/>
              <a:t>-</a:t>
            </a:r>
            <a:endParaRPr lang="tr-TR" sz="5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1 Başlık"/>
          <p:cNvSpPr txBox="1">
            <a:spLocks/>
          </p:cNvSpPr>
          <p:nvPr/>
        </p:nvSpPr>
        <p:spPr>
          <a:xfrm>
            <a:off x="2123728" y="332656"/>
            <a:ext cx="6192688" cy="576064"/>
          </a:xfrm>
          <a:prstGeom prst="rect">
            <a:avLst/>
          </a:prstGeom>
          <a:noFill/>
        </p:spPr>
        <p:txBody>
          <a:bodyPr>
            <a:normAutofit fontScale="92500" lnSpcReduction="1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 Black" pitchFamily="34" charset="0"/>
                <a:ea typeface="+mj-ea"/>
                <a:cs typeface="+mj-cs"/>
              </a:rPr>
              <a:t>Sivil Toplum</a:t>
            </a:r>
            <a:r>
              <a:rPr kumimoji="0" lang="tr-TR" sz="3600" b="1" i="0" u="none" strike="noStrike" kern="1200" cap="none" spc="0" normalizeH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 Black" pitchFamily="34" charset="0"/>
                <a:ea typeface="+mj-ea"/>
                <a:cs typeface="+mj-cs"/>
              </a:rPr>
              <a:t> Örgütleri</a:t>
            </a:r>
            <a:endParaRPr kumimoji="0" lang="tr-TR" sz="36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 Black" pitchFamily="34" charset="0"/>
              <a:ea typeface="+mj-ea"/>
              <a:cs typeface="+mj-cs"/>
            </a:endParaRPr>
          </a:p>
        </p:txBody>
      </p:sp>
      <p:sp>
        <p:nvSpPr>
          <p:cNvPr id="12" name="Text Box 3"/>
          <p:cNvSpPr txBox="1">
            <a:spLocks noChangeArrowheads="1"/>
          </p:cNvSpPr>
          <p:nvPr/>
        </p:nvSpPr>
        <p:spPr bwMode="auto">
          <a:xfrm>
            <a:off x="323528" y="1404640"/>
            <a:ext cx="8496944" cy="46166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defPPr>
              <a:defRPr lang="tr-T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tr-TR" sz="1400" dirty="0" smtClean="0">
                <a:latin typeface="Cambria" pitchFamily="18" charset="0"/>
              </a:rPr>
              <a:t>KAYNAKLAR:</a:t>
            </a:r>
          </a:p>
          <a:p>
            <a:pPr>
              <a:lnSpc>
                <a:spcPct val="150000"/>
              </a:lnSpc>
            </a:pPr>
            <a:r>
              <a:rPr lang="tr-TR" sz="1400" dirty="0" smtClean="0">
                <a:latin typeface="Cambria" pitchFamily="18" charset="0"/>
              </a:rPr>
              <a:t>Gökmen, Özgür (Ed.), Türkiye'de Hak Temelli Sivil Toplum Örgütleri-Sorunlar ve Çözüm Arayışları, STGM, Ankara, 2011.</a:t>
            </a:r>
          </a:p>
          <a:p>
            <a:pPr>
              <a:lnSpc>
                <a:spcPct val="150000"/>
              </a:lnSpc>
            </a:pPr>
            <a:r>
              <a:rPr lang="tr-TR" sz="1400" dirty="0" smtClean="0">
                <a:latin typeface="Cambria" pitchFamily="18" charset="0"/>
              </a:rPr>
              <a:t>Tekeli, İlhan, Türkiye'de </a:t>
            </a:r>
            <a:r>
              <a:rPr lang="tr-TR" sz="1400" dirty="0" err="1" smtClean="0">
                <a:latin typeface="Cambria" pitchFamily="18" charset="0"/>
              </a:rPr>
              <a:t>STK'lar</a:t>
            </a:r>
            <a:r>
              <a:rPr lang="tr-TR" sz="1400" dirty="0" smtClean="0">
                <a:latin typeface="Cambria" pitchFamily="18" charset="0"/>
              </a:rPr>
              <a:t> ve Katılımcı Demokrasi Yazıları, Tarih Vakfı Yurt Yayınları, İstanbul, 2012.</a:t>
            </a:r>
          </a:p>
          <a:p>
            <a:pPr>
              <a:lnSpc>
                <a:spcPct val="150000"/>
              </a:lnSpc>
            </a:pPr>
            <a:r>
              <a:rPr lang="tr-TR" sz="1400" dirty="0" smtClean="0">
                <a:latin typeface="Cambria" pitchFamily="18" charset="0"/>
              </a:rPr>
              <a:t>Sunar, Lütfi (Ed.), Sivil Toplum Kuruluşları İçin Yönetim Rehberi, </a:t>
            </a:r>
            <a:r>
              <a:rPr lang="tr-TR" sz="1400" dirty="0" err="1" smtClean="0">
                <a:latin typeface="Cambria" pitchFamily="18" charset="0"/>
              </a:rPr>
              <a:t>Kaknüs</a:t>
            </a:r>
            <a:r>
              <a:rPr lang="tr-TR" sz="1400" dirty="0" smtClean="0">
                <a:latin typeface="Cambria" pitchFamily="18" charset="0"/>
              </a:rPr>
              <a:t>, İstanbul, 2005.</a:t>
            </a:r>
          </a:p>
          <a:p>
            <a:pPr>
              <a:lnSpc>
                <a:spcPct val="150000"/>
              </a:lnSpc>
            </a:pPr>
            <a:r>
              <a:rPr lang="tr-TR" sz="1400" dirty="0" err="1" smtClean="0">
                <a:latin typeface="Cambria" pitchFamily="18" charset="0"/>
              </a:rPr>
              <a:t>Çalha</a:t>
            </a:r>
            <a:r>
              <a:rPr lang="tr-TR" sz="1400" dirty="0" smtClean="0">
                <a:latin typeface="Cambria" pitchFamily="18" charset="0"/>
              </a:rPr>
              <a:t>, Ömer, Aşkın Devletten Sivil Topluma, </a:t>
            </a:r>
            <a:r>
              <a:rPr lang="tr-TR" sz="1400" dirty="0" err="1" smtClean="0">
                <a:latin typeface="Cambria" pitchFamily="18" charset="0"/>
              </a:rPr>
              <a:t>Gendaş</a:t>
            </a:r>
            <a:r>
              <a:rPr lang="tr-TR" sz="1400" dirty="0" smtClean="0">
                <a:latin typeface="Cambria" pitchFamily="18" charset="0"/>
              </a:rPr>
              <a:t>, İstanbul, 2000.</a:t>
            </a:r>
          </a:p>
          <a:p>
            <a:pPr>
              <a:lnSpc>
                <a:spcPct val="150000"/>
              </a:lnSpc>
            </a:pPr>
            <a:r>
              <a:rPr lang="tr-TR" sz="1400" dirty="0" smtClean="0">
                <a:latin typeface="Cambria" pitchFamily="18" charset="0"/>
              </a:rPr>
              <a:t>Gözler, Kemal, İdare Hukukuna Giriş, Ekin </a:t>
            </a:r>
            <a:r>
              <a:rPr lang="tr-TR" sz="1400" dirty="0" err="1" smtClean="0">
                <a:latin typeface="Cambria" pitchFamily="18" charset="0"/>
              </a:rPr>
              <a:t>Kitabevi</a:t>
            </a:r>
            <a:r>
              <a:rPr lang="tr-TR" sz="1400" dirty="0" smtClean="0">
                <a:latin typeface="Cambria" pitchFamily="18" charset="0"/>
              </a:rPr>
              <a:t>, (7. Basım), Bursa, 2007.</a:t>
            </a:r>
          </a:p>
          <a:p>
            <a:pPr>
              <a:lnSpc>
                <a:spcPct val="150000"/>
              </a:lnSpc>
            </a:pPr>
            <a:r>
              <a:rPr lang="tr-TR" sz="1400" dirty="0" smtClean="0">
                <a:latin typeface="Cambria" pitchFamily="18" charset="0"/>
              </a:rPr>
              <a:t>Saylan, Türkan, 100 Soruda Sivil Toplum, Cumhuriyet Kitapları, İstanbul, 2008.</a:t>
            </a:r>
          </a:p>
          <a:p>
            <a:pPr>
              <a:lnSpc>
                <a:spcPct val="150000"/>
              </a:lnSpc>
            </a:pPr>
            <a:r>
              <a:rPr lang="tr-TR" sz="1400" dirty="0" smtClean="0">
                <a:latin typeface="Cambria" pitchFamily="18" charset="0"/>
              </a:rPr>
              <a:t>Doğan, İlyas, Sivil Toplum Anlayışı ve Siyasal Sistemler, (4. Basım), Astana Yayınları, Ankara, 2015.</a:t>
            </a:r>
          </a:p>
          <a:p>
            <a:pPr>
              <a:lnSpc>
                <a:spcPct val="150000"/>
              </a:lnSpc>
            </a:pPr>
            <a:r>
              <a:rPr lang="tr-TR" sz="1400" dirty="0" smtClean="0">
                <a:latin typeface="Cambria" pitchFamily="18" charset="0"/>
              </a:rPr>
              <a:t>Akbal, İsmail, Sivil Toplum, Çizgi Yayınları, Konya, 2017.</a:t>
            </a:r>
          </a:p>
          <a:p>
            <a:pPr>
              <a:lnSpc>
                <a:spcPct val="150000"/>
              </a:lnSpc>
            </a:pPr>
            <a:r>
              <a:rPr lang="tr-TR" sz="1400" dirty="0" smtClean="0">
                <a:latin typeface="Cambria" pitchFamily="18" charset="0"/>
              </a:rPr>
              <a:t>Türkiye Cumhuriyeti Anayasası</a:t>
            </a:r>
          </a:p>
          <a:p>
            <a:pPr>
              <a:lnSpc>
                <a:spcPct val="150000"/>
              </a:lnSpc>
            </a:pPr>
            <a:r>
              <a:rPr lang="tr-TR" sz="1400" dirty="0" smtClean="0">
                <a:latin typeface="Cambria" pitchFamily="18" charset="0"/>
              </a:rPr>
              <a:t>Dernekler Kanunu</a:t>
            </a:r>
          </a:p>
          <a:p>
            <a:pPr>
              <a:lnSpc>
                <a:spcPct val="150000"/>
              </a:lnSpc>
            </a:pPr>
            <a:r>
              <a:rPr lang="tr-TR" sz="1400" dirty="0" smtClean="0">
                <a:latin typeface="Cambria" pitchFamily="18" charset="0"/>
              </a:rPr>
              <a:t>Vakıflar kanunu</a:t>
            </a:r>
          </a:p>
          <a:p>
            <a:pPr>
              <a:lnSpc>
                <a:spcPct val="150000"/>
              </a:lnSpc>
            </a:pPr>
            <a:r>
              <a:rPr lang="tr-TR" sz="1400" dirty="0" smtClean="0">
                <a:latin typeface="Cambria" pitchFamily="18" charset="0"/>
              </a:rPr>
              <a:t>İlgili internet kaynakları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1 Başlık"/>
          <p:cNvSpPr txBox="1">
            <a:spLocks/>
          </p:cNvSpPr>
          <p:nvPr/>
        </p:nvSpPr>
        <p:spPr>
          <a:xfrm>
            <a:off x="2123728" y="404664"/>
            <a:ext cx="6192688" cy="576064"/>
          </a:xfrm>
          <a:prstGeom prst="rect">
            <a:avLst/>
          </a:prstGeom>
          <a:noFill/>
        </p:spPr>
        <p:txBody>
          <a:bodyPr>
            <a:normAutofit fontScale="92500" lnSpcReduction="1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 Black" pitchFamily="34" charset="0"/>
                <a:ea typeface="+mj-ea"/>
                <a:cs typeface="+mj-cs"/>
              </a:rPr>
              <a:t>Sivil Toplum</a:t>
            </a:r>
            <a:r>
              <a:rPr kumimoji="0" lang="tr-TR" sz="3600" b="1" i="0" u="none" strike="noStrike" kern="1200" cap="none" spc="0" normalizeH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 Black" pitchFamily="34" charset="0"/>
                <a:ea typeface="+mj-ea"/>
                <a:cs typeface="+mj-cs"/>
              </a:rPr>
              <a:t> Örgütleri</a:t>
            </a:r>
            <a:endParaRPr kumimoji="0" lang="tr-TR" sz="36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 Black" pitchFamily="34" charset="0"/>
              <a:ea typeface="+mj-ea"/>
              <a:cs typeface="+mj-cs"/>
            </a:endParaRPr>
          </a:p>
        </p:txBody>
      </p:sp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144016" y="1568981"/>
            <a:ext cx="8820472" cy="45243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tr-TR" sz="2400" dirty="0" err="1" smtClean="0">
                <a:latin typeface="Cambria" pitchFamily="18" charset="0"/>
              </a:rPr>
              <a:t>STK’ların</a:t>
            </a:r>
            <a:r>
              <a:rPr lang="tr-TR" sz="2400" dirty="0" smtClean="0">
                <a:latin typeface="Cambria" pitchFamily="18" charset="0"/>
              </a:rPr>
              <a:t> Önem Kazanmasının Nedenleri;</a:t>
            </a:r>
          </a:p>
          <a:p>
            <a:pPr>
              <a:lnSpc>
                <a:spcPct val="150000"/>
              </a:lnSpc>
            </a:pPr>
            <a:r>
              <a:rPr lang="tr-TR" sz="2400" dirty="0" smtClean="0">
                <a:latin typeface="Cambria" pitchFamily="18" charset="0"/>
              </a:rPr>
              <a:t>4. Yerel sorunlar için yerel temelde örgütlü toplulukların harekete geçmesinin etkili olması,</a:t>
            </a:r>
          </a:p>
          <a:p>
            <a:pPr>
              <a:lnSpc>
                <a:spcPct val="150000"/>
              </a:lnSpc>
            </a:pPr>
            <a:r>
              <a:rPr lang="tr-TR" sz="2400" dirty="0" smtClean="0">
                <a:latin typeface="Cambria" pitchFamily="18" charset="0"/>
              </a:rPr>
              <a:t>5. İletişim teknolojisinde yaşanan büyük değişiklikler neticesinde güç merkezi dışındakilerin de enformasyona erişme ve onu kullanma olasılığını artırması,</a:t>
            </a:r>
          </a:p>
          <a:p>
            <a:pPr>
              <a:lnSpc>
                <a:spcPct val="150000"/>
              </a:lnSpc>
            </a:pPr>
            <a:r>
              <a:rPr lang="tr-TR" sz="2400" dirty="0" smtClean="0">
                <a:latin typeface="Cambria" pitchFamily="18" charset="0"/>
              </a:rPr>
              <a:t>6. Yurttaşların eğitim ve hak arama bilinçlerinin artması.</a:t>
            </a:r>
          </a:p>
          <a:p>
            <a:pPr>
              <a:lnSpc>
                <a:spcPct val="150000"/>
              </a:lnSpc>
            </a:pPr>
            <a:r>
              <a:rPr lang="tr-TR" sz="2400" dirty="0" smtClean="0">
                <a:latin typeface="Cambria" pitchFamily="18" charset="0"/>
              </a:rPr>
              <a:t>(Akbal, 2017: 104)</a:t>
            </a:r>
            <a:endParaRPr lang="tr-TR" sz="2400" dirty="0">
              <a:latin typeface="Cambria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1 Başlık"/>
          <p:cNvSpPr txBox="1">
            <a:spLocks/>
          </p:cNvSpPr>
          <p:nvPr/>
        </p:nvSpPr>
        <p:spPr>
          <a:xfrm>
            <a:off x="2123728" y="404664"/>
            <a:ext cx="6192688" cy="576064"/>
          </a:xfrm>
          <a:prstGeom prst="rect">
            <a:avLst/>
          </a:prstGeom>
          <a:noFill/>
        </p:spPr>
        <p:txBody>
          <a:bodyPr>
            <a:normAutofit fontScale="92500" lnSpcReduction="1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 Black" pitchFamily="34" charset="0"/>
                <a:ea typeface="+mj-ea"/>
                <a:cs typeface="+mj-cs"/>
              </a:rPr>
              <a:t>Sivil Toplum</a:t>
            </a:r>
            <a:r>
              <a:rPr kumimoji="0" lang="tr-TR" sz="3600" b="1" i="0" u="none" strike="noStrike" kern="1200" cap="none" spc="0" normalizeH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 Black" pitchFamily="34" charset="0"/>
                <a:ea typeface="+mj-ea"/>
                <a:cs typeface="+mj-cs"/>
              </a:rPr>
              <a:t> Örgütleri</a:t>
            </a:r>
            <a:endParaRPr kumimoji="0" lang="tr-TR" sz="36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 Black" pitchFamily="34" charset="0"/>
              <a:ea typeface="+mj-ea"/>
              <a:cs typeface="+mj-cs"/>
            </a:endParaRPr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1403648" y="2708920"/>
            <a:ext cx="6120680" cy="2308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tr-TR" sz="2400" dirty="0" smtClean="0">
                <a:latin typeface="Cambria" pitchFamily="18" charset="0"/>
              </a:rPr>
              <a:t>Demokrasinin Temel Koşulları;</a:t>
            </a:r>
          </a:p>
          <a:p>
            <a:pPr>
              <a:lnSpc>
                <a:spcPct val="150000"/>
              </a:lnSpc>
            </a:pPr>
            <a:r>
              <a:rPr lang="tr-TR" sz="2400" dirty="0" smtClean="0">
                <a:latin typeface="Cambria" pitchFamily="18" charset="0"/>
              </a:rPr>
              <a:t>1. Özgürlük</a:t>
            </a:r>
          </a:p>
          <a:p>
            <a:pPr>
              <a:lnSpc>
                <a:spcPct val="150000"/>
              </a:lnSpc>
            </a:pPr>
            <a:r>
              <a:rPr lang="tr-TR" sz="2400" dirty="0" smtClean="0">
                <a:latin typeface="Cambria" pitchFamily="18" charset="0"/>
              </a:rPr>
              <a:t>2. Eşitlik</a:t>
            </a:r>
          </a:p>
          <a:p>
            <a:pPr>
              <a:lnSpc>
                <a:spcPct val="150000"/>
              </a:lnSpc>
            </a:pPr>
            <a:r>
              <a:rPr lang="tr-TR" sz="2400" dirty="0" smtClean="0">
                <a:latin typeface="Cambria" pitchFamily="18" charset="0"/>
              </a:rPr>
              <a:t>3. Çoğunluğun yönetme hakkı</a:t>
            </a:r>
            <a:endParaRPr lang="tr-TR" sz="2400" dirty="0">
              <a:latin typeface="Cambria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1 Başlık"/>
          <p:cNvSpPr txBox="1">
            <a:spLocks/>
          </p:cNvSpPr>
          <p:nvPr/>
        </p:nvSpPr>
        <p:spPr>
          <a:xfrm>
            <a:off x="2123728" y="404664"/>
            <a:ext cx="6192688" cy="576064"/>
          </a:xfrm>
          <a:prstGeom prst="rect">
            <a:avLst/>
          </a:prstGeom>
          <a:noFill/>
        </p:spPr>
        <p:txBody>
          <a:bodyPr>
            <a:normAutofit fontScale="92500" lnSpcReduction="1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 Black" pitchFamily="34" charset="0"/>
                <a:ea typeface="+mj-ea"/>
                <a:cs typeface="+mj-cs"/>
              </a:rPr>
              <a:t>Sivil Toplum</a:t>
            </a:r>
            <a:r>
              <a:rPr kumimoji="0" lang="tr-TR" sz="3600" b="1" i="0" u="none" strike="noStrike" kern="1200" cap="none" spc="0" normalizeH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 Black" pitchFamily="34" charset="0"/>
                <a:ea typeface="+mj-ea"/>
                <a:cs typeface="+mj-cs"/>
              </a:rPr>
              <a:t> Örgütleri</a:t>
            </a:r>
            <a:endParaRPr kumimoji="0" lang="tr-TR" sz="36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 Black" pitchFamily="34" charset="0"/>
              <a:ea typeface="+mj-ea"/>
              <a:cs typeface="+mj-cs"/>
            </a:endParaRPr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87624" y="1628799"/>
            <a:ext cx="7128792" cy="47328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1 Başlık"/>
          <p:cNvSpPr txBox="1">
            <a:spLocks/>
          </p:cNvSpPr>
          <p:nvPr/>
        </p:nvSpPr>
        <p:spPr>
          <a:xfrm>
            <a:off x="2123728" y="404664"/>
            <a:ext cx="6192688" cy="576064"/>
          </a:xfrm>
          <a:prstGeom prst="rect">
            <a:avLst/>
          </a:prstGeom>
          <a:noFill/>
        </p:spPr>
        <p:txBody>
          <a:bodyPr>
            <a:normAutofit fontScale="92500" lnSpcReduction="1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 Black" pitchFamily="34" charset="0"/>
                <a:ea typeface="+mj-ea"/>
                <a:cs typeface="+mj-cs"/>
              </a:rPr>
              <a:t>Sivil Toplum</a:t>
            </a:r>
            <a:r>
              <a:rPr kumimoji="0" lang="tr-TR" sz="3600" b="1" i="0" u="none" strike="noStrike" kern="1200" cap="none" spc="0" normalizeH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 Black" pitchFamily="34" charset="0"/>
                <a:ea typeface="+mj-ea"/>
                <a:cs typeface="+mj-cs"/>
              </a:rPr>
              <a:t> Örgütleri</a:t>
            </a:r>
            <a:endParaRPr kumimoji="0" lang="tr-TR" sz="36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 Black" pitchFamily="34" charset="0"/>
              <a:ea typeface="+mj-ea"/>
              <a:cs typeface="+mj-cs"/>
            </a:endParaRPr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1043608" y="1484784"/>
            <a:ext cx="6624736" cy="45243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tr-TR" sz="2400" dirty="0" smtClean="0">
                <a:latin typeface="Cambria" pitchFamily="18" charset="0"/>
              </a:rPr>
              <a:t>Demokrasinin Şartları;</a:t>
            </a:r>
          </a:p>
          <a:p>
            <a:pPr>
              <a:lnSpc>
                <a:spcPct val="150000"/>
              </a:lnSpc>
            </a:pPr>
            <a:r>
              <a:rPr lang="tr-TR" sz="2400" dirty="0" smtClean="0">
                <a:latin typeface="Cambria" pitchFamily="18" charset="0"/>
              </a:rPr>
              <a:t>1. Seçilmiş görevliler</a:t>
            </a:r>
          </a:p>
          <a:p>
            <a:pPr>
              <a:lnSpc>
                <a:spcPct val="150000"/>
              </a:lnSpc>
            </a:pPr>
            <a:r>
              <a:rPr lang="tr-TR" sz="2400" dirty="0" smtClean="0">
                <a:latin typeface="Cambria" pitchFamily="18" charset="0"/>
              </a:rPr>
              <a:t>2. Kapsayıcı seçme hakkı</a:t>
            </a:r>
          </a:p>
          <a:p>
            <a:pPr>
              <a:lnSpc>
                <a:spcPct val="150000"/>
              </a:lnSpc>
            </a:pPr>
            <a:r>
              <a:rPr lang="tr-TR" sz="2400" dirty="0" smtClean="0">
                <a:latin typeface="Cambria" pitchFamily="18" charset="0"/>
              </a:rPr>
              <a:t>3. Özgür ve adil seçimler</a:t>
            </a:r>
          </a:p>
          <a:p>
            <a:pPr>
              <a:lnSpc>
                <a:spcPct val="150000"/>
              </a:lnSpc>
            </a:pPr>
            <a:r>
              <a:rPr lang="tr-TR" sz="2400" dirty="0" smtClean="0">
                <a:latin typeface="Cambria" pitchFamily="18" charset="0"/>
              </a:rPr>
              <a:t>4. Mevki için yarışma hakkı</a:t>
            </a:r>
          </a:p>
          <a:p>
            <a:pPr>
              <a:lnSpc>
                <a:spcPct val="150000"/>
              </a:lnSpc>
            </a:pPr>
            <a:r>
              <a:rPr lang="tr-TR" sz="2400" dirty="0" smtClean="0">
                <a:latin typeface="Cambria" pitchFamily="18" charset="0"/>
              </a:rPr>
              <a:t>5. İfade özgürlüğü</a:t>
            </a:r>
          </a:p>
          <a:p>
            <a:pPr>
              <a:lnSpc>
                <a:spcPct val="150000"/>
              </a:lnSpc>
            </a:pPr>
            <a:r>
              <a:rPr lang="tr-TR" sz="2400" dirty="0" smtClean="0">
                <a:latin typeface="Cambria" pitchFamily="18" charset="0"/>
              </a:rPr>
              <a:t>6. Alternatif enformasyon</a:t>
            </a:r>
          </a:p>
          <a:p>
            <a:pPr>
              <a:lnSpc>
                <a:spcPct val="150000"/>
              </a:lnSpc>
            </a:pPr>
            <a:r>
              <a:rPr lang="tr-TR" sz="2400" dirty="0" smtClean="0">
                <a:latin typeface="Cambria" pitchFamily="18" charset="0"/>
              </a:rPr>
              <a:t>7. Örgütsel özerklik</a:t>
            </a:r>
            <a:endParaRPr lang="tr-TR" sz="2400" dirty="0">
              <a:latin typeface="Cambria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1 Başlık"/>
          <p:cNvSpPr txBox="1">
            <a:spLocks/>
          </p:cNvSpPr>
          <p:nvPr/>
        </p:nvSpPr>
        <p:spPr>
          <a:xfrm>
            <a:off x="2123728" y="404664"/>
            <a:ext cx="6192688" cy="576064"/>
          </a:xfrm>
          <a:prstGeom prst="rect">
            <a:avLst/>
          </a:prstGeom>
          <a:noFill/>
        </p:spPr>
        <p:txBody>
          <a:bodyPr>
            <a:normAutofit fontScale="92500" lnSpcReduction="1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 Black" pitchFamily="34" charset="0"/>
                <a:ea typeface="+mj-ea"/>
                <a:cs typeface="+mj-cs"/>
              </a:rPr>
              <a:t>Sivil Toplum</a:t>
            </a:r>
            <a:r>
              <a:rPr kumimoji="0" lang="tr-TR" sz="3600" b="1" i="0" u="none" strike="noStrike" kern="1200" cap="none" spc="0" normalizeH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 Black" pitchFamily="34" charset="0"/>
                <a:ea typeface="+mj-ea"/>
                <a:cs typeface="+mj-cs"/>
              </a:rPr>
              <a:t> Örgütleri</a:t>
            </a:r>
            <a:endParaRPr kumimoji="0" lang="tr-TR" sz="36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 Black" pitchFamily="34" charset="0"/>
              <a:ea typeface="+mj-ea"/>
              <a:cs typeface="+mj-cs"/>
            </a:endParaRPr>
          </a:p>
        </p:txBody>
      </p:sp>
      <p:sp>
        <p:nvSpPr>
          <p:cNvPr id="7" name="Oval 6"/>
          <p:cNvSpPr>
            <a:spLocks noChangeArrowheads="1"/>
          </p:cNvSpPr>
          <p:nvPr/>
        </p:nvSpPr>
        <p:spPr bwMode="auto">
          <a:xfrm>
            <a:off x="683568" y="1556792"/>
            <a:ext cx="1818928" cy="2057400"/>
          </a:xfrm>
          <a:prstGeom prst="ellipse">
            <a:avLst/>
          </a:prstGeom>
          <a:solidFill>
            <a:srgbClr val="66FF33"/>
          </a:solidFill>
          <a:ln w="25400">
            <a:solidFill>
              <a:srgbClr val="00008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tr-TR" dirty="0" smtClean="0"/>
              <a:t>Bağımsız </a:t>
            </a:r>
          </a:p>
          <a:p>
            <a:pPr algn="ctr"/>
            <a:r>
              <a:rPr lang="tr-TR" dirty="0" smtClean="0"/>
              <a:t>Yargı</a:t>
            </a:r>
            <a:endParaRPr lang="tr-TR" dirty="0"/>
          </a:p>
        </p:txBody>
      </p:sp>
      <p:sp>
        <p:nvSpPr>
          <p:cNvPr id="10" name="AutoShape 10"/>
          <p:cNvSpPr>
            <a:spLocks noChangeArrowheads="1"/>
          </p:cNvSpPr>
          <p:nvPr/>
        </p:nvSpPr>
        <p:spPr bwMode="auto">
          <a:xfrm>
            <a:off x="3779912" y="1412776"/>
            <a:ext cx="1600200" cy="1143000"/>
          </a:xfrm>
          <a:prstGeom prst="flowChartAlternateProcess">
            <a:avLst/>
          </a:prstGeom>
          <a:solidFill>
            <a:srgbClr val="FF66CC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tr-TR" dirty="0" smtClean="0"/>
              <a:t>Kuvvetler </a:t>
            </a:r>
          </a:p>
          <a:p>
            <a:pPr algn="ctr"/>
            <a:r>
              <a:rPr lang="tr-TR" dirty="0" smtClean="0"/>
              <a:t>Ayrılığı</a:t>
            </a:r>
            <a:endParaRPr lang="tr-TR" dirty="0"/>
          </a:p>
        </p:txBody>
      </p:sp>
      <p:sp>
        <p:nvSpPr>
          <p:cNvPr id="22" name="AutoShape 10"/>
          <p:cNvSpPr>
            <a:spLocks noChangeArrowheads="1"/>
          </p:cNvSpPr>
          <p:nvPr/>
        </p:nvSpPr>
        <p:spPr bwMode="auto">
          <a:xfrm>
            <a:off x="3851920" y="5085184"/>
            <a:ext cx="1600200" cy="1143000"/>
          </a:xfrm>
          <a:prstGeom prst="flowChartAlternateProcess">
            <a:avLst/>
          </a:prstGeom>
          <a:solidFill>
            <a:srgbClr val="00B050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tr-TR" dirty="0" smtClean="0"/>
              <a:t>Hakim </a:t>
            </a:r>
          </a:p>
          <a:p>
            <a:pPr algn="ctr"/>
            <a:r>
              <a:rPr lang="tr-TR" dirty="0" smtClean="0"/>
              <a:t>Teminatı</a:t>
            </a:r>
            <a:endParaRPr lang="tr-TR" dirty="0"/>
          </a:p>
        </p:txBody>
      </p:sp>
      <p:sp>
        <p:nvSpPr>
          <p:cNvPr id="23" name="Oval 6"/>
          <p:cNvSpPr>
            <a:spLocks noChangeArrowheads="1"/>
          </p:cNvSpPr>
          <p:nvPr/>
        </p:nvSpPr>
        <p:spPr bwMode="auto">
          <a:xfrm>
            <a:off x="6444208" y="3933056"/>
            <a:ext cx="1818928" cy="2057400"/>
          </a:xfrm>
          <a:prstGeom prst="ellipse">
            <a:avLst/>
          </a:prstGeom>
          <a:solidFill>
            <a:srgbClr val="FFCC00"/>
          </a:solidFill>
          <a:ln w="25400">
            <a:solidFill>
              <a:srgbClr val="00008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tr-TR" dirty="0" smtClean="0"/>
              <a:t>İfade ve İnanç </a:t>
            </a:r>
          </a:p>
          <a:p>
            <a:pPr algn="ctr"/>
            <a:r>
              <a:rPr lang="tr-TR" dirty="0" smtClean="0"/>
              <a:t>Özgürlüğü</a:t>
            </a:r>
            <a:endParaRPr lang="tr-TR" dirty="0"/>
          </a:p>
        </p:txBody>
      </p:sp>
      <p:sp>
        <p:nvSpPr>
          <p:cNvPr id="24" name="Oval 6"/>
          <p:cNvSpPr>
            <a:spLocks noChangeArrowheads="1"/>
          </p:cNvSpPr>
          <p:nvPr/>
        </p:nvSpPr>
        <p:spPr bwMode="auto">
          <a:xfrm>
            <a:off x="755576" y="3933056"/>
            <a:ext cx="1818928" cy="2057400"/>
          </a:xfrm>
          <a:prstGeom prst="ellipse">
            <a:avLst/>
          </a:prstGeom>
          <a:solidFill>
            <a:srgbClr val="00B0F0"/>
          </a:solidFill>
          <a:ln w="25400">
            <a:solidFill>
              <a:srgbClr val="00008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tr-TR" dirty="0" smtClean="0"/>
              <a:t>Bireysel Hak ve</a:t>
            </a:r>
          </a:p>
          <a:p>
            <a:pPr algn="ctr"/>
            <a:r>
              <a:rPr lang="tr-TR" dirty="0" smtClean="0"/>
              <a:t>Özgürlükler</a:t>
            </a:r>
            <a:endParaRPr lang="tr-TR" dirty="0"/>
          </a:p>
        </p:txBody>
      </p:sp>
      <p:sp>
        <p:nvSpPr>
          <p:cNvPr id="25" name="Oval 6"/>
          <p:cNvSpPr>
            <a:spLocks noChangeArrowheads="1"/>
          </p:cNvSpPr>
          <p:nvPr/>
        </p:nvSpPr>
        <p:spPr bwMode="auto">
          <a:xfrm>
            <a:off x="6444208" y="1484784"/>
            <a:ext cx="1818928" cy="2057400"/>
          </a:xfrm>
          <a:prstGeom prst="ellipse">
            <a:avLst/>
          </a:prstGeom>
          <a:solidFill>
            <a:srgbClr val="FFCC00"/>
          </a:solidFill>
          <a:ln w="25400">
            <a:solidFill>
              <a:srgbClr val="00008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tr-TR" dirty="0" smtClean="0"/>
              <a:t>Adil Seçimler</a:t>
            </a:r>
          </a:p>
          <a:p>
            <a:pPr algn="ctr"/>
            <a:r>
              <a:rPr lang="tr-TR" dirty="0" smtClean="0"/>
              <a:t>Eşit Oy</a:t>
            </a:r>
            <a:endParaRPr lang="tr-TR" dirty="0"/>
          </a:p>
        </p:txBody>
      </p:sp>
      <p:sp>
        <p:nvSpPr>
          <p:cNvPr id="26" name="25 Metin kutusu"/>
          <p:cNvSpPr txBox="1"/>
          <p:nvPr/>
        </p:nvSpPr>
        <p:spPr>
          <a:xfrm>
            <a:off x="3491880" y="3429000"/>
            <a:ext cx="240482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800" b="1" dirty="0" smtClean="0"/>
              <a:t>DEMOKRASİ</a:t>
            </a:r>
            <a:endParaRPr lang="tr-TR" sz="2800" b="1" dirty="0"/>
          </a:p>
        </p:txBody>
      </p:sp>
      <p:cxnSp>
        <p:nvCxnSpPr>
          <p:cNvPr id="28" name="27 Düz Bağlayıcı"/>
          <p:cNvCxnSpPr>
            <a:endCxn id="10" idx="1"/>
          </p:cNvCxnSpPr>
          <p:nvPr/>
        </p:nvCxnSpPr>
        <p:spPr>
          <a:xfrm flipV="1">
            <a:off x="2483768" y="1984276"/>
            <a:ext cx="1296144" cy="364604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29 Düz Bağlayıcı"/>
          <p:cNvCxnSpPr>
            <a:stCxn id="10" idx="3"/>
          </p:cNvCxnSpPr>
          <p:nvPr/>
        </p:nvCxnSpPr>
        <p:spPr>
          <a:xfrm>
            <a:off x="5380112" y="1984276"/>
            <a:ext cx="1064096" cy="292596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31 Düz Bağlayıcı"/>
          <p:cNvCxnSpPr>
            <a:stCxn id="7" idx="4"/>
          </p:cNvCxnSpPr>
          <p:nvPr/>
        </p:nvCxnSpPr>
        <p:spPr>
          <a:xfrm flipH="1">
            <a:off x="1547664" y="3614192"/>
            <a:ext cx="45368" cy="318864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33 Düz Bağlayıcı"/>
          <p:cNvCxnSpPr>
            <a:stCxn id="25" idx="4"/>
            <a:endCxn id="23" idx="0"/>
          </p:cNvCxnSpPr>
          <p:nvPr/>
        </p:nvCxnSpPr>
        <p:spPr>
          <a:xfrm>
            <a:off x="7353672" y="3542184"/>
            <a:ext cx="0" cy="390872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35 Düz Bağlayıcı"/>
          <p:cNvCxnSpPr>
            <a:endCxn id="22" idx="1"/>
          </p:cNvCxnSpPr>
          <p:nvPr/>
        </p:nvCxnSpPr>
        <p:spPr>
          <a:xfrm>
            <a:off x="2555776" y="5229200"/>
            <a:ext cx="1296144" cy="427484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37 Düz Bağlayıcı"/>
          <p:cNvCxnSpPr>
            <a:stCxn id="22" idx="3"/>
          </p:cNvCxnSpPr>
          <p:nvPr/>
        </p:nvCxnSpPr>
        <p:spPr>
          <a:xfrm flipV="1">
            <a:off x="5452120" y="5229200"/>
            <a:ext cx="992088" cy="427484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39 Düz Bağlayıcı"/>
          <p:cNvCxnSpPr/>
          <p:nvPr/>
        </p:nvCxnSpPr>
        <p:spPr>
          <a:xfrm>
            <a:off x="899592" y="6525344"/>
            <a:ext cx="864096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40 Metin kutusu"/>
          <p:cNvSpPr txBox="1"/>
          <p:nvPr/>
        </p:nvSpPr>
        <p:spPr>
          <a:xfrm>
            <a:off x="1907704" y="6372036"/>
            <a:ext cx="9252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/>
              <a:t>Katılım</a:t>
            </a:r>
            <a:endParaRPr lang="tr-T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1 Başlık"/>
          <p:cNvSpPr txBox="1">
            <a:spLocks/>
          </p:cNvSpPr>
          <p:nvPr/>
        </p:nvSpPr>
        <p:spPr>
          <a:xfrm>
            <a:off x="2123728" y="404664"/>
            <a:ext cx="6192688" cy="576064"/>
          </a:xfrm>
          <a:prstGeom prst="rect">
            <a:avLst/>
          </a:prstGeom>
          <a:noFill/>
        </p:spPr>
        <p:txBody>
          <a:bodyPr>
            <a:normAutofit fontScale="92500" lnSpcReduction="1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 Black" pitchFamily="34" charset="0"/>
                <a:ea typeface="+mj-ea"/>
                <a:cs typeface="+mj-cs"/>
              </a:rPr>
              <a:t>Sivil Toplum</a:t>
            </a:r>
            <a:r>
              <a:rPr kumimoji="0" lang="tr-TR" sz="3600" b="1" i="0" u="none" strike="noStrike" kern="1200" cap="none" spc="0" normalizeH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 Black" pitchFamily="34" charset="0"/>
                <a:ea typeface="+mj-ea"/>
                <a:cs typeface="+mj-cs"/>
              </a:rPr>
              <a:t> Örgütleri</a:t>
            </a:r>
            <a:endParaRPr kumimoji="0" lang="tr-TR" sz="36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 Black" pitchFamily="34" charset="0"/>
              <a:ea typeface="+mj-ea"/>
              <a:cs typeface="+mj-cs"/>
            </a:endParaRPr>
          </a:p>
        </p:txBody>
      </p:sp>
      <p:sp>
        <p:nvSpPr>
          <p:cNvPr id="18" name="Metin kutusu 1"/>
          <p:cNvSpPr txBox="1"/>
          <p:nvPr/>
        </p:nvSpPr>
        <p:spPr>
          <a:xfrm>
            <a:off x="395536" y="1412776"/>
            <a:ext cx="8424936" cy="45498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tr-TR" sz="2800" u="sng" dirty="0" smtClean="0"/>
              <a:t>Siyasal Katılma Biçimini Belirleyen Toplumsal Değişkenler;</a:t>
            </a:r>
            <a:r>
              <a:rPr lang="tr-TR" sz="2800" dirty="0" smtClean="0"/>
              <a:t> </a:t>
            </a:r>
          </a:p>
          <a:p>
            <a:pPr>
              <a:lnSpc>
                <a:spcPct val="150000"/>
              </a:lnSpc>
            </a:pPr>
            <a:r>
              <a:rPr lang="tr-TR" sz="2800" dirty="0" smtClean="0"/>
              <a:t>1. Gelir</a:t>
            </a:r>
          </a:p>
          <a:p>
            <a:pPr>
              <a:lnSpc>
                <a:spcPct val="150000"/>
              </a:lnSpc>
            </a:pPr>
            <a:r>
              <a:rPr lang="tr-TR" sz="2800" dirty="0" smtClean="0"/>
              <a:t>2. Meslek-siyasal katılma ilişkisi</a:t>
            </a:r>
          </a:p>
          <a:p>
            <a:pPr>
              <a:lnSpc>
                <a:spcPct val="150000"/>
              </a:lnSpc>
            </a:pPr>
            <a:r>
              <a:rPr lang="tr-TR" sz="2800" dirty="0" smtClean="0"/>
              <a:t>3. Eğitim ve siyasal katılma ilişkisi</a:t>
            </a:r>
          </a:p>
          <a:p>
            <a:pPr>
              <a:lnSpc>
                <a:spcPct val="150000"/>
              </a:lnSpc>
            </a:pPr>
            <a:r>
              <a:rPr lang="tr-TR" sz="2800" dirty="0" smtClean="0"/>
              <a:t>4. Yerleşme biçimi ve </a:t>
            </a:r>
            <a:r>
              <a:rPr lang="tr-TR" sz="2800" dirty="0"/>
              <a:t>siyasal </a:t>
            </a:r>
            <a:r>
              <a:rPr lang="tr-TR" sz="2800" dirty="0" smtClean="0"/>
              <a:t>katılım. (</a:t>
            </a:r>
            <a:r>
              <a:rPr lang="tr-TR" sz="2800" dirty="0"/>
              <a:t>Özer, 2004: </a:t>
            </a:r>
            <a:r>
              <a:rPr lang="tr-TR" sz="2800" dirty="0" smtClean="0"/>
              <a:t>89-93)</a:t>
            </a:r>
            <a:endParaRPr lang="tr-TR" sz="2800" dirty="0"/>
          </a:p>
          <a:p>
            <a:pPr>
              <a:lnSpc>
                <a:spcPct val="150000"/>
              </a:lnSpc>
            </a:pPr>
            <a:endParaRPr lang="tr-TR" sz="2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1 Başlık"/>
          <p:cNvSpPr txBox="1">
            <a:spLocks/>
          </p:cNvSpPr>
          <p:nvPr/>
        </p:nvSpPr>
        <p:spPr>
          <a:xfrm>
            <a:off x="2123728" y="404664"/>
            <a:ext cx="6192688" cy="576064"/>
          </a:xfrm>
          <a:prstGeom prst="rect">
            <a:avLst/>
          </a:prstGeom>
          <a:noFill/>
        </p:spPr>
        <p:txBody>
          <a:bodyPr>
            <a:normAutofit fontScale="92500" lnSpcReduction="1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 Black" pitchFamily="34" charset="0"/>
                <a:ea typeface="+mj-ea"/>
                <a:cs typeface="+mj-cs"/>
              </a:rPr>
              <a:t>Sivil Toplum</a:t>
            </a:r>
            <a:r>
              <a:rPr kumimoji="0" lang="tr-TR" sz="3600" b="1" i="0" u="none" strike="noStrike" kern="1200" cap="none" spc="0" normalizeH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 Black" pitchFamily="34" charset="0"/>
                <a:ea typeface="+mj-ea"/>
                <a:cs typeface="+mj-cs"/>
              </a:rPr>
              <a:t> Örgütleri</a:t>
            </a:r>
            <a:endParaRPr kumimoji="0" lang="tr-TR" sz="36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 Black" pitchFamily="34" charset="0"/>
              <a:ea typeface="+mj-ea"/>
              <a:cs typeface="+mj-cs"/>
            </a:endParaRPr>
          </a:p>
        </p:txBody>
      </p:sp>
      <p:sp>
        <p:nvSpPr>
          <p:cNvPr id="4" name="Metin kutusu 1"/>
          <p:cNvSpPr txBox="1"/>
          <p:nvPr/>
        </p:nvSpPr>
        <p:spPr>
          <a:xfrm>
            <a:off x="395536" y="1700808"/>
            <a:ext cx="8424936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tr-TR" sz="2400" u="sng" dirty="0" smtClean="0">
                <a:latin typeface="Cambria" pitchFamily="18" charset="0"/>
                <a:ea typeface="Cambria" pitchFamily="18" charset="0"/>
              </a:rPr>
              <a:t>Bireyleri Siyasal Katılıma İten Nedenler;</a:t>
            </a:r>
            <a:r>
              <a:rPr lang="tr-TR" sz="2400" dirty="0" smtClean="0">
                <a:latin typeface="Cambria" pitchFamily="18" charset="0"/>
                <a:ea typeface="Cambria" pitchFamily="18" charset="0"/>
              </a:rPr>
              <a:t> </a:t>
            </a:r>
          </a:p>
          <a:p>
            <a:pPr>
              <a:lnSpc>
                <a:spcPct val="150000"/>
              </a:lnSpc>
            </a:pPr>
            <a:r>
              <a:rPr lang="tr-TR" sz="2400" dirty="0" smtClean="0">
                <a:latin typeface="Cambria" pitchFamily="18" charset="0"/>
                <a:ea typeface="Cambria" pitchFamily="18" charset="0"/>
              </a:rPr>
              <a:t>1. Kişisel bağlılık: Az gelişmiş ve gelişmekte olan ülkelerde görülür. Dinsel, ırksal, mezhepsel nedenlerle lidere bağlılık oluşur.</a:t>
            </a:r>
          </a:p>
          <a:p>
            <a:pPr>
              <a:lnSpc>
                <a:spcPct val="150000"/>
              </a:lnSpc>
            </a:pPr>
            <a:r>
              <a:rPr lang="tr-TR" sz="2400" dirty="0" smtClean="0">
                <a:latin typeface="Cambria" pitchFamily="18" charset="0"/>
                <a:ea typeface="Cambria" pitchFamily="18" charset="0"/>
              </a:rPr>
              <a:t>2. Dayanışma: Bireyin bir parçası olduğu bir grubun ya da sınıfın siyasal katılımdaki rolüne bağlı olarak katılımı içerir.</a:t>
            </a:r>
            <a:endParaRPr lang="tr-TR" sz="2400" dirty="0">
              <a:latin typeface="Cambria" pitchFamily="18" charset="0"/>
              <a:ea typeface="Cambria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1 Başlık"/>
          <p:cNvSpPr txBox="1">
            <a:spLocks/>
          </p:cNvSpPr>
          <p:nvPr/>
        </p:nvSpPr>
        <p:spPr>
          <a:xfrm>
            <a:off x="2123728" y="404664"/>
            <a:ext cx="6192688" cy="576064"/>
          </a:xfrm>
          <a:prstGeom prst="rect">
            <a:avLst/>
          </a:prstGeom>
          <a:noFill/>
        </p:spPr>
        <p:txBody>
          <a:bodyPr>
            <a:normAutofit fontScale="92500" lnSpcReduction="1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 Black" pitchFamily="34" charset="0"/>
                <a:ea typeface="+mj-ea"/>
                <a:cs typeface="+mj-cs"/>
              </a:rPr>
              <a:t>Sivil Toplum</a:t>
            </a:r>
            <a:r>
              <a:rPr kumimoji="0" lang="tr-TR" sz="3600" b="1" i="0" u="none" strike="noStrike" kern="1200" cap="none" spc="0" normalizeH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 Black" pitchFamily="34" charset="0"/>
                <a:ea typeface="+mj-ea"/>
                <a:cs typeface="+mj-cs"/>
              </a:rPr>
              <a:t> Örgütleri</a:t>
            </a:r>
            <a:endParaRPr kumimoji="0" lang="tr-TR" sz="36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 Black" pitchFamily="34" charset="0"/>
              <a:ea typeface="+mj-ea"/>
              <a:cs typeface="+mj-cs"/>
            </a:endParaRPr>
          </a:p>
        </p:txBody>
      </p:sp>
      <p:sp>
        <p:nvSpPr>
          <p:cNvPr id="6" name="Metin kutusu 1"/>
          <p:cNvSpPr txBox="1"/>
          <p:nvPr/>
        </p:nvSpPr>
        <p:spPr>
          <a:xfrm>
            <a:off x="755576" y="1916832"/>
            <a:ext cx="7776864" cy="27937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tr-TR" sz="2400" dirty="0" smtClean="0">
                <a:latin typeface="Cambria" pitchFamily="18" charset="0"/>
                <a:ea typeface="Cambria" pitchFamily="18" charset="0"/>
              </a:rPr>
              <a:t>3. Çıkar: Orta derecede sosyolojik gelişmişlik düzeyinde olan toplumlarda siyasi katılım </a:t>
            </a:r>
            <a:r>
              <a:rPr lang="tr-TR" sz="2400" dirty="0" err="1" smtClean="0">
                <a:latin typeface="Cambria" pitchFamily="18" charset="0"/>
                <a:ea typeface="Cambria" pitchFamily="18" charset="0"/>
              </a:rPr>
              <a:t>araçsal</a:t>
            </a:r>
            <a:r>
              <a:rPr lang="tr-TR" sz="2400" dirty="0" smtClean="0">
                <a:latin typeface="Cambria" pitchFamily="18" charset="0"/>
                <a:ea typeface="Cambria" pitchFamily="18" charset="0"/>
              </a:rPr>
              <a:t> bir nitelik taşır.</a:t>
            </a:r>
          </a:p>
          <a:p>
            <a:pPr>
              <a:lnSpc>
                <a:spcPct val="150000"/>
              </a:lnSpc>
            </a:pPr>
            <a:r>
              <a:rPr lang="tr-TR" sz="2400" dirty="0" smtClean="0">
                <a:latin typeface="Cambria" pitchFamily="18" charset="0"/>
                <a:ea typeface="Cambria" pitchFamily="18" charset="0"/>
              </a:rPr>
              <a:t>4. Yurttaşlık duygusu: Siyasal yaşama katılım, yurttaşlık kaynaklı bir ödev duygusundan da kaynaklanabilir.</a:t>
            </a:r>
            <a:r>
              <a:rPr lang="tr-TR" sz="2400" dirty="0">
                <a:latin typeface="Cambria" pitchFamily="18" charset="0"/>
                <a:ea typeface="Cambria" pitchFamily="18" charset="0"/>
              </a:rPr>
              <a:t> (Özer, 2004: </a:t>
            </a:r>
            <a:r>
              <a:rPr lang="tr-TR" sz="2400" dirty="0" smtClean="0">
                <a:latin typeface="Cambria" pitchFamily="18" charset="0"/>
                <a:ea typeface="Cambria" pitchFamily="18" charset="0"/>
              </a:rPr>
              <a:t>88)</a:t>
            </a:r>
            <a:endParaRPr lang="tr-TR" sz="2400" dirty="0">
              <a:latin typeface="Cambria" pitchFamily="18" charset="0"/>
              <a:ea typeface="Cambria" pitchFamily="18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kış">
  <a:themeElements>
    <a:clrScheme name="Akış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Akış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kış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1009</TotalTime>
  <Words>567</Words>
  <Application>Microsoft Office PowerPoint</Application>
  <PresentationFormat>Ekran Gösterisi (4:3)</PresentationFormat>
  <Paragraphs>80</Paragraphs>
  <Slides>13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13</vt:i4>
      </vt:variant>
    </vt:vector>
  </HeadingPairs>
  <TitlesOfParts>
    <vt:vector size="14" baseType="lpstr">
      <vt:lpstr>Akış</vt:lpstr>
      <vt:lpstr>Sivil Toplum Örgütleri 6. Hafta</vt:lpstr>
      <vt:lpstr>Slayt 2</vt:lpstr>
      <vt:lpstr>Slayt 3</vt:lpstr>
      <vt:lpstr>Slayt 4</vt:lpstr>
      <vt:lpstr>Slayt 5</vt:lpstr>
      <vt:lpstr>Slayt 6</vt:lpstr>
      <vt:lpstr>Slayt 7</vt:lpstr>
      <vt:lpstr>Slayt 8</vt:lpstr>
      <vt:lpstr>Slayt 9</vt:lpstr>
      <vt:lpstr>Slayt 10</vt:lpstr>
      <vt:lpstr>Slayt 11</vt:lpstr>
      <vt:lpstr>Slayt 12</vt:lpstr>
      <vt:lpstr>Slayt 13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KAYSEM 2015</dc:title>
  <dc:creator>Teknosa</dc:creator>
  <cp:lastModifiedBy>Teknosa</cp:lastModifiedBy>
  <cp:revision>135</cp:revision>
  <dcterms:created xsi:type="dcterms:W3CDTF">2015-05-04T08:30:58Z</dcterms:created>
  <dcterms:modified xsi:type="dcterms:W3CDTF">2020-04-28T09:48:01Z</dcterms:modified>
</cp:coreProperties>
</file>