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FAFDD"/>
    <a:srgbClr val="AA3A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555776" y="188640"/>
            <a:ext cx="6275040" cy="780696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33798" name="Picture 6" descr="Related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919490" cy="10801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530352" y="1490480"/>
            <a:ext cx="7772400" cy="1362456"/>
          </a:xfrm>
          <a:noFill/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800" b="0" cap="none" baseline="0" dirty="0">
                <a:ln w="635"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30352" y="3719488"/>
            <a:ext cx="7772400" cy="1509712"/>
          </a:xfrm>
        </p:spPr>
        <p:txBody>
          <a:bodyPr lIns="45720" rIns="45720" anchor="t"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dirty="0" smtClean="0"/>
              <a:t>Dr. Özkan LEBLEBİCİ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 hasCustomPrompt="1"/>
          </p:nvPr>
        </p:nvSpPr>
        <p:spPr>
          <a:xfrm>
            <a:off x="1979712" y="476672"/>
            <a:ext cx="6537920" cy="648072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Sivil Toplum Örgütleri</a:t>
            </a:r>
            <a:endParaRPr lang="tr-TR" dirty="0"/>
          </a:p>
        </p:txBody>
      </p:sp>
      <p:pic>
        <p:nvPicPr>
          <p:cNvPr id="6" name="Picture 2" descr="Image result for ankara üniversite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40159" cy="10787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056784" cy="965969"/>
          </a:xfrm>
          <a:noFill/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00B050"/>
                </a:solidFill>
                <a:latin typeface="Arial Black" pitchFamily="34" charset="0"/>
              </a:rPr>
              <a:t>Sivil </a:t>
            </a: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Toplum Örgütleri</a:t>
            </a:r>
            <a:b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6</a:t>
            </a: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. Hafta</a:t>
            </a:r>
            <a:endParaRPr lang="tr-TR" sz="4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3568" y="2852936"/>
            <a:ext cx="6400800" cy="1752600"/>
          </a:xfrm>
        </p:spPr>
        <p:txBody>
          <a:bodyPr>
            <a:normAutofit/>
          </a:bodyPr>
          <a:lstStyle/>
          <a:p>
            <a:endParaRPr lang="tr-TR" b="1" i="1" dirty="0" smtClean="0">
              <a:solidFill>
                <a:schemeClr val="bg1"/>
              </a:solidFill>
            </a:endParaRPr>
          </a:p>
          <a:p>
            <a:endParaRPr lang="tr-TR" b="1" i="1" dirty="0" smtClean="0">
              <a:solidFill>
                <a:schemeClr val="bg1"/>
              </a:solidFill>
            </a:endParaRPr>
          </a:p>
          <a:p>
            <a:pPr algn="ctr"/>
            <a:r>
              <a:rPr lang="tr-TR" b="1" dirty="0" smtClean="0">
                <a:solidFill>
                  <a:srgbClr val="002060"/>
                </a:solidFill>
              </a:rPr>
              <a:t>Dr. Özkan LEBLEBİCİ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Metin kutusu 1"/>
          <p:cNvSpPr txBox="1"/>
          <p:nvPr/>
        </p:nvSpPr>
        <p:spPr>
          <a:xfrm>
            <a:off x="404163" y="1615458"/>
            <a:ext cx="8424936" cy="390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u="sng" dirty="0" smtClean="0">
                <a:latin typeface="Cambria" pitchFamily="18" charset="0"/>
                <a:ea typeface="Cambria" pitchFamily="18" charset="0"/>
              </a:rPr>
              <a:t>ABD’de yapılan bir araştırmaya göre bireylerin siyasal yaşama katılması;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1. Siyasal sürece hiç katılmayanlar: Seçimlerde oy kullanmak dahil, siyasetle hiç ilgilenmeyenler.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2. Oy kullananlar: Sadece oy kullanmakla yetinenler.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3. Kişisel sorunlarıyla sınırlı katılımcılar: Oy kullanma yanında kişisel sorunları kapsamında kamu görevlileriyle ilişki kuranlar.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Metin kutusu 1"/>
          <p:cNvSpPr txBox="1"/>
          <p:nvPr/>
        </p:nvSpPr>
        <p:spPr>
          <a:xfrm>
            <a:off x="395536" y="2060848"/>
            <a:ext cx="8424936" cy="279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4. Topluluk düzeyinde katılımcılar: İçinde yaşadığı topluluğun sorunları odaklı siyasal yönetimi etkilemeye çalışanlar.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5. Kampanyacılar: Seçim kampanyalarında aktif görev alanlar.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6. Siyasal partilerde görev almanın yanı sıra diğer siyasal etkinliklere faal olarak katılanlar. (Özer, 2004: 85-86)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1026" name="Picture 2" descr="Eight rungs on the ladder of citizen particip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52736"/>
            <a:ext cx="4536504" cy="5566476"/>
          </a:xfrm>
          <a:prstGeom prst="rect">
            <a:avLst/>
          </a:prstGeom>
          <a:noFill/>
        </p:spPr>
      </p:pic>
      <p:sp>
        <p:nvSpPr>
          <p:cNvPr id="7" name="6 Aşağı Ok"/>
          <p:cNvSpPr/>
          <p:nvPr/>
        </p:nvSpPr>
        <p:spPr>
          <a:xfrm>
            <a:off x="7092280" y="4293096"/>
            <a:ext cx="648072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Yukarı Ok"/>
          <p:cNvSpPr/>
          <p:nvPr/>
        </p:nvSpPr>
        <p:spPr>
          <a:xfrm>
            <a:off x="7092280" y="1844824"/>
            <a:ext cx="648072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6156176" y="364502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Sivil Toplumun Gücü</a:t>
            </a:r>
            <a:endParaRPr lang="tr-TR" sz="2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092280" y="90872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+</a:t>
            </a:r>
            <a:endParaRPr lang="tr-TR" sz="54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7164288" y="566124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/>
              <a:t>-</a:t>
            </a:r>
            <a:endParaRPr lang="tr-TR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332656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23528" y="1404640"/>
            <a:ext cx="849694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KAYNAKLAR: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Gökmen, Özgür (Ed.), Türkiye'de Hak Temelli Sivil Toplum Örgütleri-Sorunlar ve Çözüm Arayışları, STGM, Ankara, 2011.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Tekeli, İlhan, Türkiye'de </a:t>
            </a:r>
            <a:r>
              <a:rPr lang="tr-TR" sz="1400" dirty="0" err="1" smtClean="0">
                <a:latin typeface="Cambria" pitchFamily="18" charset="0"/>
              </a:rPr>
              <a:t>STK'lar</a:t>
            </a:r>
            <a:r>
              <a:rPr lang="tr-TR" sz="1400" dirty="0" smtClean="0">
                <a:latin typeface="Cambria" pitchFamily="18" charset="0"/>
              </a:rPr>
              <a:t> ve Katılımcı Demokrasi Yazıları, Tarih Vakfı Yurt Yayınları, İstanbul, 2012.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Sunar, Lütfi (Ed.), Sivil Toplum Kuruluşları İçin Yönetim Rehberi, </a:t>
            </a:r>
            <a:r>
              <a:rPr lang="tr-TR" sz="1400" dirty="0" err="1" smtClean="0">
                <a:latin typeface="Cambria" pitchFamily="18" charset="0"/>
              </a:rPr>
              <a:t>Kaknüs</a:t>
            </a:r>
            <a:r>
              <a:rPr lang="tr-TR" sz="1400" dirty="0" smtClean="0">
                <a:latin typeface="Cambria" pitchFamily="18" charset="0"/>
              </a:rPr>
              <a:t>, İstanbul, 2005.</a:t>
            </a:r>
          </a:p>
          <a:p>
            <a:pPr>
              <a:lnSpc>
                <a:spcPct val="150000"/>
              </a:lnSpc>
            </a:pPr>
            <a:r>
              <a:rPr lang="tr-TR" sz="1400" dirty="0" err="1" smtClean="0">
                <a:latin typeface="Cambria" pitchFamily="18" charset="0"/>
              </a:rPr>
              <a:t>Çalha</a:t>
            </a:r>
            <a:r>
              <a:rPr lang="tr-TR" sz="1400" dirty="0" smtClean="0">
                <a:latin typeface="Cambria" pitchFamily="18" charset="0"/>
              </a:rPr>
              <a:t>, Ömer, Aşkın Devletten Sivil Topluma, </a:t>
            </a:r>
            <a:r>
              <a:rPr lang="tr-TR" sz="1400" dirty="0" err="1" smtClean="0">
                <a:latin typeface="Cambria" pitchFamily="18" charset="0"/>
              </a:rPr>
              <a:t>Gendaş</a:t>
            </a:r>
            <a:r>
              <a:rPr lang="tr-TR" sz="1400" dirty="0" smtClean="0">
                <a:latin typeface="Cambria" pitchFamily="18" charset="0"/>
              </a:rPr>
              <a:t>, İstanbul, 2000.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Gözler, Kemal, İdare Hukukuna Giriş, Ekin </a:t>
            </a:r>
            <a:r>
              <a:rPr lang="tr-TR" sz="1400" dirty="0" err="1" smtClean="0">
                <a:latin typeface="Cambria" pitchFamily="18" charset="0"/>
              </a:rPr>
              <a:t>Kitabevi</a:t>
            </a:r>
            <a:r>
              <a:rPr lang="tr-TR" sz="1400" dirty="0" smtClean="0">
                <a:latin typeface="Cambria" pitchFamily="18" charset="0"/>
              </a:rPr>
              <a:t>, (7. Basım), Bursa, 2007.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Saylan, Türkan, 100 Soruda Sivil Toplum, Cumhuriyet Kitapları, İstanbul, 2008.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Doğan, İlyas, Sivil Toplum Anlayışı ve Siyasal Sistemler, (4. Basım), Astana Yayınları, Ankara, 2015.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Akbal, İsmail, Sivil Toplum, Çizgi Yayınları, Konya, 2017.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Türkiye Cumhuriyeti Anayasası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Dernekler Kanunu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Vakıflar kanunu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İlgili internet kaynakları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4016" y="1568981"/>
            <a:ext cx="88204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>
                <a:latin typeface="Cambria" pitchFamily="18" charset="0"/>
              </a:rPr>
              <a:t>STK’ların</a:t>
            </a:r>
            <a:r>
              <a:rPr lang="tr-TR" sz="2400" dirty="0" smtClean="0">
                <a:latin typeface="Cambria" pitchFamily="18" charset="0"/>
              </a:rPr>
              <a:t> Önem Kazanmasının Nedenleri;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4. Yerel sorunlar için yerel temelde örgütlü toplulukların harekete geçmesinin etkili olması,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5. İletişim teknolojisinde yaşanan büyük değişiklikler neticesinde güç merkezi dışındakilerin de enformasyona erişme ve onu kullanma olasılığını artırması,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6. Yurttaşların eğitim ve hak arama bilinçlerinin artması.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(Akbal, 2017: 104)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03648" y="2708920"/>
            <a:ext cx="61206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Demokrasinin Temel Koşulları;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1. Özgürlük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2. Eşitlik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3. Çoğunluğun yönetme hakkı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799"/>
            <a:ext cx="7128792" cy="47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43608" y="1484784"/>
            <a:ext cx="66247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Demokrasinin Şartları;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1. Seçilmiş görevliler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2. Kapsayıcı seçme hakkı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3. Özgür ve adil seçimler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4. Mevki için yarışma hakkı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5. İfade özgürlüğü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6. Alternatif enformasyon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</a:rPr>
              <a:t>7. Örgütsel özerklik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3568" y="1556792"/>
            <a:ext cx="1818928" cy="2057400"/>
          </a:xfrm>
          <a:prstGeom prst="ellipse">
            <a:avLst/>
          </a:prstGeom>
          <a:solidFill>
            <a:srgbClr val="66FF33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Bağımsız </a:t>
            </a:r>
          </a:p>
          <a:p>
            <a:pPr algn="ctr"/>
            <a:r>
              <a:rPr lang="tr-TR" dirty="0" smtClean="0"/>
              <a:t>Yargı</a:t>
            </a:r>
            <a:endParaRPr lang="tr-TR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779912" y="1412776"/>
            <a:ext cx="1600200" cy="1143000"/>
          </a:xfrm>
          <a:prstGeom prst="flowChartAlternateProcess">
            <a:avLst/>
          </a:prstGeom>
          <a:solidFill>
            <a:srgbClr val="FF66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Kuvvetler </a:t>
            </a:r>
          </a:p>
          <a:p>
            <a:pPr algn="ctr"/>
            <a:r>
              <a:rPr lang="tr-TR" dirty="0" smtClean="0"/>
              <a:t>Ayrılığı</a:t>
            </a:r>
            <a:endParaRPr lang="tr-TR" dirty="0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3851920" y="5085184"/>
            <a:ext cx="1600200" cy="1143000"/>
          </a:xfrm>
          <a:prstGeom prst="flowChartAlternateProcess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Hakim </a:t>
            </a:r>
          </a:p>
          <a:p>
            <a:pPr algn="ctr"/>
            <a:r>
              <a:rPr lang="tr-TR" dirty="0" smtClean="0"/>
              <a:t>Teminatı</a:t>
            </a:r>
            <a:endParaRPr lang="tr-TR" dirty="0"/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6444208" y="3933056"/>
            <a:ext cx="1818928" cy="2057400"/>
          </a:xfrm>
          <a:prstGeom prst="ellipse">
            <a:avLst/>
          </a:prstGeom>
          <a:solidFill>
            <a:srgbClr val="FFCC00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İfade ve İnanç </a:t>
            </a:r>
          </a:p>
          <a:p>
            <a:pPr algn="ctr"/>
            <a:r>
              <a:rPr lang="tr-TR" dirty="0" smtClean="0"/>
              <a:t>Özgürlüğü</a:t>
            </a:r>
            <a:endParaRPr lang="tr-TR" dirty="0"/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755576" y="3933056"/>
            <a:ext cx="1818928" cy="2057400"/>
          </a:xfrm>
          <a:prstGeom prst="ellipse">
            <a:avLst/>
          </a:prstGeom>
          <a:solidFill>
            <a:srgbClr val="00B0F0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Bireysel Hak ve</a:t>
            </a:r>
          </a:p>
          <a:p>
            <a:pPr algn="ctr"/>
            <a:r>
              <a:rPr lang="tr-TR" dirty="0" smtClean="0"/>
              <a:t>Özgürlükler</a:t>
            </a:r>
            <a:endParaRPr lang="tr-TR" dirty="0"/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6444208" y="1484784"/>
            <a:ext cx="1818928" cy="2057400"/>
          </a:xfrm>
          <a:prstGeom prst="ellipse">
            <a:avLst/>
          </a:prstGeom>
          <a:solidFill>
            <a:srgbClr val="FFCC00"/>
          </a:solidFill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Adil Seçimler</a:t>
            </a:r>
          </a:p>
          <a:p>
            <a:pPr algn="ctr"/>
            <a:r>
              <a:rPr lang="tr-TR" dirty="0" smtClean="0"/>
              <a:t>Eşit Oy</a:t>
            </a:r>
            <a:endParaRPr lang="tr-TR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3491880" y="3429000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DEMOKRASİ</a:t>
            </a:r>
            <a:endParaRPr lang="tr-TR" sz="2800" b="1" dirty="0"/>
          </a:p>
        </p:txBody>
      </p:sp>
      <p:cxnSp>
        <p:nvCxnSpPr>
          <p:cNvPr id="28" name="27 Düz Bağlayıcı"/>
          <p:cNvCxnSpPr>
            <a:endCxn id="10" idx="1"/>
          </p:cNvCxnSpPr>
          <p:nvPr/>
        </p:nvCxnSpPr>
        <p:spPr>
          <a:xfrm flipV="1">
            <a:off x="2483768" y="1984276"/>
            <a:ext cx="1296144" cy="3646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>
            <a:stCxn id="10" idx="3"/>
          </p:cNvCxnSpPr>
          <p:nvPr/>
        </p:nvCxnSpPr>
        <p:spPr>
          <a:xfrm>
            <a:off x="5380112" y="1984276"/>
            <a:ext cx="1064096" cy="292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>
            <a:stCxn id="7" idx="4"/>
          </p:cNvCxnSpPr>
          <p:nvPr/>
        </p:nvCxnSpPr>
        <p:spPr>
          <a:xfrm flipH="1">
            <a:off x="1547664" y="3614192"/>
            <a:ext cx="45368" cy="3188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>
            <a:stCxn id="25" idx="4"/>
            <a:endCxn id="23" idx="0"/>
          </p:cNvCxnSpPr>
          <p:nvPr/>
        </p:nvCxnSpPr>
        <p:spPr>
          <a:xfrm>
            <a:off x="7353672" y="3542184"/>
            <a:ext cx="0" cy="3908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>
            <a:endCxn id="22" idx="1"/>
          </p:cNvCxnSpPr>
          <p:nvPr/>
        </p:nvCxnSpPr>
        <p:spPr>
          <a:xfrm>
            <a:off x="2555776" y="5229200"/>
            <a:ext cx="1296144" cy="4274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Bağlayıcı"/>
          <p:cNvCxnSpPr>
            <a:stCxn id="22" idx="3"/>
          </p:cNvCxnSpPr>
          <p:nvPr/>
        </p:nvCxnSpPr>
        <p:spPr>
          <a:xfrm flipV="1">
            <a:off x="5452120" y="5229200"/>
            <a:ext cx="992088" cy="4274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Bağlayıcı"/>
          <p:cNvCxnSpPr/>
          <p:nvPr/>
        </p:nvCxnSpPr>
        <p:spPr>
          <a:xfrm>
            <a:off x="899592" y="6525344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1907704" y="6372036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Katılım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8" name="Metin kutusu 1"/>
          <p:cNvSpPr txBox="1"/>
          <p:nvPr/>
        </p:nvSpPr>
        <p:spPr>
          <a:xfrm>
            <a:off x="395536" y="1412776"/>
            <a:ext cx="8424936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u="sng" dirty="0" smtClean="0"/>
              <a:t>Siyasal Katılma Biçimini Belirleyen Toplumsal Değişkenler;</a:t>
            </a:r>
            <a:r>
              <a:rPr lang="tr-TR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1. Gelir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2. Meslek-siyasal katılma ilişkisi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3. Eğitim ve siyasal katılma ilişkisi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4. Yerleşme biçimi ve </a:t>
            </a:r>
            <a:r>
              <a:rPr lang="tr-TR" sz="2800" dirty="0"/>
              <a:t>siyasal </a:t>
            </a:r>
            <a:r>
              <a:rPr lang="tr-TR" sz="2800" dirty="0" smtClean="0"/>
              <a:t>katılım. (</a:t>
            </a:r>
            <a:r>
              <a:rPr lang="tr-TR" sz="2800" dirty="0"/>
              <a:t>Özer, 2004: </a:t>
            </a:r>
            <a:r>
              <a:rPr lang="tr-TR" sz="2800" dirty="0" smtClean="0"/>
              <a:t>89-93)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Metin kutusu 1"/>
          <p:cNvSpPr txBox="1"/>
          <p:nvPr/>
        </p:nvSpPr>
        <p:spPr>
          <a:xfrm>
            <a:off x="395536" y="1700808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u="sng" dirty="0" smtClean="0">
                <a:latin typeface="Cambria" pitchFamily="18" charset="0"/>
                <a:ea typeface="Cambria" pitchFamily="18" charset="0"/>
              </a:rPr>
              <a:t>Bireyleri Siyasal Katılıma İten Nedenler;</a:t>
            </a:r>
            <a:r>
              <a:rPr lang="tr-TR" sz="2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1. Kişisel bağlılık: Az gelişmiş ve gelişmekte olan ülkelerde görülür. Dinsel, ırksal, mezhepsel nedenlerle lidere bağlılık oluşur.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2. Dayanışma: Bireyin bir parçası olduğu bir grubun ya da sınıfın siyasal katılımdaki rolüne bağlı olarak katılımı içerir.</a:t>
            </a:r>
            <a:endParaRPr lang="tr-TR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Metin kutusu 1"/>
          <p:cNvSpPr txBox="1"/>
          <p:nvPr/>
        </p:nvSpPr>
        <p:spPr>
          <a:xfrm>
            <a:off x="755576" y="1916832"/>
            <a:ext cx="7776864" cy="279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3. Çıkar: Orta derecede sosyolojik gelişmişlik düzeyinde olan toplumlarda siyasi katılım </a:t>
            </a:r>
            <a:r>
              <a:rPr lang="tr-TR" sz="2400" dirty="0" err="1" smtClean="0">
                <a:latin typeface="Cambria" pitchFamily="18" charset="0"/>
                <a:ea typeface="Cambria" pitchFamily="18" charset="0"/>
              </a:rPr>
              <a:t>araçsal</a:t>
            </a:r>
            <a:r>
              <a:rPr lang="tr-TR" sz="2400" dirty="0" smtClean="0">
                <a:latin typeface="Cambria" pitchFamily="18" charset="0"/>
                <a:ea typeface="Cambria" pitchFamily="18" charset="0"/>
              </a:rPr>
              <a:t> bir nitelik taşır.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Cambria" pitchFamily="18" charset="0"/>
                <a:ea typeface="Cambria" pitchFamily="18" charset="0"/>
              </a:rPr>
              <a:t>4. Yurttaşlık duygusu: Siyasal yaşama katılım, yurttaşlık kaynaklı bir ödev duygusundan da kaynaklanabilir.</a:t>
            </a:r>
            <a:r>
              <a:rPr lang="tr-TR" sz="2400" dirty="0">
                <a:latin typeface="Cambria" pitchFamily="18" charset="0"/>
                <a:ea typeface="Cambria" pitchFamily="18" charset="0"/>
              </a:rPr>
              <a:t> (Özer, 2004: </a:t>
            </a:r>
            <a:r>
              <a:rPr lang="tr-TR" sz="2400" dirty="0" smtClean="0">
                <a:latin typeface="Cambria" pitchFamily="18" charset="0"/>
                <a:ea typeface="Cambria" pitchFamily="18" charset="0"/>
              </a:rPr>
              <a:t>88)</a:t>
            </a:r>
            <a:endParaRPr lang="tr-TR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1009</TotalTime>
  <Words>567</Words>
  <Application>Microsoft Office PowerPoint</Application>
  <PresentationFormat>Ekran Gösterisi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Sivil Toplum Örgütleri 6. Hafta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KAYSEM 2015</dc:title>
  <dc:creator>Teknosa</dc:creator>
  <cp:lastModifiedBy>Teknosa</cp:lastModifiedBy>
  <cp:revision>135</cp:revision>
  <dcterms:created xsi:type="dcterms:W3CDTF">2015-05-04T08:30:58Z</dcterms:created>
  <dcterms:modified xsi:type="dcterms:W3CDTF">2020-04-28T09:48:01Z</dcterms:modified>
</cp:coreProperties>
</file>