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52736"/>
            <a:ext cx="8229600" cy="2592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2800" dirty="0" smtClean="0"/>
              <a:t>Kültür bitkilerinde zararlı </a:t>
            </a:r>
            <a:r>
              <a:rPr lang="tr-TR" sz="2800" dirty="0" err="1" smtClean="0"/>
              <a:t>organizmalarakarşı</a:t>
            </a:r>
            <a:r>
              <a:rPr lang="tr-TR" sz="2800" dirty="0" smtClean="0"/>
              <a:t> doğal düşmanlarının insan katkısıyla kullanılmasıdır.</a:t>
            </a:r>
          </a:p>
          <a:p>
            <a:pPr algn="just"/>
            <a:endParaRPr lang="tr-TR" sz="2800" b="1" dirty="0" smtClean="0">
              <a:solidFill>
                <a:srgbClr val="FF3300"/>
              </a:solidFill>
            </a:endParaRPr>
          </a:p>
          <a:p>
            <a:pPr algn="just"/>
            <a:r>
              <a:rPr lang="tr-TR" sz="2800" dirty="0" smtClean="0">
                <a:solidFill>
                  <a:srgbClr val="00B0F0"/>
                </a:solidFill>
              </a:rPr>
              <a:t>Doğada </a:t>
            </a:r>
            <a:r>
              <a:rPr lang="tr-TR" sz="2800" dirty="0" err="1" smtClean="0">
                <a:solidFill>
                  <a:srgbClr val="00B0F0"/>
                </a:solidFill>
              </a:rPr>
              <a:t>varolan</a:t>
            </a:r>
            <a:r>
              <a:rPr lang="tr-TR" sz="2800" dirty="0" smtClean="0">
                <a:solidFill>
                  <a:srgbClr val="00B0F0"/>
                </a:solidFill>
              </a:rPr>
              <a:t> canlı baskı unsurlarının zararlı popülasyonları üzerindeki etkinliğinin korunması , arttırılması </a:t>
            </a:r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95736" y="3326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BİYOLOJİK MÜCADELE </a:t>
            </a:r>
            <a:endParaRPr lang="tr-T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58526" y="4062154"/>
            <a:ext cx="2511475" cy="26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20072" y="40050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928801"/>
            <a:ext cx="8229600" cy="286835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971600" y="2060849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1965 yılında Antalya’da Biyolojik Mücadele İstasyonu kurulmasıyla başlamıştır. Daha sonra enstitü haline dönüşse de 1987 yılında kapatılarak Narenciye Araştırma Enstitüsü ile birleştirilmiştir.  Daha sonra bu kuruluş BATEM adını almıştır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2357422" y="785794"/>
            <a:ext cx="4076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TÜRKİYE’DEKİ GELİŞİMİ 􀂾 </a:t>
            </a:r>
            <a:endParaRPr lang="tr-T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DÜNYA'DAKİ UYGULAMALAR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Örneklerle açıkladığımız bu zararlıların %30’unda tam başarı %50’sinde önemli düzeyde başarı sağlanmıştır.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%20’sinde ise kısmen başarıya ulaşılmıştır.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908720"/>
            <a:ext cx="8712968" cy="30917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Doğal dengeyi koruyucudur.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 Çevre ve insan sağlığına olumsuz etkisi yoktur.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Diğer savaş yöntemlerinden daha ekonomiktir.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Dayanıklılık sorunları yoktur.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 Sürdürülebilirdir. 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280920" cy="35283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Biyolojik mücadele, zaman ve sabır isteyen bir savaşım tekniğidir. Doğal düşmanın zararlı </a:t>
            </a:r>
            <a:r>
              <a:rPr lang="tr-TR" sz="3200" dirty="0" err="1" smtClean="0"/>
              <a:t>populasyonuna</a:t>
            </a:r>
            <a:r>
              <a:rPr lang="tr-TR" sz="3200" dirty="0" smtClean="0"/>
              <a:t> baskın gelebilmesi için belli bir süre ve bu süre içinde belli bir zararın gözden çıkarılması gerekir.Buna </a:t>
            </a:r>
            <a:r>
              <a:rPr lang="tr-TR" sz="3200" b="1" dirty="0" smtClean="0"/>
              <a:t>“BAŞLANGIÇ RİSKİ” adı verilir. 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8164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70080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Çevre faktörlerine 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Kültür bitkisinin tür ve çeşidine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Uygulanan tarım şekline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Diğer savaş yöntemlerine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Zararlının türüne 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Zararlı </a:t>
            </a:r>
            <a:r>
              <a:rPr lang="tr-TR" sz="2800" dirty="0" err="1" smtClean="0"/>
              <a:t>populasyonuna</a:t>
            </a:r>
            <a:r>
              <a:rPr lang="tr-TR" sz="28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Doğal düşman türüne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Doğal düşman </a:t>
            </a:r>
            <a:r>
              <a:rPr lang="tr-TR" sz="2800" dirty="0" err="1" smtClean="0"/>
              <a:t>populasyonuna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755576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Zararlı ve doğal düşman popülasyonunu belirleyen etmenler  </a:t>
            </a:r>
            <a:endParaRPr lang="tr-TR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403247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70080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Biyolojik mücadele, vejetasyon süresi kısa ve </a:t>
            </a:r>
            <a:r>
              <a:rPr lang="tr-TR" sz="2400" dirty="0" err="1" smtClean="0"/>
              <a:t>entansif</a:t>
            </a:r>
            <a:r>
              <a:rPr lang="tr-TR" sz="2400" dirty="0" smtClean="0"/>
              <a:t> (yoğun) tarımın uygulandığı alanlarda biraz daha güçtür (Örn:mevsimlik sebzeler, seralar hariç).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Teorikte biyolojik mücadele uygulamaları çok yıllık kültür bitkilerinde daha başarılı şekilde yürütülmektedir (Örn:meyve bahçeleri)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Orman alanları da biyolojik mücadele uygulamaları için çok uygun alanlardır,</a:t>
            </a:r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899592" y="378123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prstClr val="black"/>
                </a:solidFill>
              </a:rPr>
              <a:t>Biyolojik mücadele hangi tarım ürünlerinde etkili olmaktadır? </a:t>
            </a:r>
            <a:r>
              <a:rPr lang="tr-TR" dirty="0" smtClean="0">
                <a:solidFill>
                  <a:prstClr val="black"/>
                </a:solidFill>
              </a:rPr>
              <a:t>􀂾 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663207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tr-TR" sz="3200" b="1" dirty="0"/>
              <a:t>BİYOLOJİK </a:t>
            </a:r>
            <a:r>
              <a:rPr lang="tr-TR" sz="3200" b="1" dirty="0" smtClean="0"/>
              <a:t>MÜCADELEDE </a:t>
            </a:r>
            <a:r>
              <a:rPr lang="tr-TR" sz="3200" b="1" dirty="0"/>
              <a:t>KULLANILAN</a:t>
            </a:r>
          </a:p>
          <a:p>
            <a:r>
              <a:rPr lang="tr-TR" sz="3200" b="1" dirty="0"/>
              <a:t>                           </a:t>
            </a:r>
            <a:r>
              <a:rPr lang="tr-TR" sz="3200" b="1" dirty="0" smtClean="0"/>
              <a:t>ETTMENLER</a:t>
            </a: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2636913"/>
            <a:ext cx="8229600" cy="20162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tr-TR" sz="2400" b="1" dirty="0" smtClean="0"/>
              <a:t>AVCI (PREDATÖRLER)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2400" b="1" dirty="0" smtClean="0"/>
              <a:t>PARASİTOİT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2400" b="1" dirty="0" smtClean="0"/>
              <a:t>PATHOGEN </a:t>
            </a:r>
            <a:endParaRPr lang="tr-TR" sz="2400" b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08597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70080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Parazit: Yaşamını tek bir konukçu üzerinde tamamlayan ve konukçuyu öldürmeyip zayıflatan organizmalardır. Yaşam yerlerine göre iç parazit (zararlı vücudu içinde) ve dış parazit (zararlı vücudu dışında) olarak ayrılır. 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1619672" y="69269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prstClr val="black"/>
                </a:solidFill>
              </a:rPr>
              <a:t>Zararlıların Doğal Düşmanları  </a:t>
            </a:r>
            <a:endParaRPr lang="tr-TR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600" dirty="0" err="1" smtClean="0"/>
              <a:t>Parazitoit</a:t>
            </a:r>
            <a:r>
              <a:rPr lang="tr-TR" sz="3600" dirty="0" smtClean="0"/>
              <a:t>: Yaşamını tek bir konukçu üzerinde tamamlayan ve konukçunun ölümüne neden olan organizmalardır. İç </a:t>
            </a:r>
            <a:r>
              <a:rPr lang="tr-TR" sz="3600" dirty="0" err="1" smtClean="0"/>
              <a:t>parazitoit</a:t>
            </a:r>
            <a:r>
              <a:rPr lang="tr-TR" sz="3600" dirty="0" smtClean="0"/>
              <a:t> ve dış </a:t>
            </a:r>
            <a:r>
              <a:rPr lang="tr-TR" sz="3600" dirty="0" err="1" smtClean="0"/>
              <a:t>parazitoit</a:t>
            </a:r>
            <a:r>
              <a:rPr lang="tr-TR" sz="3600" dirty="0" smtClean="0"/>
              <a:t> olarak ikiye ayrılırlar. </a:t>
            </a:r>
            <a:endParaRPr kumimoji="0" lang="tr-TR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/>
              <a:t>Parazit ve </a:t>
            </a:r>
            <a:r>
              <a:rPr lang="tr-TR" sz="3200" dirty="0" err="1" smtClean="0"/>
              <a:t>parazitoit</a:t>
            </a:r>
            <a:r>
              <a:rPr lang="tr-TR" sz="3200" dirty="0" smtClean="0"/>
              <a:t> organizmalar saldırdıkları zararlının yaşam dönemine göre yumurta </a:t>
            </a:r>
            <a:r>
              <a:rPr lang="tr-TR" sz="3200" dirty="0" err="1" smtClean="0"/>
              <a:t>parazitoiti</a:t>
            </a:r>
            <a:r>
              <a:rPr lang="tr-TR" sz="3200" dirty="0" smtClean="0"/>
              <a:t>, yumurta-larva </a:t>
            </a:r>
            <a:r>
              <a:rPr lang="tr-TR" sz="3200" dirty="0" err="1" smtClean="0"/>
              <a:t>parazitoiti</a:t>
            </a:r>
            <a:r>
              <a:rPr lang="tr-TR" sz="3200" dirty="0" smtClean="0"/>
              <a:t>, larva </a:t>
            </a:r>
            <a:r>
              <a:rPr lang="tr-TR" sz="3200" dirty="0" err="1" smtClean="0"/>
              <a:t>parazitoiti</a:t>
            </a:r>
            <a:r>
              <a:rPr lang="tr-TR" sz="3200" dirty="0" smtClean="0"/>
              <a:t>, larva-pupa </a:t>
            </a:r>
            <a:r>
              <a:rPr lang="tr-TR" sz="3200" dirty="0" err="1" smtClean="0"/>
              <a:t>parazitoiti</a:t>
            </a:r>
            <a:r>
              <a:rPr lang="tr-TR" sz="3200" dirty="0" smtClean="0"/>
              <a:t> ve pupa </a:t>
            </a:r>
            <a:r>
              <a:rPr lang="tr-TR" sz="3200" dirty="0" err="1" smtClean="0"/>
              <a:t>parazitoiti</a:t>
            </a:r>
            <a:r>
              <a:rPr lang="tr-TR" sz="3200" dirty="0" smtClean="0"/>
              <a:t> olarak adlandırılırlar. </a:t>
            </a:r>
            <a:endParaRPr kumimoji="0" lang="tr-T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844824"/>
            <a:ext cx="8229600" cy="21602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İlk olarak 1200’li yıllarda Çin’de </a:t>
            </a:r>
            <a:r>
              <a:rPr lang="tr-TR" sz="3200" dirty="0" err="1" smtClean="0"/>
              <a:t>turunçgil</a:t>
            </a:r>
            <a:r>
              <a:rPr lang="tr-TR" sz="3200" dirty="0" smtClean="0"/>
              <a:t> ağaçlarında </a:t>
            </a:r>
            <a:r>
              <a:rPr lang="tr-TR" sz="3200" dirty="0" err="1" smtClean="0"/>
              <a:t>Oecophylla</a:t>
            </a:r>
            <a:r>
              <a:rPr lang="tr-TR" sz="3200" dirty="0" smtClean="0"/>
              <a:t> </a:t>
            </a:r>
            <a:r>
              <a:rPr lang="tr-TR" sz="3200" dirty="0" err="1" smtClean="0"/>
              <a:t>smaragdina</a:t>
            </a:r>
            <a:r>
              <a:rPr lang="tr-TR" sz="3200" dirty="0" smtClean="0"/>
              <a:t> isimli karınca türü, Yemende palmiyelerdeki yaprakbitleri ne karşı kullanılmıştır.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059832" y="548680"/>
            <a:ext cx="264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smtClean="0"/>
              <a:t>TARİHÇESİ </a:t>
            </a:r>
            <a:endParaRPr lang="tr-T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63888" y="4221088"/>
            <a:ext cx="1995887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435280" cy="367243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/>
              <a:t>Parazit ve </a:t>
            </a:r>
            <a:r>
              <a:rPr lang="tr-TR" sz="3200" dirty="0" err="1" smtClean="0"/>
              <a:t>parazitoitler</a:t>
            </a:r>
            <a:r>
              <a:rPr lang="tr-TR" sz="3200" dirty="0" smtClean="0"/>
              <a:t> açısından önemli bir olay </a:t>
            </a:r>
            <a:r>
              <a:rPr lang="tr-TR" sz="3200" b="1" dirty="0" err="1" smtClean="0"/>
              <a:t>hiperparazitizm</a:t>
            </a:r>
            <a:r>
              <a:rPr lang="tr-TR" sz="3200" b="1" dirty="0" smtClean="0"/>
              <a:t> ’</a:t>
            </a:r>
            <a:r>
              <a:rPr lang="tr-TR" sz="3200" b="1" dirty="0" err="1" smtClean="0"/>
              <a:t>dir</a:t>
            </a:r>
            <a:r>
              <a:rPr lang="tr-TR" sz="3200" b="1" dirty="0" smtClean="0"/>
              <a:t>. </a:t>
            </a:r>
            <a:r>
              <a:rPr lang="tr-TR" sz="3200" dirty="0" smtClean="0"/>
              <a:t>Bu</a:t>
            </a:r>
            <a:r>
              <a:rPr lang="tr-TR" sz="3200" b="1" dirty="0" smtClean="0"/>
              <a:t> </a:t>
            </a:r>
            <a:r>
              <a:rPr lang="tr-TR" sz="3200" dirty="0" smtClean="0"/>
              <a:t>zararlı bireyde yaşayan </a:t>
            </a:r>
            <a:r>
              <a:rPr lang="tr-TR" sz="3200" dirty="0" err="1" smtClean="0"/>
              <a:t>parazitoit</a:t>
            </a:r>
            <a:r>
              <a:rPr lang="tr-TR" sz="3200" dirty="0" smtClean="0"/>
              <a:t> bir organizmanın diğer bir </a:t>
            </a:r>
            <a:r>
              <a:rPr lang="tr-TR" sz="3200" dirty="0" err="1" smtClean="0"/>
              <a:t>parazitoit</a:t>
            </a:r>
            <a:r>
              <a:rPr lang="tr-TR" sz="3200" dirty="0" smtClean="0"/>
              <a:t> organizmaya saldırması olarak tanımlanır. Bu ise istenmeyen bir durumdur. Çünkü, </a:t>
            </a:r>
            <a:r>
              <a:rPr lang="tr-TR" sz="3200" dirty="0" err="1" smtClean="0"/>
              <a:t>parazitoit</a:t>
            </a:r>
            <a:r>
              <a:rPr lang="tr-TR" sz="3200" dirty="0" smtClean="0"/>
              <a:t> popülasyonları istenen düzeye ulaşamayacak ve zararlı normal yaşamını devam ettirecektir. </a:t>
            </a:r>
            <a:endParaRPr kumimoji="0" lang="tr-T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628800"/>
            <a:ext cx="8229600" cy="22322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err="1" smtClean="0"/>
              <a:t>Predatör</a:t>
            </a:r>
            <a:r>
              <a:rPr lang="tr-TR" sz="3200" dirty="0" smtClean="0"/>
              <a:t>: Yaşamını birden fazla konukçu üzerinde ikame ettiren organizmalardır. Genel kanı olarak </a:t>
            </a:r>
            <a:r>
              <a:rPr lang="tr-TR" sz="3200" dirty="0" err="1" smtClean="0"/>
              <a:t>predatörler</a:t>
            </a:r>
            <a:r>
              <a:rPr lang="tr-TR" sz="3200" dirty="0" smtClean="0"/>
              <a:t> konukçudan daha büyük yapıdadırlar. Avcı olarak adlandırılırlar. </a:t>
            </a:r>
            <a:endParaRPr kumimoji="0" lang="tr-T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1643050"/>
            <a:ext cx="8229600" cy="16430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1602 yılında </a:t>
            </a:r>
            <a:r>
              <a:rPr lang="tr-TR" sz="3200" dirty="0" err="1" smtClean="0"/>
              <a:t>Pieris</a:t>
            </a:r>
            <a:r>
              <a:rPr lang="tr-TR" sz="3200" dirty="0" smtClean="0"/>
              <a:t> </a:t>
            </a:r>
            <a:r>
              <a:rPr lang="tr-TR" sz="3200" dirty="0" err="1" smtClean="0"/>
              <a:t>rapae</a:t>
            </a:r>
            <a:r>
              <a:rPr lang="tr-TR" sz="3200" dirty="0" smtClean="0"/>
              <a:t> L. Larvasına karşı </a:t>
            </a:r>
            <a:r>
              <a:rPr lang="tr-TR" sz="3200" dirty="0" err="1" smtClean="0"/>
              <a:t>Apanteles</a:t>
            </a:r>
            <a:r>
              <a:rPr lang="tr-TR" sz="3200" dirty="0" smtClean="0"/>
              <a:t> </a:t>
            </a:r>
            <a:r>
              <a:rPr lang="tr-TR" sz="3200" dirty="0" err="1" smtClean="0"/>
              <a:t>glomeratus</a:t>
            </a:r>
            <a:r>
              <a:rPr lang="tr-TR" sz="3200" dirty="0" smtClean="0"/>
              <a:t> L. isimli </a:t>
            </a:r>
            <a:r>
              <a:rPr lang="tr-TR" sz="3200" dirty="0" err="1" smtClean="0"/>
              <a:t>parazitoit</a:t>
            </a:r>
            <a:r>
              <a:rPr lang="tr-TR" sz="3200" dirty="0" smtClean="0"/>
              <a:t> kullanılmıştır.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62210" y="3294374"/>
            <a:ext cx="1940570" cy="20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90857" y="3341991"/>
            <a:ext cx="19142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t2.gstatic.com/images?q=tbn:ANd9GcQ5IhS54SnqylA-V7Zb5mqf998IPcY28YLseEKG9exVbgURLK-Fq5HOkNfm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01008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700213"/>
            <a:ext cx="8229600" cy="15859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 1762 yılında çekirgelere karşı Hindistan’dan </a:t>
            </a:r>
            <a:r>
              <a:rPr lang="tr-TR" sz="3200" dirty="0" err="1" smtClean="0"/>
              <a:t>Mauritius</a:t>
            </a:r>
            <a:r>
              <a:rPr lang="tr-TR" sz="3200" dirty="0" smtClean="0"/>
              <a:t> adasına </a:t>
            </a:r>
            <a:r>
              <a:rPr lang="tr-TR" sz="3200" dirty="0" err="1" smtClean="0"/>
              <a:t>Acridotheres</a:t>
            </a:r>
            <a:r>
              <a:rPr lang="tr-TR" sz="3200" dirty="0" smtClean="0"/>
              <a:t> </a:t>
            </a:r>
            <a:r>
              <a:rPr lang="tr-TR" sz="3200" dirty="0" err="1" smtClean="0"/>
              <a:t>tristis</a:t>
            </a:r>
            <a:r>
              <a:rPr lang="tr-TR" sz="3200" dirty="0" smtClean="0"/>
              <a:t> adlı kuş götürülmüştür.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3034" y="3305558"/>
            <a:ext cx="1815638" cy="19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68955" y="3472205"/>
            <a:ext cx="16705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t3.gstatic.com/images?q=tbn:ANd9GcSalIs11PbJr0zCa_EQXcMf3g30p7ZIcXuUiAwBGpf_7CQ2ih__QDK5K61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01008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700213"/>
            <a:ext cx="8229600" cy="17287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/>
              <a:t>1892 yılında ABD’de </a:t>
            </a:r>
            <a:r>
              <a:rPr lang="tr-TR" sz="3200" dirty="0" err="1" smtClean="0"/>
              <a:t>turunçgil</a:t>
            </a:r>
            <a:r>
              <a:rPr lang="tr-TR" sz="3200" dirty="0" smtClean="0"/>
              <a:t> </a:t>
            </a:r>
            <a:r>
              <a:rPr lang="tr-TR" sz="3200" dirty="0" err="1" smtClean="0"/>
              <a:t>unlubiti</a:t>
            </a:r>
            <a:r>
              <a:rPr lang="tr-TR" sz="3200" dirty="0" smtClean="0"/>
              <a:t> </a:t>
            </a:r>
            <a:r>
              <a:rPr lang="tr-TR" sz="3200" dirty="0" err="1" smtClean="0"/>
              <a:t>Planococcus</a:t>
            </a:r>
            <a:r>
              <a:rPr lang="tr-TR" sz="3200" dirty="0" smtClean="0"/>
              <a:t> </a:t>
            </a:r>
            <a:r>
              <a:rPr lang="tr-TR" sz="3200" dirty="0" err="1" smtClean="0"/>
              <a:t>citri’ye</a:t>
            </a:r>
            <a:r>
              <a:rPr lang="tr-TR" sz="3200" dirty="0" smtClean="0"/>
              <a:t> karşı </a:t>
            </a:r>
            <a:r>
              <a:rPr lang="tr-TR" sz="3200" dirty="0" err="1" smtClean="0"/>
              <a:t>Cryptolaemus</a:t>
            </a:r>
            <a:r>
              <a:rPr lang="tr-TR" sz="3200" dirty="0" smtClean="0"/>
              <a:t> </a:t>
            </a:r>
            <a:r>
              <a:rPr lang="tr-TR" sz="3200" dirty="0" err="1" smtClean="0"/>
              <a:t>montrouzieri</a:t>
            </a:r>
            <a:r>
              <a:rPr lang="tr-TR" sz="3200" dirty="0" smtClean="0"/>
              <a:t> </a:t>
            </a:r>
            <a:r>
              <a:rPr lang="tr-TR" sz="3200" dirty="0" err="1" smtClean="0"/>
              <a:t>Muls</a:t>
            </a:r>
            <a:r>
              <a:rPr lang="tr-TR" sz="3200" dirty="0" smtClean="0"/>
              <a:t> </a:t>
            </a:r>
            <a:r>
              <a:rPr lang="tr-TR" sz="3200" dirty="0" err="1" smtClean="0"/>
              <a:t>Muls</a:t>
            </a:r>
            <a:r>
              <a:rPr lang="tr-TR" sz="3200" dirty="0" smtClean="0"/>
              <a:t> getirilmiştir.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45124" y="3341165"/>
            <a:ext cx="2000265" cy="231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18072" y="3486983"/>
            <a:ext cx="19881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196752"/>
            <a:ext cx="8229600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827584" y="134076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1912 yılında Süreyya ÖZEK tarafından elma </a:t>
            </a:r>
            <a:r>
              <a:rPr lang="tr-TR" sz="2800" dirty="0" err="1" smtClean="0"/>
              <a:t>pamuklubitine</a:t>
            </a:r>
            <a:r>
              <a:rPr lang="tr-TR" sz="2800" dirty="0" smtClean="0"/>
              <a:t> karşı </a:t>
            </a:r>
            <a:r>
              <a:rPr lang="tr-TR" sz="2800" i="1" dirty="0" err="1" smtClean="0"/>
              <a:t>Aphelinus</a:t>
            </a:r>
            <a:r>
              <a:rPr lang="tr-TR" sz="2800" i="1" dirty="0" smtClean="0"/>
              <a:t> mali </a:t>
            </a:r>
            <a:r>
              <a:rPr lang="tr-TR" sz="2800" dirty="0" smtClean="0"/>
              <a:t>Fransa’dan getirilmiştir. 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2843808" y="332656"/>
            <a:ext cx="326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>
                <a:solidFill>
                  <a:prstClr val="black"/>
                </a:solidFill>
              </a:rPr>
              <a:t>TÜRKİYE’DE </a:t>
            </a:r>
            <a:endParaRPr lang="tr-TR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0414" y="2876089"/>
            <a:ext cx="2284288" cy="23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62261" y="4682755"/>
            <a:ext cx="207546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jenny.tfrec.wsu.edu/thumbnail.php?srcname=/Users/tangren/Sites/OPMGraphics/094.Aphelinus%20mali/DSC_6302%20parasitized%20WAA%20265.jpg&amp;mxsize=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85184"/>
            <a:ext cx="1824200" cy="1368152"/>
          </a:xfrm>
          <a:prstGeom prst="rect">
            <a:avLst/>
          </a:prstGeom>
          <a:noFill/>
        </p:spPr>
      </p:pic>
      <p:pic>
        <p:nvPicPr>
          <p:cNvPr id="21508" name="Picture 4" descr="&amp;Pcy;&amp;ocy;&amp;dcy;&amp;ocy;&amp;tcy;&amp;rcy;&amp;yacy;&amp;dcy; &amp;Tcy;&amp;lcy;&amp;icy; (Aphidodea)"/>
          <p:cNvPicPr>
            <a:picLocks noChangeAspect="1" noChangeArrowheads="1"/>
          </p:cNvPicPr>
          <p:nvPr/>
        </p:nvPicPr>
        <p:blipFill>
          <a:blip r:embed="rId6" cstate="print"/>
          <a:srcRect b="21417"/>
          <a:stretch>
            <a:fillRect/>
          </a:stretch>
        </p:blipFill>
        <p:spPr bwMode="auto">
          <a:xfrm>
            <a:off x="3419872" y="2780928"/>
            <a:ext cx="447119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700213"/>
            <a:ext cx="8229600" cy="12287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/>
              <a:t>	1913 yılında dut koşniline karşı İtalya’dan Bursa’ya </a:t>
            </a:r>
            <a:r>
              <a:rPr lang="tr-TR" sz="3200" i="1" dirty="0" err="1" smtClean="0"/>
              <a:t>Encarsia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berlesei</a:t>
            </a:r>
            <a:r>
              <a:rPr lang="tr-TR" sz="3200" i="1" dirty="0" smtClean="0"/>
              <a:t> </a:t>
            </a:r>
            <a:r>
              <a:rPr lang="tr-TR" sz="3200" dirty="0" smtClean="0"/>
              <a:t>getirilmiştir.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www.nhm.ac.uk/resources/research-curation/projects/chalcidoids/images/chalc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4248640" cy="308992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RpTkWhsuI9QnYrtbqFanJsV0Jye-FXZAGMnNl1grwnq7MZzIQS7LKm4DM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287554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844824"/>
            <a:ext cx="8229600" cy="10801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755576" y="184482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1934 yılında incir kurdu </a:t>
            </a:r>
            <a:r>
              <a:rPr lang="tr-TR" sz="2800" dirty="0" err="1" smtClean="0"/>
              <a:t>Ephestia</a:t>
            </a:r>
            <a:r>
              <a:rPr lang="tr-TR" sz="2800" dirty="0" smtClean="0"/>
              <a:t> </a:t>
            </a:r>
            <a:r>
              <a:rPr lang="tr-TR" sz="2800" dirty="0" err="1" smtClean="0"/>
              <a:t>cautella’ya</a:t>
            </a:r>
            <a:r>
              <a:rPr lang="tr-TR" sz="2800" dirty="0" smtClean="0"/>
              <a:t> karşı Almanya’dan İzmir’e </a:t>
            </a:r>
            <a:r>
              <a:rPr lang="tr-TR" sz="2800" i="1" dirty="0" err="1" smtClean="0"/>
              <a:t>Bracon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hebetor</a:t>
            </a:r>
            <a:r>
              <a:rPr lang="tr-TR" sz="2800" i="1" dirty="0" smtClean="0"/>
              <a:t> </a:t>
            </a:r>
            <a:r>
              <a:rPr lang="tr-TR" sz="2800" dirty="0" smtClean="0"/>
              <a:t>getirilmiştir. </a:t>
            </a:r>
            <a:endParaRPr lang="tr-TR" sz="2800" dirty="0"/>
          </a:p>
        </p:txBody>
      </p:sp>
      <p:pic>
        <p:nvPicPr>
          <p:cNvPr id="19458" name="Picture 2" descr="http://www.biofac.com/storegrainusgmrl/a_braconhebetor1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2189532" cy="1872208"/>
          </a:xfrm>
          <a:prstGeom prst="rect">
            <a:avLst/>
          </a:prstGeom>
          <a:noFill/>
        </p:spPr>
      </p:pic>
      <p:pic>
        <p:nvPicPr>
          <p:cNvPr id="19460" name="Picture 4" descr="http://www.ual.es/personal/tcabello/photogallery/photo00023113/Bracon_hebetor_lar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3429000"/>
            <a:ext cx="1824203" cy="1368152"/>
          </a:xfrm>
          <a:prstGeom prst="rect">
            <a:avLst/>
          </a:prstGeom>
          <a:noFill/>
        </p:spPr>
      </p:pic>
      <p:pic>
        <p:nvPicPr>
          <p:cNvPr id="19462" name="Picture 6" descr="http://www.ctu.edu.vn/colleges/agri/gtrinh/thayhai/con%20trung/source/moTa/images/Ephestia_caute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3429000"/>
            <a:ext cx="2952328" cy="214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/>
              <a:t>1927 yılında İngiltere’de CIBC </a:t>
            </a:r>
            <a:r>
              <a:rPr lang="en-US" sz="3200" dirty="0" smtClean="0"/>
              <a:t>(Control) Commonwealth </a:t>
            </a:r>
            <a:r>
              <a:rPr lang="en-US" sz="3200" dirty="0" err="1" smtClean="0"/>
              <a:t>Institut</a:t>
            </a:r>
            <a:r>
              <a:rPr lang="en-US" sz="3200" dirty="0" smtClean="0"/>
              <a:t> of Biological Control) </a:t>
            </a:r>
            <a:r>
              <a:rPr lang="en-US" sz="3200" dirty="0" err="1" smtClean="0"/>
              <a:t>kurulmuştur</a:t>
            </a:r>
            <a:r>
              <a:rPr lang="en-US" sz="3200" dirty="0" smtClean="0"/>
              <a:t>. </a:t>
            </a:r>
          </a:p>
          <a:p>
            <a:pPr algn="just"/>
            <a:endParaRPr lang="tr-TR" sz="3200" dirty="0" smtClean="0"/>
          </a:p>
          <a:p>
            <a:pPr algn="just"/>
            <a:r>
              <a:rPr lang="tr-TR" sz="3200" dirty="0" smtClean="0"/>
              <a:t>1950 yılında CILB (Uluslararası Biyolojik Savaş Komisyonu) kurulmuştur.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285984" y="785794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DÜNYA’DAKİ GELİŞİMİ 􀂾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55170" y="4442175"/>
            <a:ext cx="1616968" cy="21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529</Words>
  <Application>Microsoft Office PowerPoint</Application>
  <PresentationFormat>Ekran Gösterisi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TUNCA</dc:creator>
  <cp:lastModifiedBy>Cem Özkan</cp:lastModifiedBy>
  <cp:revision>21</cp:revision>
  <dcterms:created xsi:type="dcterms:W3CDTF">2012-10-16T19:53:02Z</dcterms:created>
  <dcterms:modified xsi:type="dcterms:W3CDTF">2017-08-17T07:18:01Z</dcterms:modified>
</cp:coreProperties>
</file>