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56" r:id="rId6"/>
    <p:sldId id="452" r:id="rId7"/>
    <p:sldId id="453" r:id="rId8"/>
    <p:sldId id="338" r:id="rId9"/>
    <p:sldId id="357" r:id="rId10"/>
    <p:sldId id="358" r:id="rId11"/>
    <p:sldId id="339" r:id="rId12"/>
    <p:sldId id="454" r:id="rId13"/>
    <p:sldId id="340" r:id="rId14"/>
    <p:sldId id="33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4" id="{F49E990C-8148-4016-A42D-0EFBFFCCEDED}">
          <p14:sldIdLst>
            <p14:sldId id="281"/>
            <p14:sldId id="356"/>
            <p14:sldId id="452"/>
            <p14:sldId id="453"/>
            <p14:sldId id="338"/>
            <p14:sldId id="357"/>
            <p14:sldId id="358"/>
            <p14:sldId id="339"/>
            <p14:sldId id="454"/>
            <p14:sldId id="340"/>
            <p14:sldId id="337"/>
          </p14:sldIdLst>
        </p14:section>
        <p14:section name="Varsayılan Bölüm" id="{77645586-3A3C-44BD-8D5D-16E19A02650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04002B-41D9-49A9-971E-682F3775AF06}" v="1" dt="2020-05-27T14:37:14.5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0104002B-41D9-49A9-971E-682F3775AF06}"/>
    <pc:docChg chg="addSld modSld">
      <pc:chgData name="Hilal Nur Gözüküçük" userId="c9e7c93c-5cb0-4c0e-8df3-2f019b03d73c" providerId="ADAL" clId="{0104002B-41D9-49A9-971E-682F3775AF06}" dt="2020-05-27T14:37:14.568" v="0"/>
      <pc:docMkLst>
        <pc:docMk/>
      </pc:docMkLst>
      <pc:sldChg chg="add">
        <pc:chgData name="Hilal Nur Gözüküçük" userId="c9e7c93c-5cb0-4c0e-8df3-2f019b03d73c" providerId="ADAL" clId="{0104002B-41D9-49A9-971E-682F3775AF06}" dt="2020-05-27T14:37:14.568" v="0"/>
        <pc:sldMkLst>
          <pc:docMk/>
          <pc:sldMk cId="2320697844" sldId="2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A50B34-5982-47F2-9B44-135F6C62D060}"/>
              </a:ext>
            </a:extLst>
          </p:cNvPr>
          <p:cNvSpPr>
            <a:spLocks noGrp="1"/>
          </p:cNvSpPr>
          <p:nvPr>
            <p:ph type="title"/>
          </p:nvPr>
        </p:nvSpPr>
        <p:spPr/>
        <p:txBody>
          <a:bodyPr/>
          <a:lstStyle/>
          <a:p>
            <a:r>
              <a:rPr lang="tr-TR" dirty="0"/>
              <a:t>GERÇEK KİŞİLERDE YERLEŞİM YERİ</a:t>
            </a:r>
          </a:p>
        </p:txBody>
      </p:sp>
      <p:sp>
        <p:nvSpPr>
          <p:cNvPr id="3" name="İçerik Yer Tutucusu 2">
            <a:extLst>
              <a:ext uri="{FF2B5EF4-FFF2-40B4-BE49-F238E27FC236}">
                <a16:creationId xmlns:a16="http://schemas.microsoft.com/office/drawing/2014/main" id="{E29B4806-CBC0-4A29-8AF6-BB340A8DB43D}"/>
              </a:ext>
            </a:extLst>
          </p:cNvPr>
          <p:cNvSpPr>
            <a:spLocks noGrp="1"/>
          </p:cNvSpPr>
          <p:nvPr>
            <p:ph idx="1"/>
          </p:nvPr>
        </p:nvSpPr>
        <p:spPr>
          <a:xfrm>
            <a:off x="594805" y="2015732"/>
            <a:ext cx="10460050" cy="4037749"/>
          </a:xfrm>
        </p:spPr>
        <p:txBody>
          <a:bodyPr>
            <a:normAutofit lnSpcReduction="10000"/>
          </a:bodyPr>
          <a:lstStyle/>
          <a:p>
            <a:pPr marL="0" indent="0">
              <a:buNone/>
            </a:pPr>
            <a:r>
              <a:rPr lang="tr-TR" dirty="0"/>
              <a:t>Yerleşim yeri, bir kişinin hayat faaliyetlerinin ve ilişkilerinin merkezi olan yerdir.</a:t>
            </a:r>
          </a:p>
          <a:p>
            <a:pPr marL="0" indent="0">
              <a:buNone/>
            </a:pPr>
            <a:r>
              <a:rPr lang="tr-TR" u="sng" dirty="0"/>
              <a:t>Yerleşim yeri açısından geçerli ilkeler</a:t>
            </a:r>
          </a:p>
          <a:p>
            <a:r>
              <a:rPr lang="tr-TR" dirty="0"/>
              <a:t>Yerleşim yerinin zorunluluğu</a:t>
            </a:r>
          </a:p>
          <a:p>
            <a:r>
              <a:rPr lang="tr-TR" dirty="0"/>
              <a:t>Yerleşim yerinin tekliği</a:t>
            </a:r>
          </a:p>
          <a:p>
            <a:r>
              <a:rPr lang="tr-TR" dirty="0"/>
              <a:t>Yerleşim yerinin sürekliliği</a:t>
            </a:r>
          </a:p>
          <a:p>
            <a:pPr marL="0" indent="0">
              <a:buNone/>
            </a:pPr>
            <a:r>
              <a:rPr lang="tr-TR" u="sng" dirty="0"/>
              <a:t>Yerleşim yerinin çeşitleri</a:t>
            </a:r>
          </a:p>
          <a:p>
            <a:r>
              <a:rPr lang="tr-TR" dirty="0"/>
              <a:t>İradi yerleşim yeri: Sürekli kalma niyetiyle oturulan yerdir.</a:t>
            </a:r>
          </a:p>
          <a:p>
            <a:r>
              <a:rPr lang="tr-TR" dirty="0"/>
              <a:t>Kanuni yerleşim yeri: Velayet ve vesayet altındakiler için söz konusudur. Bu kişilerin yerleşim yeri, kanun tarafından, başkalarına bağlı olarak tayin edilmiştir.</a:t>
            </a:r>
          </a:p>
        </p:txBody>
      </p:sp>
    </p:spTree>
    <p:extLst>
      <p:ext uri="{BB962C8B-B14F-4D97-AF65-F5344CB8AC3E}">
        <p14:creationId xmlns:p14="http://schemas.microsoft.com/office/powerpoint/2010/main" val="2056814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8423C2-3B46-4F54-B98C-B8D421C918C3}"/>
              </a:ext>
            </a:extLst>
          </p:cNvPr>
          <p:cNvSpPr>
            <a:spLocks noGrp="1"/>
          </p:cNvSpPr>
          <p:nvPr>
            <p:ph type="title"/>
          </p:nvPr>
        </p:nvSpPr>
        <p:spPr/>
        <p:txBody>
          <a:bodyPr/>
          <a:lstStyle/>
          <a:p>
            <a:r>
              <a:rPr lang="tr-TR" dirty="0"/>
              <a:t>GERÇEK KİŞİLERDE KİŞİSEL DURUM SİCİLİ</a:t>
            </a:r>
          </a:p>
        </p:txBody>
      </p:sp>
      <p:sp>
        <p:nvSpPr>
          <p:cNvPr id="3" name="İçerik Yer Tutucusu 2">
            <a:extLst>
              <a:ext uri="{FF2B5EF4-FFF2-40B4-BE49-F238E27FC236}">
                <a16:creationId xmlns:a16="http://schemas.microsoft.com/office/drawing/2014/main" id="{FBB6287D-89A0-4524-89ED-43313AD8A48C}"/>
              </a:ext>
            </a:extLst>
          </p:cNvPr>
          <p:cNvSpPr>
            <a:spLocks noGrp="1"/>
          </p:cNvSpPr>
          <p:nvPr>
            <p:ph idx="1"/>
          </p:nvPr>
        </p:nvSpPr>
        <p:spPr>
          <a:xfrm>
            <a:off x="523783" y="2015732"/>
            <a:ext cx="10531071" cy="4109860"/>
          </a:xfrm>
        </p:spPr>
        <p:txBody>
          <a:bodyPr>
            <a:normAutofit/>
          </a:bodyPr>
          <a:lstStyle/>
          <a:p>
            <a:r>
              <a:rPr lang="tr-TR" dirty="0"/>
              <a:t>Kişisel durum sicili, kişilerin kişisel durumlarının yazılı olduğu bir kısım defterlerdir.</a:t>
            </a:r>
          </a:p>
          <a:p>
            <a:r>
              <a:rPr lang="tr-TR" dirty="0"/>
              <a:t>Kişisel durum, kişilerin, kişiler hukuku ve aile hukuku yönünden içinde bulunduğu, kendilerine çeşitli sonuçlar bağlanan durumlardır.</a:t>
            </a:r>
          </a:p>
          <a:p>
            <a:r>
              <a:rPr lang="tr-TR" dirty="0"/>
              <a:t>Çeşitleri: doğum kütüğü, evlenme kütüğü, ölüm kütüğü</a:t>
            </a:r>
          </a:p>
          <a:p>
            <a:r>
              <a:rPr lang="tr-TR" dirty="0"/>
              <a:t>Kişisel durum sicilini tutacak teşkilat: Nüfus ve Vatandaşlık İşleri Genel Müdürlüğü</a:t>
            </a:r>
          </a:p>
          <a:p>
            <a:r>
              <a:rPr lang="tr-TR" dirty="0"/>
              <a:t>Kişisel durum sicilinin düzeltilmesi: mahkeme kararıyla yapılan düzeltme, idari işlemle yapılan düzeltme</a:t>
            </a:r>
          </a:p>
          <a:p>
            <a:r>
              <a:rPr lang="tr-TR" dirty="0"/>
              <a:t>Kişisel durum sicilinin tutulmasından doğan sorumluluk: Kamu hizmetinin yürütülmesinden kaynaklanan zararlar için Devlet aleyhine dava açılır.</a:t>
            </a:r>
          </a:p>
          <a:p>
            <a:endParaRPr lang="tr-TR" dirty="0"/>
          </a:p>
        </p:txBody>
      </p:sp>
    </p:spTree>
    <p:extLst>
      <p:ext uri="{BB962C8B-B14F-4D97-AF65-F5344CB8AC3E}">
        <p14:creationId xmlns:p14="http://schemas.microsoft.com/office/powerpoint/2010/main" val="1544936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EDB267-0BDB-4762-BEDC-52D28E1E06AF}"/>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83D7FFB3-B2B4-4FDD-9033-3423B11F0916}"/>
              </a:ext>
            </a:extLst>
          </p:cNvPr>
          <p:cNvSpPr>
            <a:spLocks noGrp="1"/>
          </p:cNvSpPr>
          <p:nvPr>
            <p:ph idx="1"/>
          </p:nvPr>
        </p:nvSpPr>
        <p:spPr>
          <a:xfrm>
            <a:off x="568171" y="2015732"/>
            <a:ext cx="10486683" cy="4109860"/>
          </a:xfrm>
        </p:spPr>
        <p:txBody>
          <a:bodyPr>
            <a:normAutofit fontScale="77500" lnSpcReduction="20000"/>
          </a:bodyPr>
          <a:lstStyle/>
          <a:p>
            <a:pPr marL="457200" indent="-457200">
              <a:buFont typeface="+mj-lt"/>
              <a:buAutoNum type="arabicPeriod"/>
            </a:pPr>
            <a:r>
              <a:rPr lang="tr-TR" dirty="0"/>
              <a:t>Kişilik hakkının sahibinin eliyle korunması</a:t>
            </a:r>
          </a:p>
          <a:p>
            <a:pPr lvl="1"/>
            <a:r>
              <a:rPr lang="tr-TR" dirty="0"/>
              <a:t>Kişilik hakkı ihlal edilen veya ihlal edilme tehlikesiyle karşılaşan kişi, hukuk düzeninin açıkça izin verdiği hallerde, hakkını bizzat koruyabilir.</a:t>
            </a:r>
          </a:p>
          <a:p>
            <a:pPr lvl="1"/>
            <a:r>
              <a:rPr lang="tr-TR" dirty="0"/>
              <a:t>TBK m. 63/2 meşru müdafaa</a:t>
            </a:r>
          </a:p>
          <a:p>
            <a:pPr marL="457200" indent="-457200">
              <a:buFont typeface="+mj-lt"/>
              <a:buAutoNum type="arabicPeriod"/>
            </a:pPr>
            <a:r>
              <a:rPr lang="tr-TR" dirty="0"/>
              <a:t>Kişilik hakkının devlet eliyle korunması</a:t>
            </a:r>
          </a:p>
          <a:p>
            <a:pPr marL="914400" lvl="1" indent="-457200">
              <a:buFont typeface="+mj-lt"/>
              <a:buAutoNum type="arabicPeriod"/>
            </a:pPr>
            <a:r>
              <a:rPr lang="tr-TR" dirty="0"/>
              <a:t>Saldırıya yönelik davalar</a:t>
            </a:r>
          </a:p>
          <a:p>
            <a:pPr marL="1371600" lvl="2" indent="-457200">
              <a:buFont typeface="+mj-lt"/>
              <a:buAutoNum type="arabicPeriod"/>
            </a:pPr>
            <a:r>
              <a:rPr lang="tr-TR" dirty="0"/>
              <a:t>Önleme davası</a:t>
            </a:r>
          </a:p>
          <a:p>
            <a:pPr marL="1371600" lvl="2" indent="-457200">
              <a:buFont typeface="+mj-lt"/>
              <a:buAutoNum type="arabicPeriod"/>
            </a:pPr>
            <a:r>
              <a:rPr lang="tr-TR" dirty="0"/>
              <a:t>Saldırıya son verme davası</a:t>
            </a:r>
          </a:p>
          <a:p>
            <a:pPr marL="1371600" lvl="2" indent="-457200">
              <a:buFont typeface="+mj-lt"/>
              <a:buAutoNum type="arabicPeriod"/>
            </a:pPr>
            <a:r>
              <a:rPr lang="tr-TR" dirty="0"/>
              <a:t>Tespit davası</a:t>
            </a:r>
          </a:p>
          <a:p>
            <a:pPr marL="914400" lvl="1" indent="-457200">
              <a:buFont typeface="+mj-lt"/>
              <a:buAutoNum type="arabicPeriod"/>
            </a:pPr>
            <a:r>
              <a:rPr lang="tr-TR" dirty="0"/>
              <a:t>Saldırının sonucuna yönelik davalar</a:t>
            </a:r>
          </a:p>
          <a:p>
            <a:pPr marL="1371600" lvl="2" indent="-457200">
              <a:buFont typeface="+mj-lt"/>
              <a:buAutoNum type="arabicPeriod"/>
            </a:pPr>
            <a:r>
              <a:rPr lang="tr-TR" dirty="0"/>
              <a:t>Tazminat davası</a:t>
            </a:r>
          </a:p>
          <a:p>
            <a:pPr marL="1828800" lvl="3" indent="-457200">
              <a:buFont typeface="+mj-lt"/>
              <a:buAutoNum type="arabicPeriod"/>
            </a:pPr>
            <a:r>
              <a:rPr lang="tr-TR" dirty="0"/>
              <a:t>Maddi tazminat</a:t>
            </a:r>
          </a:p>
          <a:p>
            <a:pPr marL="1828800" lvl="3" indent="-457200">
              <a:buFont typeface="+mj-lt"/>
              <a:buAutoNum type="arabicPeriod"/>
            </a:pPr>
            <a:r>
              <a:rPr lang="tr-TR" dirty="0"/>
              <a:t>Manevi tazminat</a:t>
            </a:r>
          </a:p>
          <a:p>
            <a:pPr marL="1371600" lvl="2" indent="-457200">
              <a:buFont typeface="+mj-lt"/>
              <a:buAutoNum type="arabicPeriod"/>
            </a:pPr>
            <a:r>
              <a:rPr lang="tr-TR" dirty="0"/>
              <a:t>Vekaletsiz iş görmeye dayanan dava</a:t>
            </a:r>
          </a:p>
          <a:p>
            <a:pPr marL="1371600" lvl="2" indent="-457200">
              <a:buFont typeface="+mj-lt"/>
              <a:buAutoNum type="arabicPeriod"/>
            </a:pPr>
            <a:r>
              <a:rPr lang="tr-TR" dirty="0"/>
              <a:t>Sebepsiz zenginleşme davası</a:t>
            </a:r>
          </a:p>
        </p:txBody>
      </p:sp>
    </p:spTree>
    <p:extLst>
      <p:ext uri="{BB962C8B-B14F-4D97-AF65-F5344CB8AC3E}">
        <p14:creationId xmlns:p14="http://schemas.microsoft.com/office/powerpoint/2010/main" val="2674523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064A76-2E48-4818-8885-3CF31E835ED8}"/>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002EE2EE-4353-462D-A59E-8F26BEBA2CA9}"/>
              </a:ext>
            </a:extLst>
          </p:cNvPr>
          <p:cNvSpPr>
            <a:spLocks noGrp="1"/>
          </p:cNvSpPr>
          <p:nvPr>
            <p:ph idx="1"/>
          </p:nvPr>
        </p:nvSpPr>
        <p:spPr>
          <a:xfrm>
            <a:off x="417250" y="2015732"/>
            <a:ext cx="11301273" cy="4037749"/>
          </a:xfrm>
        </p:spPr>
        <p:txBody>
          <a:bodyPr/>
          <a:lstStyle/>
          <a:p>
            <a:pPr marL="0" indent="0">
              <a:buNone/>
            </a:pPr>
            <a:r>
              <a:rPr lang="tr-TR" dirty="0"/>
              <a:t>Saldırıya yönelik davalar</a:t>
            </a:r>
          </a:p>
          <a:p>
            <a:pPr marL="914400" lvl="1" indent="-457200">
              <a:buFont typeface="+mj-lt"/>
              <a:buAutoNum type="arabicPeriod"/>
            </a:pPr>
            <a:r>
              <a:rPr lang="tr-TR" dirty="0"/>
              <a:t>Önleme davası: Davanın açılabilmesi için, kişilik hakkına yönelik ciddi ve yakın bir saldırı tehlikesi bulunmalıdır. Tehlike oluşturan kişinin kusurlu olması gerekmez. Dava sonucunda alınan saldırının önlenmesi kararına rağmen saldırı gerçekleşirse artık bu dava değil; diğer davalardan biri açılabilir.</a:t>
            </a:r>
          </a:p>
          <a:p>
            <a:pPr marL="914400" lvl="1" indent="-457200">
              <a:buFont typeface="+mj-lt"/>
              <a:buAutoNum type="arabicPeriod"/>
            </a:pPr>
            <a:r>
              <a:rPr lang="tr-TR" dirty="0"/>
              <a:t>Saldırıya son verme davası: Davanın amacı, davalının, devam eden mevcut saldırıyı sonlandırmaya mahkum edilmesidir. Davanın açılabilmesi için saldırının haksız olması yeterlidir, saldıran kişinin (failin) kusurlu olması gerekmez.</a:t>
            </a:r>
          </a:p>
          <a:p>
            <a:pPr marL="914400" lvl="1" indent="-457200">
              <a:buFont typeface="+mj-lt"/>
              <a:buAutoNum type="arabicPeriod"/>
            </a:pPr>
            <a:r>
              <a:rPr lang="tr-TR" dirty="0"/>
              <a:t>Tespit davası: Sona ermiş olan bir saldırının etkisinin devam etmesi halinde açılabilir. Örneğin bir gazetede yayımlanan bir yazı ile kişilik haklarına yönelik bir saldırı gerçekleşmişse, gazetenin basılıp dağıtılmasıyla saldırı sona erer. Ancak saldırının etkisi devam eder, hukuka aykırılığın tespiti ile bu etkinin ortadan kaldırılması amaçlanır.</a:t>
            </a:r>
          </a:p>
          <a:p>
            <a:endParaRPr lang="tr-TR" dirty="0"/>
          </a:p>
        </p:txBody>
      </p:sp>
    </p:spTree>
    <p:extLst>
      <p:ext uri="{BB962C8B-B14F-4D97-AF65-F5344CB8AC3E}">
        <p14:creationId xmlns:p14="http://schemas.microsoft.com/office/powerpoint/2010/main" val="310437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C1640A-1FEC-4940-8B98-508BF43AAFF1}"/>
              </a:ext>
            </a:extLst>
          </p:cNvPr>
          <p:cNvSpPr>
            <a:spLocks noGrp="1"/>
          </p:cNvSpPr>
          <p:nvPr>
            <p:ph type="title"/>
          </p:nvPr>
        </p:nvSpPr>
        <p:spPr/>
        <p:txBody>
          <a:bodyPr/>
          <a:lstStyle/>
          <a:p>
            <a:r>
              <a:rPr lang="tr-TR" dirty="0"/>
              <a:t>GERÇEK KİŞİLERDE KİŞİLİK HAKKI VE KİŞİLİK HAKKININ KORUNMASI</a:t>
            </a:r>
          </a:p>
        </p:txBody>
      </p:sp>
      <p:sp>
        <p:nvSpPr>
          <p:cNvPr id="3" name="İçerik Yer Tutucusu 2">
            <a:extLst>
              <a:ext uri="{FF2B5EF4-FFF2-40B4-BE49-F238E27FC236}">
                <a16:creationId xmlns:a16="http://schemas.microsoft.com/office/drawing/2014/main" id="{316B0FC4-9097-4F46-B2A2-15FEA949EFF8}"/>
              </a:ext>
            </a:extLst>
          </p:cNvPr>
          <p:cNvSpPr>
            <a:spLocks noGrp="1"/>
          </p:cNvSpPr>
          <p:nvPr>
            <p:ph idx="1"/>
          </p:nvPr>
        </p:nvSpPr>
        <p:spPr>
          <a:xfrm>
            <a:off x="452761" y="2015732"/>
            <a:ext cx="11327907" cy="4127616"/>
          </a:xfrm>
        </p:spPr>
        <p:txBody>
          <a:bodyPr>
            <a:normAutofit fontScale="92500" lnSpcReduction="10000"/>
          </a:bodyPr>
          <a:lstStyle/>
          <a:p>
            <a:pPr marL="0" indent="0">
              <a:buNone/>
            </a:pPr>
            <a:r>
              <a:rPr lang="tr-TR" dirty="0"/>
              <a:t>Saldırının sonucuna yönelik davalar</a:t>
            </a:r>
          </a:p>
          <a:p>
            <a:pPr marL="914400" lvl="1" indent="-457200">
              <a:buFont typeface="+mj-lt"/>
              <a:buAutoNum type="arabicPeriod"/>
            </a:pPr>
            <a:r>
              <a:rPr lang="tr-TR" dirty="0"/>
              <a:t>Tazminat davası</a:t>
            </a:r>
          </a:p>
          <a:p>
            <a:pPr marL="1371600" lvl="2" indent="-457200">
              <a:buFont typeface="+mj-lt"/>
              <a:buAutoNum type="arabicPeriod"/>
            </a:pPr>
            <a:r>
              <a:rPr lang="tr-TR" dirty="0"/>
              <a:t>Maddi tazminat: Kişilik hakkına, hukuka aykırı bir saldırı nedeniyle maddi zarara uğrayan kişinin, bu zararın giderilmesini talep edebilmesi için bazı şartların gerçekleşmesi gerekir. Bunlar; hukuka aykırı saldırı, maddi zarar, saldırı ile maddi zarar arasında nedensellik bağı bulunması, failin kusuru veya kusursuz sorumluluk hallerinden birinin bulunmasıdır. </a:t>
            </a:r>
          </a:p>
          <a:p>
            <a:pPr marL="1371600" lvl="2" indent="-457200">
              <a:buFont typeface="+mj-lt"/>
              <a:buAutoNum type="arabicPeriod"/>
            </a:pPr>
            <a:r>
              <a:rPr lang="tr-TR" dirty="0"/>
              <a:t>Manevi tazminat: kişilik hakkına yapılan saldırı yüzünden meydana gelen acı ve ıstırabın giderilmesi amaçlanır. Tazminat olarak belirlenecek bir miktar paranın mağdura sağlayacağı imkanlarla, onun acı ve ıstırabının giderileceği düşüncesine dayanır. Hakim,  TBK m.58’ e göre para ile tazmin yerine başka tazmin şekillerine de karar verebilir.</a:t>
            </a:r>
          </a:p>
          <a:p>
            <a:pPr marL="914400" lvl="1" indent="-457200">
              <a:buFont typeface="+mj-lt"/>
              <a:buAutoNum type="arabicPeriod"/>
            </a:pPr>
            <a:r>
              <a:rPr lang="tr-TR" dirty="0"/>
              <a:t>Vekaletsiz iş görmeye dayanan dava: Kişilik hakkına saldırı fiil sebebiyle saldıran kişi kazanç sağlaması halinde, zarar görenin, bu kazançların iadesi için açacağı davadır. Örneğin izinsiz çekilen bir fotoğrafın reklam amacıyla kullanılmasıyla elde edilen geliri, fotoğrafı izinsiz çekilmiş olan kişi bu davayı açarak talep edebilir.</a:t>
            </a:r>
          </a:p>
          <a:p>
            <a:pPr marL="914400" lvl="1" indent="-457200">
              <a:buFont typeface="+mj-lt"/>
              <a:buAutoNum type="arabicPeriod"/>
            </a:pPr>
            <a:r>
              <a:rPr lang="tr-TR" dirty="0"/>
              <a:t>Sebepsiz zenginleşme davası: Sebepsiz zenginleşme davasının şartları gerçekleşmişse, saldırı sebebiyle elde edilen kazançların iadesi için bu yola da başvurulabilir.</a:t>
            </a:r>
          </a:p>
          <a:p>
            <a:pPr marL="0" indent="0">
              <a:buNone/>
            </a:pPr>
            <a:endParaRPr lang="tr-TR" dirty="0"/>
          </a:p>
        </p:txBody>
      </p:sp>
    </p:spTree>
    <p:extLst>
      <p:ext uri="{BB962C8B-B14F-4D97-AF65-F5344CB8AC3E}">
        <p14:creationId xmlns:p14="http://schemas.microsoft.com/office/powerpoint/2010/main" val="3897427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E27C11-06C3-4B11-8A18-304F990E3C83}"/>
              </a:ext>
            </a:extLst>
          </p:cNvPr>
          <p:cNvSpPr>
            <a:spLocks noGrp="1"/>
          </p:cNvSpPr>
          <p:nvPr>
            <p:ph type="title"/>
          </p:nvPr>
        </p:nvSpPr>
        <p:spPr/>
        <p:txBody>
          <a:bodyPr/>
          <a:lstStyle/>
          <a:p>
            <a:r>
              <a:rPr lang="tr-TR" dirty="0"/>
              <a:t>GERÇEK KİŞİLERDE AD</a:t>
            </a:r>
          </a:p>
        </p:txBody>
      </p:sp>
      <p:sp>
        <p:nvSpPr>
          <p:cNvPr id="3" name="İçerik Yer Tutucusu 2">
            <a:extLst>
              <a:ext uri="{FF2B5EF4-FFF2-40B4-BE49-F238E27FC236}">
                <a16:creationId xmlns:a16="http://schemas.microsoft.com/office/drawing/2014/main" id="{27AB277A-7C23-447D-ACD1-B74D47CC0949}"/>
              </a:ext>
            </a:extLst>
          </p:cNvPr>
          <p:cNvSpPr>
            <a:spLocks noGrp="1"/>
          </p:cNvSpPr>
          <p:nvPr>
            <p:ph idx="1"/>
          </p:nvPr>
        </p:nvSpPr>
        <p:spPr>
          <a:xfrm>
            <a:off x="568171" y="2015732"/>
            <a:ext cx="10486683" cy="4118738"/>
          </a:xfrm>
        </p:spPr>
        <p:txBody>
          <a:bodyPr>
            <a:normAutofit/>
          </a:bodyPr>
          <a:lstStyle/>
          <a:p>
            <a:r>
              <a:rPr lang="tr-TR" dirty="0"/>
              <a:t>Özad, kişiyi aynı soyadına sahip kişilerden ayırmaya yarar.</a:t>
            </a:r>
          </a:p>
          <a:p>
            <a:r>
              <a:rPr lang="tr-TR" dirty="0"/>
              <a:t>Soyadı, kişinin belli bir aileye bağlılığını gösterir.</a:t>
            </a:r>
          </a:p>
          <a:p>
            <a:r>
              <a:rPr lang="tr-TR" dirty="0"/>
              <a:t>Takma ad, kişinin, kendini gizlemek için bizzat seçip kullandığı isimdir.</a:t>
            </a:r>
          </a:p>
          <a:p>
            <a:r>
              <a:rPr lang="tr-TR" dirty="0"/>
              <a:t>Lakap, kişiye toplum tarafından takılmış isimdir.</a:t>
            </a:r>
          </a:p>
          <a:p>
            <a:pPr marL="0" indent="0">
              <a:buNone/>
            </a:pPr>
            <a:r>
              <a:rPr lang="tr-TR" u="sng" dirty="0"/>
              <a:t>Adın kazanılması</a:t>
            </a:r>
          </a:p>
          <a:p>
            <a:r>
              <a:rPr lang="tr-TR" dirty="0"/>
              <a:t>Özad, evlilik içinde doğmuş çocuklarda çocuğun ana ve babası tarafından konur.</a:t>
            </a:r>
          </a:p>
          <a:p>
            <a:r>
              <a:rPr lang="tr-TR" dirty="0"/>
              <a:t>Evlilik dışı çocuklarda ise, velayet hakkı anada olduğundan özad koyma yetkisi de anadadır.</a:t>
            </a:r>
          </a:p>
          <a:p>
            <a:r>
              <a:rPr lang="tr-TR" dirty="0"/>
              <a:t>Ana ve babası belli olmayan çocuklarda özadı nüfus müdürü koyar.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430979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DB9938-840C-4FCF-9959-3CB08ADA0ACB}"/>
              </a:ext>
            </a:extLst>
          </p:cNvPr>
          <p:cNvSpPr>
            <a:spLocks noGrp="1"/>
          </p:cNvSpPr>
          <p:nvPr>
            <p:ph type="title"/>
          </p:nvPr>
        </p:nvSpPr>
        <p:spPr/>
        <p:txBody>
          <a:bodyPr/>
          <a:lstStyle/>
          <a:p>
            <a:r>
              <a:rPr lang="tr-TR" dirty="0"/>
              <a:t>GERÇEK KİŞİLERDE AD</a:t>
            </a:r>
          </a:p>
        </p:txBody>
      </p:sp>
      <p:sp>
        <p:nvSpPr>
          <p:cNvPr id="3" name="İçerik Yer Tutucusu 2">
            <a:extLst>
              <a:ext uri="{FF2B5EF4-FFF2-40B4-BE49-F238E27FC236}">
                <a16:creationId xmlns:a16="http://schemas.microsoft.com/office/drawing/2014/main" id="{A208A167-9F1F-4D66-885B-B5CCF5667F63}"/>
              </a:ext>
            </a:extLst>
          </p:cNvPr>
          <p:cNvSpPr>
            <a:spLocks noGrp="1"/>
          </p:cNvSpPr>
          <p:nvPr>
            <p:ph idx="1"/>
          </p:nvPr>
        </p:nvSpPr>
        <p:spPr>
          <a:xfrm>
            <a:off x="532659" y="2148897"/>
            <a:ext cx="11114843" cy="3904584"/>
          </a:xfrm>
        </p:spPr>
        <p:txBody>
          <a:bodyPr>
            <a:normAutofit fontScale="62500" lnSpcReduction="20000"/>
          </a:bodyPr>
          <a:lstStyle/>
          <a:p>
            <a:pPr marL="0" indent="0">
              <a:buNone/>
            </a:pPr>
            <a:r>
              <a:rPr lang="tr-TR" u="sng" dirty="0"/>
              <a:t>Soyadın kazanılması</a:t>
            </a:r>
          </a:p>
          <a:p>
            <a:r>
              <a:rPr lang="tr-TR" dirty="0"/>
              <a:t>Evlilik içinde doğan çocuk, babasının soyadını alır.</a:t>
            </a:r>
          </a:p>
          <a:p>
            <a:r>
              <a:rPr lang="tr-TR" dirty="0"/>
              <a:t>Evlilik dışı doğan çocuk ise tanıma ve babalık hükmü varsa babanın soyadını, yoksa annenin bekarlık soyadını alır.</a:t>
            </a:r>
          </a:p>
          <a:p>
            <a:r>
              <a:rPr lang="tr-TR" dirty="0"/>
              <a:t>Boşanan annenin, küçük çocuğun soyadını değiştirebilmesi talebini Yargıtay kabul etmektedir.</a:t>
            </a:r>
          </a:p>
          <a:p>
            <a:r>
              <a:rPr lang="tr-TR" dirty="0"/>
              <a:t>Evlenen kadın, kocanın soyadını alır.</a:t>
            </a:r>
          </a:p>
          <a:p>
            <a:r>
              <a:rPr lang="tr-TR" dirty="0"/>
              <a:t>Kadın, evlendirme memuruna ve nüfus müdürüne yapacağı başvuruyla kocasının soyadı önünde önceki soyadını da kullanabilir.</a:t>
            </a:r>
          </a:p>
          <a:p>
            <a:r>
              <a:rPr lang="tr-TR" dirty="0"/>
              <a:t>Daha önce iki soyadı kullanmaktaysa bunlardan biri ile birlikte kocasının soyadını kullanır.</a:t>
            </a:r>
          </a:p>
          <a:p>
            <a:r>
              <a:rPr lang="tr-TR" dirty="0"/>
              <a:t>Evlilik boşanma ile sona ererse, kadın, evlenmeden önceki soyadını yeniden alır.</a:t>
            </a:r>
          </a:p>
          <a:p>
            <a:r>
              <a:rPr lang="tr-TR" dirty="0"/>
              <a:t>Kadının boşandığı kocasının soyadını kullanmakta menfaati bulunduğu ve bunun kocaya bir zarar vermeyeceği ispatlanırsa, kadının istemi üzerine hakim, kocasının soyadını taşımasına izin verir.</a:t>
            </a:r>
          </a:p>
          <a:p>
            <a:r>
              <a:rPr lang="tr-TR" dirty="0"/>
              <a:t>Ergin olmayan kişi evlat edinilince, kendisini evlat edinen kişinin soyadını alır.</a:t>
            </a:r>
          </a:p>
          <a:p>
            <a:r>
              <a:rPr lang="tr-TR" dirty="0"/>
              <a:t>Evlat edinme ilişkisi sona ererse evlatlık eski soyadına döner.</a:t>
            </a:r>
          </a:p>
        </p:txBody>
      </p:sp>
    </p:spTree>
    <p:extLst>
      <p:ext uri="{BB962C8B-B14F-4D97-AF65-F5344CB8AC3E}">
        <p14:creationId xmlns:p14="http://schemas.microsoft.com/office/powerpoint/2010/main" val="894425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1A8F86-A0BA-4521-A3D4-41AC964945D8}"/>
              </a:ext>
            </a:extLst>
          </p:cNvPr>
          <p:cNvSpPr>
            <a:spLocks noGrp="1"/>
          </p:cNvSpPr>
          <p:nvPr>
            <p:ph type="title"/>
          </p:nvPr>
        </p:nvSpPr>
        <p:spPr/>
        <p:txBody>
          <a:bodyPr/>
          <a:lstStyle/>
          <a:p>
            <a:r>
              <a:rPr lang="tr-TR" dirty="0"/>
              <a:t>GERÇEK KİŞİLERDE AD</a:t>
            </a:r>
          </a:p>
        </p:txBody>
      </p:sp>
      <p:sp>
        <p:nvSpPr>
          <p:cNvPr id="3" name="İçerik Yer Tutucusu 2">
            <a:extLst>
              <a:ext uri="{FF2B5EF4-FFF2-40B4-BE49-F238E27FC236}">
                <a16:creationId xmlns:a16="http://schemas.microsoft.com/office/drawing/2014/main" id="{022B0975-0961-40F0-BA6E-A91D5DA2026C}"/>
              </a:ext>
            </a:extLst>
          </p:cNvPr>
          <p:cNvSpPr>
            <a:spLocks noGrp="1"/>
          </p:cNvSpPr>
          <p:nvPr>
            <p:ph idx="1"/>
          </p:nvPr>
        </p:nvSpPr>
        <p:spPr>
          <a:xfrm>
            <a:off x="701337" y="2015732"/>
            <a:ext cx="10901778" cy="4145371"/>
          </a:xfrm>
        </p:spPr>
        <p:txBody>
          <a:bodyPr>
            <a:normAutofit lnSpcReduction="10000"/>
          </a:bodyPr>
          <a:lstStyle/>
          <a:p>
            <a:pPr marL="0" indent="0">
              <a:buNone/>
            </a:pPr>
            <a:r>
              <a:rPr lang="tr-TR" u="sng" dirty="0"/>
              <a:t>Adın değiştirilmesi</a:t>
            </a:r>
          </a:p>
          <a:p>
            <a:r>
              <a:rPr lang="tr-TR" dirty="0"/>
              <a:t>Adın değiştirilmesini gerektiren haklı bir sebep bulunmalıdır.</a:t>
            </a:r>
          </a:p>
          <a:p>
            <a:r>
              <a:rPr lang="tr-TR" dirty="0"/>
              <a:t>İlgili talepte bulunmalıdır.</a:t>
            </a:r>
          </a:p>
          <a:p>
            <a:r>
              <a:rPr lang="tr-TR" dirty="0"/>
              <a:t>Mahkeme adın değiştirilmesine karar vermelidir.</a:t>
            </a:r>
          </a:p>
          <a:p>
            <a:r>
              <a:rPr lang="tr-TR" dirty="0"/>
              <a:t>Ad değişikliğinden zarar görenler, değişikliği öğrenmelerinden itibaren bir yıl içinde değiştirme kararının kaldırılmasını dava edebilirler.</a:t>
            </a:r>
          </a:p>
          <a:p>
            <a:pPr marL="0" indent="0">
              <a:buNone/>
            </a:pPr>
            <a:r>
              <a:rPr lang="tr-TR" u="sng" dirty="0"/>
              <a:t>Adın korunması</a:t>
            </a:r>
          </a:p>
          <a:p>
            <a:r>
              <a:rPr lang="tr-TR" dirty="0"/>
              <a:t>TMK m. 26 korumasına özad ve soyad kadar takma ad ve lakap da girmektedir.</a:t>
            </a:r>
          </a:p>
          <a:p>
            <a:r>
              <a:rPr lang="tr-TR" dirty="0"/>
              <a:t>Kişiliği koruyucu davalar adın korunması için de açılabilir.</a:t>
            </a:r>
          </a:p>
          <a:p>
            <a:endParaRPr lang="tr-TR" dirty="0"/>
          </a:p>
        </p:txBody>
      </p:sp>
    </p:spTree>
    <p:extLst>
      <p:ext uri="{BB962C8B-B14F-4D97-AF65-F5344CB8AC3E}">
        <p14:creationId xmlns:p14="http://schemas.microsoft.com/office/powerpoint/2010/main" val="3131819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A979AA-370D-4AA6-AF40-84BE0BFCCD49}"/>
              </a:ext>
            </a:extLst>
          </p:cNvPr>
          <p:cNvSpPr>
            <a:spLocks noGrp="1"/>
          </p:cNvSpPr>
          <p:nvPr>
            <p:ph type="title"/>
          </p:nvPr>
        </p:nvSpPr>
        <p:spPr/>
        <p:txBody>
          <a:bodyPr/>
          <a:lstStyle/>
          <a:p>
            <a:r>
              <a:rPr lang="tr-TR" dirty="0"/>
              <a:t>GERÇEK KİŞİLERDE HISIMLIK</a:t>
            </a:r>
          </a:p>
        </p:txBody>
      </p:sp>
      <p:sp>
        <p:nvSpPr>
          <p:cNvPr id="3" name="İçerik Yer Tutucusu 2">
            <a:extLst>
              <a:ext uri="{FF2B5EF4-FFF2-40B4-BE49-F238E27FC236}">
                <a16:creationId xmlns:a16="http://schemas.microsoft.com/office/drawing/2014/main" id="{801DC913-CB25-49FF-B0EE-4AFB03B68BD0}"/>
              </a:ext>
            </a:extLst>
          </p:cNvPr>
          <p:cNvSpPr>
            <a:spLocks noGrp="1"/>
          </p:cNvSpPr>
          <p:nvPr>
            <p:ph idx="1"/>
          </p:nvPr>
        </p:nvSpPr>
        <p:spPr>
          <a:xfrm>
            <a:off x="541538" y="2015732"/>
            <a:ext cx="11176985" cy="4118738"/>
          </a:xfrm>
        </p:spPr>
        <p:txBody>
          <a:bodyPr>
            <a:normAutofit lnSpcReduction="10000"/>
          </a:bodyPr>
          <a:lstStyle/>
          <a:p>
            <a:r>
              <a:rPr lang="tr-TR" dirty="0"/>
              <a:t>Hısımlık, belirli kişiler arasındaki yakınlık bağını anlatır.</a:t>
            </a:r>
          </a:p>
          <a:p>
            <a:pPr marL="457200" indent="-457200">
              <a:buFont typeface="+mj-lt"/>
              <a:buAutoNum type="arabicPeriod"/>
            </a:pPr>
            <a:r>
              <a:rPr lang="tr-TR" dirty="0"/>
              <a:t>Kan bağına dayanan hısımlık</a:t>
            </a:r>
          </a:p>
          <a:p>
            <a:pPr marL="914400" lvl="1" indent="-457200">
              <a:buFont typeface="+mj-lt"/>
              <a:buAutoNum type="arabicPeriod"/>
            </a:pPr>
            <a:r>
              <a:rPr lang="tr-TR" dirty="0"/>
              <a:t>Üst soy – alt soy hısımlığı: Biri diğerinin soyundan gelenler arasındaki hısımlık. Ana, baba, anneanne, babaanne ve dedeler.</a:t>
            </a:r>
          </a:p>
          <a:p>
            <a:pPr marL="914400" lvl="1" indent="-457200">
              <a:buFont typeface="+mj-lt"/>
              <a:buAutoNum type="arabicPeriod"/>
            </a:pPr>
            <a:r>
              <a:rPr lang="tr-TR" dirty="0"/>
              <a:t>Yansoy hısımlığı: Ortak bir kökten gelen kişiler arasındaki hısımlıktır. Ortak köklerin ikisi de aynıysa (ana baba bir kardeş) tam kan yansoy hısımlığı, ortak köklerden yalnızca biri aynıysa (teyze, dayı, hala, amca, kuzenler, ana veya baba ayrı kardeşler) yarım kan yansoy hısımlığı söz konusudur. </a:t>
            </a:r>
          </a:p>
          <a:p>
            <a:pPr marL="457200" indent="-457200">
              <a:buFont typeface="+mj-lt"/>
              <a:buAutoNum type="arabicPeriod"/>
            </a:pPr>
            <a:r>
              <a:rPr lang="tr-TR" dirty="0"/>
              <a:t>Kan bağına dayanmayan hısımlık</a:t>
            </a:r>
          </a:p>
          <a:p>
            <a:pPr marL="914400" lvl="1" indent="-457200">
              <a:buFont typeface="+mj-lt"/>
              <a:buAutoNum type="arabicPeriod"/>
            </a:pPr>
            <a:r>
              <a:rPr lang="tr-TR" dirty="0"/>
              <a:t>Evlenmeden doğan hısımlık / Kayın hısımlığı: Eşler birbirlerinin kan hısımları ile aynı tür ve dereceden kayın hısımı olurlar.</a:t>
            </a:r>
          </a:p>
          <a:p>
            <a:pPr marL="914400" lvl="1" indent="-457200">
              <a:buFont typeface="+mj-lt"/>
              <a:buAutoNum type="arabicPeriod"/>
            </a:pPr>
            <a:r>
              <a:rPr lang="tr-TR" dirty="0"/>
              <a:t>Evlat edinmeden doğan hısımlık: Yalnızca evlat edinen ile evlatlık ve onun altsoyu arasında kurulur.</a:t>
            </a:r>
          </a:p>
          <a:p>
            <a:pPr marL="914400" lvl="1" indent="-457200">
              <a:buFont typeface="+mj-lt"/>
              <a:buAutoNum type="arabicPeriod"/>
            </a:pPr>
            <a:endParaRPr lang="tr-TR" dirty="0"/>
          </a:p>
          <a:p>
            <a:pPr marL="0" indent="0">
              <a:buNone/>
            </a:pPr>
            <a:endParaRPr lang="tr-TR" dirty="0"/>
          </a:p>
        </p:txBody>
      </p:sp>
    </p:spTree>
    <p:extLst>
      <p:ext uri="{BB962C8B-B14F-4D97-AF65-F5344CB8AC3E}">
        <p14:creationId xmlns:p14="http://schemas.microsoft.com/office/powerpoint/2010/main" val="2783916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kış Çizelgesi: Bağlayıcı 1">
            <a:extLst>
              <a:ext uri="{FF2B5EF4-FFF2-40B4-BE49-F238E27FC236}">
                <a16:creationId xmlns:a16="http://schemas.microsoft.com/office/drawing/2014/main" id="{90CB94A1-4D7E-49E7-A025-71FA3EAE7637}"/>
              </a:ext>
            </a:extLst>
          </p:cNvPr>
          <p:cNvSpPr/>
          <p:nvPr/>
        </p:nvSpPr>
        <p:spPr>
          <a:xfrm>
            <a:off x="4172505" y="1154097"/>
            <a:ext cx="457200" cy="457200"/>
          </a:xfrm>
          <a:prstGeom prst="flowChartConnec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A</a:t>
            </a:r>
          </a:p>
        </p:txBody>
      </p:sp>
      <p:sp>
        <p:nvSpPr>
          <p:cNvPr id="3" name="Dikdörtgen 2">
            <a:extLst>
              <a:ext uri="{FF2B5EF4-FFF2-40B4-BE49-F238E27FC236}">
                <a16:creationId xmlns:a16="http://schemas.microsoft.com/office/drawing/2014/main" id="{A68DB80D-2CCF-45F1-B247-D564EB85D5F8}"/>
              </a:ext>
            </a:extLst>
          </p:cNvPr>
          <p:cNvSpPr/>
          <p:nvPr/>
        </p:nvSpPr>
        <p:spPr>
          <a:xfrm>
            <a:off x="5397623" y="1154097"/>
            <a:ext cx="457200" cy="45720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B</a:t>
            </a:r>
          </a:p>
        </p:txBody>
      </p:sp>
      <p:sp>
        <p:nvSpPr>
          <p:cNvPr id="5" name="Metin kutusu 4">
            <a:extLst>
              <a:ext uri="{FF2B5EF4-FFF2-40B4-BE49-F238E27FC236}">
                <a16:creationId xmlns:a16="http://schemas.microsoft.com/office/drawing/2014/main" id="{755CFEAE-B5C4-4288-B15A-C5DBA67D3B7A}"/>
              </a:ext>
            </a:extLst>
          </p:cNvPr>
          <p:cNvSpPr txBox="1"/>
          <p:nvPr/>
        </p:nvSpPr>
        <p:spPr>
          <a:xfrm>
            <a:off x="4785064" y="1176291"/>
            <a:ext cx="457200" cy="369332"/>
          </a:xfrm>
          <a:prstGeom prst="rect">
            <a:avLst/>
          </a:prstGeom>
          <a:noFill/>
        </p:spPr>
        <p:txBody>
          <a:bodyPr wrap="square" rtlCol="0">
            <a:spAutoFit/>
          </a:bodyPr>
          <a:lstStyle/>
          <a:p>
            <a:r>
              <a:rPr lang="tr-TR" dirty="0"/>
              <a:t>__</a:t>
            </a:r>
          </a:p>
        </p:txBody>
      </p:sp>
      <p:cxnSp>
        <p:nvCxnSpPr>
          <p:cNvPr id="7" name="Düz Bağlayıcı 6">
            <a:extLst>
              <a:ext uri="{FF2B5EF4-FFF2-40B4-BE49-F238E27FC236}">
                <a16:creationId xmlns:a16="http://schemas.microsoft.com/office/drawing/2014/main" id="{2131A268-5D10-4101-A7DE-11FDA34E589C}"/>
              </a:ext>
            </a:extLst>
          </p:cNvPr>
          <p:cNvCxnSpPr>
            <a:cxnSpLocks/>
            <a:stCxn id="5" idx="2"/>
          </p:cNvCxnSpPr>
          <p:nvPr/>
        </p:nvCxnSpPr>
        <p:spPr>
          <a:xfrm flipH="1">
            <a:off x="3728622" y="1545623"/>
            <a:ext cx="1285042" cy="1312987"/>
          </a:xfrm>
          <a:prstGeom prst="line">
            <a:avLst/>
          </a:prstGeom>
        </p:spPr>
        <p:style>
          <a:lnRef idx="1">
            <a:schemeClr val="dk1"/>
          </a:lnRef>
          <a:fillRef idx="0">
            <a:schemeClr val="dk1"/>
          </a:fillRef>
          <a:effectRef idx="0">
            <a:schemeClr val="dk1"/>
          </a:effectRef>
          <a:fontRef idx="minor">
            <a:schemeClr val="tx1"/>
          </a:fontRef>
        </p:style>
      </p:cxnSp>
      <p:cxnSp>
        <p:nvCxnSpPr>
          <p:cNvPr id="9" name="Düz Bağlayıcı 8">
            <a:extLst>
              <a:ext uri="{FF2B5EF4-FFF2-40B4-BE49-F238E27FC236}">
                <a16:creationId xmlns:a16="http://schemas.microsoft.com/office/drawing/2014/main" id="{26A2A19A-35B9-4695-905A-D89CA31644DA}"/>
              </a:ext>
            </a:extLst>
          </p:cNvPr>
          <p:cNvCxnSpPr>
            <a:cxnSpLocks/>
            <a:stCxn id="5" idx="2"/>
            <a:endCxn id="10" idx="0"/>
          </p:cNvCxnSpPr>
          <p:nvPr/>
        </p:nvCxnSpPr>
        <p:spPr>
          <a:xfrm>
            <a:off x="5013664" y="1545623"/>
            <a:ext cx="1052004" cy="1312987"/>
          </a:xfrm>
          <a:prstGeom prst="line">
            <a:avLst/>
          </a:prstGeom>
        </p:spPr>
        <p:style>
          <a:lnRef idx="1">
            <a:schemeClr val="dk1"/>
          </a:lnRef>
          <a:fillRef idx="0">
            <a:schemeClr val="dk1"/>
          </a:fillRef>
          <a:effectRef idx="0">
            <a:schemeClr val="dk1"/>
          </a:effectRef>
          <a:fontRef idx="minor">
            <a:schemeClr val="tx1"/>
          </a:fontRef>
        </p:style>
      </p:cxnSp>
      <p:sp>
        <p:nvSpPr>
          <p:cNvPr id="10" name="Akış Çizelgesi: Bağlayıcı 9">
            <a:extLst>
              <a:ext uri="{FF2B5EF4-FFF2-40B4-BE49-F238E27FC236}">
                <a16:creationId xmlns:a16="http://schemas.microsoft.com/office/drawing/2014/main" id="{487EB826-DE20-4531-83F1-5409B58EEAFC}"/>
              </a:ext>
            </a:extLst>
          </p:cNvPr>
          <p:cNvSpPr/>
          <p:nvPr/>
        </p:nvSpPr>
        <p:spPr>
          <a:xfrm>
            <a:off x="5837068" y="2858610"/>
            <a:ext cx="457200" cy="457200"/>
          </a:xfrm>
          <a:prstGeom prst="flowChartConnec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D</a:t>
            </a:r>
          </a:p>
        </p:txBody>
      </p:sp>
      <p:sp>
        <p:nvSpPr>
          <p:cNvPr id="11" name="Dikdörtgen 10">
            <a:extLst>
              <a:ext uri="{FF2B5EF4-FFF2-40B4-BE49-F238E27FC236}">
                <a16:creationId xmlns:a16="http://schemas.microsoft.com/office/drawing/2014/main" id="{B7CDD024-40D6-447C-9916-E58425FF962B}"/>
              </a:ext>
            </a:extLst>
          </p:cNvPr>
          <p:cNvSpPr/>
          <p:nvPr/>
        </p:nvSpPr>
        <p:spPr>
          <a:xfrm>
            <a:off x="3533313" y="2858610"/>
            <a:ext cx="4572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C</a:t>
            </a:r>
          </a:p>
        </p:txBody>
      </p:sp>
      <p:cxnSp>
        <p:nvCxnSpPr>
          <p:cNvPr id="18" name="Düz Bağlayıcı 17">
            <a:extLst>
              <a:ext uri="{FF2B5EF4-FFF2-40B4-BE49-F238E27FC236}">
                <a16:creationId xmlns:a16="http://schemas.microsoft.com/office/drawing/2014/main" id="{680CFB17-9C5C-46B7-B783-D8CAF87B58F2}"/>
              </a:ext>
            </a:extLst>
          </p:cNvPr>
          <p:cNvCxnSpPr>
            <a:cxnSpLocks/>
            <a:stCxn id="11" idx="2"/>
            <a:endCxn id="29" idx="0"/>
          </p:cNvCxnSpPr>
          <p:nvPr/>
        </p:nvCxnSpPr>
        <p:spPr>
          <a:xfrm>
            <a:off x="3761913" y="3315810"/>
            <a:ext cx="0" cy="1007615"/>
          </a:xfrm>
          <a:prstGeom prst="line">
            <a:avLst/>
          </a:prstGeom>
        </p:spPr>
        <p:style>
          <a:lnRef idx="1">
            <a:schemeClr val="dk1"/>
          </a:lnRef>
          <a:fillRef idx="0">
            <a:schemeClr val="dk1"/>
          </a:fillRef>
          <a:effectRef idx="0">
            <a:schemeClr val="dk1"/>
          </a:effectRef>
          <a:fontRef idx="minor">
            <a:schemeClr val="tx1"/>
          </a:fontRef>
        </p:style>
      </p:cxnSp>
      <p:cxnSp>
        <p:nvCxnSpPr>
          <p:cNvPr id="22" name="Düz Bağlayıcı 21">
            <a:extLst>
              <a:ext uri="{FF2B5EF4-FFF2-40B4-BE49-F238E27FC236}">
                <a16:creationId xmlns:a16="http://schemas.microsoft.com/office/drawing/2014/main" id="{43E4EFFA-DF85-4275-BB8C-7FCA73C90698}"/>
              </a:ext>
            </a:extLst>
          </p:cNvPr>
          <p:cNvCxnSpPr>
            <a:stCxn id="11" idx="2"/>
            <a:endCxn id="11" idx="2"/>
          </p:cNvCxnSpPr>
          <p:nvPr/>
        </p:nvCxnSpPr>
        <p:spPr>
          <a:xfrm>
            <a:off x="3761913" y="331581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Düz Bağlayıcı 24">
            <a:extLst>
              <a:ext uri="{FF2B5EF4-FFF2-40B4-BE49-F238E27FC236}">
                <a16:creationId xmlns:a16="http://schemas.microsoft.com/office/drawing/2014/main" id="{F9822259-3550-4230-B228-439637C2539E}"/>
              </a:ext>
            </a:extLst>
          </p:cNvPr>
          <p:cNvCxnSpPr>
            <a:cxnSpLocks/>
            <a:stCxn id="10" idx="4"/>
            <a:endCxn id="26" idx="0"/>
          </p:cNvCxnSpPr>
          <p:nvPr/>
        </p:nvCxnSpPr>
        <p:spPr>
          <a:xfrm>
            <a:off x="6065668" y="3315810"/>
            <a:ext cx="30332" cy="1007615"/>
          </a:xfrm>
          <a:prstGeom prst="line">
            <a:avLst/>
          </a:prstGeom>
        </p:spPr>
        <p:style>
          <a:lnRef idx="1">
            <a:schemeClr val="dk1"/>
          </a:lnRef>
          <a:fillRef idx="0">
            <a:schemeClr val="dk1"/>
          </a:fillRef>
          <a:effectRef idx="0">
            <a:schemeClr val="dk1"/>
          </a:effectRef>
          <a:fontRef idx="minor">
            <a:schemeClr val="tx1"/>
          </a:fontRef>
        </p:style>
      </p:cxnSp>
      <p:sp>
        <p:nvSpPr>
          <p:cNvPr id="26" name="Akış Çizelgesi: Bağlayıcı 25">
            <a:extLst>
              <a:ext uri="{FF2B5EF4-FFF2-40B4-BE49-F238E27FC236}">
                <a16:creationId xmlns:a16="http://schemas.microsoft.com/office/drawing/2014/main" id="{DF1C545C-0CFB-463A-9A67-924B550A3D62}"/>
              </a:ext>
            </a:extLst>
          </p:cNvPr>
          <p:cNvSpPr/>
          <p:nvPr/>
        </p:nvSpPr>
        <p:spPr>
          <a:xfrm>
            <a:off x="5867400" y="4323425"/>
            <a:ext cx="457200" cy="457200"/>
          </a:xfrm>
          <a:prstGeom prst="flowChartConnec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F</a:t>
            </a:r>
          </a:p>
        </p:txBody>
      </p:sp>
      <p:sp>
        <p:nvSpPr>
          <p:cNvPr id="29" name="Dikdörtgen 28">
            <a:extLst>
              <a:ext uri="{FF2B5EF4-FFF2-40B4-BE49-F238E27FC236}">
                <a16:creationId xmlns:a16="http://schemas.microsoft.com/office/drawing/2014/main" id="{77F607F1-3393-4EA3-9704-DAF644CFFD55}"/>
              </a:ext>
            </a:extLst>
          </p:cNvPr>
          <p:cNvSpPr/>
          <p:nvPr/>
        </p:nvSpPr>
        <p:spPr>
          <a:xfrm>
            <a:off x="3533313" y="4323425"/>
            <a:ext cx="4572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E</a:t>
            </a:r>
          </a:p>
        </p:txBody>
      </p:sp>
      <p:sp>
        <p:nvSpPr>
          <p:cNvPr id="35" name="Metin kutusu 34">
            <a:extLst>
              <a:ext uri="{FF2B5EF4-FFF2-40B4-BE49-F238E27FC236}">
                <a16:creationId xmlns:a16="http://schemas.microsoft.com/office/drawing/2014/main" id="{BEDAD50E-0D66-40F8-A7E2-8CF7CAA841AF}"/>
              </a:ext>
            </a:extLst>
          </p:cNvPr>
          <p:cNvSpPr txBox="1"/>
          <p:nvPr/>
        </p:nvSpPr>
        <p:spPr>
          <a:xfrm>
            <a:off x="7652551" y="985421"/>
            <a:ext cx="4539449" cy="3970318"/>
          </a:xfrm>
          <a:prstGeom prst="rect">
            <a:avLst/>
          </a:prstGeom>
          <a:noFill/>
        </p:spPr>
        <p:txBody>
          <a:bodyPr wrap="square" rtlCol="0">
            <a:spAutoFit/>
          </a:bodyPr>
          <a:lstStyle/>
          <a:p>
            <a:r>
              <a:rPr lang="tr-TR" dirty="0"/>
              <a:t>İki kişi arasındaki hısımlık derecesi, çizgi sayısı ile belli olur. </a:t>
            </a:r>
          </a:p>
          <a:p>
            <a:pPr marL="285750" indent="-285750">
              <a:buFont typeface="Arial" panose="020B0604020202020204" pitchFamily="34" charset="0"/>
              <a:buChar char="•"/>
            </a:pPr>
            <a:r>
              <a:rPr lang="tr-TR" dirty="0">
                <a:solidFill>
                  <a:srgbClr val="FF0000"/>
                </a:solidFill>
              </a:rPr>
              <a:t>A ve B eş,</a:t>
            </a:r>
          </a:p>
          <a:p>
            <a:pPr marL="285750" indent="-285750">
              <a:buFont typeface="Arial" panose="020B0604020202020204" pitchFamily="34" charset="0"/>
              <a:buChar char="•"/>
            </a:pPr>
            <a:r>
              <a:rPr lang="tr-TR" dirty="0"/>
              <a:t>C,D, E, F ise A ve B </a:t>
            </a:r>
            <a:r>
              <a:rPr lang="tr-TR" dirty="0" err="1"/>
              <a:t>nin</a:t>
            </a:r>
            <a:r>
              <a:rPr lang="tr-TR" dirty="0"/>
              <a:t> altsoylarıdır.</a:t>
            </a:r>
          </a:p>
          <a:p>
            <a:pPr marL="285750" indent="-285750">
              <a:buFont typeface="Arial" panose="020B0604020202020204" pitchFamily="34" charset="0"/>
              <a:buChar char="•"/>
            </a:pPr>
            <a:r>
              <a:rPr lang="tr-TR" dirty="0">
                <a:solidFill>
                  <a:srgbClr val="FF0000"/>
                </a:solidFill>
              </a:rPr>
              <a:t>A ve B de C, D, E, F’nin üstsoyudur.</a:t>
            </a:r>
          </a:p>
          <a:p>
            <a:pPr marL="285750" indent="-285750">
              <a:buFont typeface="Arial" panose="020B0604020202020204" pitchFamily="34" charset="0"/>
              <a:buChar char="•"/>
            </a:pPr>
            <a:r>
              <a:rPr lang="tr-TR" dirty="0"/>
              <a:t>A/B ve C/D birinci derece üstsoy- altsoy hısımıdır.</a:t>
            </a:r>
          </a:p>
          <a:p>
            <a:pPr marL="285750" indent="-285750">
              <a:buFont typeface="Arial" panose="020B0604020202020204" pitchFamily="34" charset="0"/>
              <a:buChar char="•"/>
            </a:pPr>
            <a:r>
              <a:rPr lang="tr-TR" dirty="0">
                <a:solidFill>
                  <a:srgbClr val="FF0000"/>
                </a:solidFill>
              </a:rPr>
              <a:t>A/B ve E/F ikinci dereceden üstsoy- altsoy hısımıdır.</a:t>
            </a:r>
          </a:p>
          <a:p>
            <a:pPr marL="285750" indent="-285750">
              <a:buFont typeface="Arial" panose="020B0604020202020204" pitchFamily="34" charset="0"/>
              <a:buChar char="•"/>
            </a:pPr>
            <a:r>
              <a:rPr lang="tr-TR" dirty="0"/>
              <a:t>C ve D ikinci dereceden yan soy hısımıdır.</a:t>
            </a:r>
          </a:p>
          <a:p>
            <a:pPr marL="285750" indent="-285750">
              <a:buFont typeface="Arial" panose="020B0604020202020204" pitchFamily="34" charset="0"/>
              <a:buChar char="•"/>
            </a:pPr>
            <a:r>
              <a:rPr lang="tr-TR" dirty="0">
                <a:solidFill>
                  <a:srgbClr val="FF0000"/>
                </a:solidFill>
              </a:rPr>
              <a:t>E ve F dördüncü dereceden yan soy hısımıdır.</a:t>
            </a:r>
          </a:p>
          <a:p>
            <a:pPr marL="285750" indent="-285750">
              <a:buFont typeface="Arial" panose="020B0604020202020204" pitchFamily="34" charset="0"/>
              <a:buChar char="•"/>
            </a:pPr>
            <a:r>
              <a:rPr lang="tr-TR" dirty="0"/>
              <a:t>C ve F üçüncü dereceden yan soy hısımıdır. </a:t>
            </a:r>
          </a:p>
          <a:p>
            <a:pPr marL="285750" indent="-285750">
              <a:buFont typeface="Arial" panose="020B0604020202020204" pitchFamily="34" charset="0"/>
              <a:buChar char="•"/>
            </a:pPr>
            <a:endParaRPr lang="tr-TR" dirty="0"/>
          </a:p>
        </p:txBody>
      </p:sp>
      <p:sp>
        <p:nvSpPr>
          <p:cNvPr id="36" name="Metin kutusu 35">
            <a:extLst>
              <a:ext uri="{FF2B5EF4-FFF2-40B4-BE49-F238E27FC236}">
                <a16:creationId xmlns:a16="http://schemas.microsoft.com/office/drawing/2014/main" id="{9F05D8F6-6646-453E-AB28-844215964071}"/>
              </a:ext>
            </a:extLst>
          </p:cNvPr>
          <p:cNvSpPr txBox="1"/>
          <p:nvPr/>
        </p:nvSpPr>
        <p:spPr>
          <a:xfrm>
            <a:off x="561513" y="784765"/>
            <a:ext cx="2259367" cy="1200329"/>
          </a:xfrm>
          <a:prstGeom prst="rect">
            <a:avLst/>
          </a:prstGeom>
          <a:noFill/>
        </p:spPr>
        <p:txBody>
          <a:bodyPr wrap="square" rtlCol="0">
            <a:spAutoFit/>
          </a:bodyPr>
          <a:lstStyle/>
          <a:p>
            <a:r>
              <a:rPr lang="tr-TR" sz="3600" dirty="0"/>
              <a:t>HISIMLIK DERECESİ</a:t>
            </a:r>
          </a:p>
        </p:txBody>
      </p:sp>
    </p:spTree>
    <p:extLst>
      <p:ext uri="{BB962C8B-B14F-4D97-AF65-F5344CB8AC3E}">
        <p14:creationId xmlns:p14="http://schemas.microsoft.com/office/powerpoint/2010/main" val="1713503519"/>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4F90AE-2F35-4023-A00A-9561204A17A8}">
  <ds:schemaRefs>
    <ds:schemaRef ds:uri="http://schemas.microsoft.com/office/infopath/2007/PartnerControls"/>
    <ds:schemaRef ds:uri="http://schemas.microsoft.com/office/2006/documentManagement/types"/>
    <ds:schemaRef ds:uri="http://schemas.microsoft.com/office/2006/metadata/properties"/>
    <ds:schemaRef ds:uri="http://purl.org/dc/dcmitype/"/>
    <ds:schemaRef ds:uri="http://purl.org/dc/terms/"/>
    <ds:schemaRef ds:uri="http://schemas.openxmlformats.org/package/2006/metadata/core-properties"/>
    <ds:schemaRef ds:uri="560ef61b-03e2-46a8-aeae-79f8a710d1e9"/>
    <ds:schemaRef ds:uri="http://www.w3.org/XML/1998/namespace"/>
    <ds:schemaRef ds:uri="http://purl.org/dc/elements/1.1/"/>
  </ds:schemaRefs>
</ds:datastoreItem>
</file>

<file path=customXml/itemProps2.xml><?xml version="1.0" encoding="utf-8"?>
<ds:datastoreItem xmlns:ds="http://schemas.openxmlformats.org/officeDocument/2006/customXml" ds:itemID="{2B35A338-D328-4806-82DF-8E84373A9251}">
  <ds:schemaRefs>
    <ds:schemaRef ds:uri="http://schemas.microsoft.com/sharepoint/v3/contenttype/forms"/>
  </ds:schemaRefs>
</ds:datastoreItem>
</file>

<file path=customXml/itemProps3.xml><?xml version="1.0" encoding="utf-8"?>
<ds:datastoreItem xmlns:ds="http://schemas.openxmlformats.org/officeDocument/2006/customXml" ds:itemID="{50352502-1A45-48B3-A975-850F71E420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1115</Words>
  <Application>Microsoft Office PowerPoint</Application>
  <PresentationFormat>Geniş ekran</PresentationFormat>
  <Paragraphs>100</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Gill Sans MT</vt:lpstr>
      <vt:lpstr>Galeri</vt:lpstr>
      <vt:lpstr>Medeni hukuk</vt:lpstr>
      <vt:lpstr>GERÇEK KİŞİLERDE KİŞİLİK HAKKI VE KİŞİLİK HAKKININ KORUNMASI</vt:lpstr>
      <vt:lpstr>GERÇEK KİŞİLERDE KİŞİLİK HAKKI VE KİŞİLİK HAKKININ KORUNMASI</vt:lpstr>
      <vt:lpstr>GERÇEK KİŞİLERDE KİŞİLİK HAKKI VE KİŞİLİK HAKKININ KORUNMASI</vt:lpstr>
      <vt:lpstr>GERÇEK KİŞİLERDE AD</vt:lpstr>
      <vt:lpstr>GERÇEK KİŞİLERDE AD</vt:lpstr>
      <vt:lpstr>GERÇEK KİŞİLERDE AD</vt:lpstr>
      <vt:lpstr>GERÇEK KİŞİLERDE HISIMLIK</vt:lpstr>
      <vt:lpstr>PowerPoint Sunusu</vt:lpstr>
      <vt:lpstr>GERÇEK KİŞİLERDE YERLEŞİM YERİ</vt:lpstr>
      <vt:lpstr>GERÇEK KİŞİLERDE KİŞİSEL DURUM SİCİLİ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GERÇEK KİŞİLERDE KİŞİLİK HAKKI VE KİŞİLİK HAKKININ KORUNMASI</dc:title>
  <dc:creator>Hilal Nur Gözüküçük</dc:creator>
  <cp:lastModifiedBy>Hilal Nur Gözüküçük</cp:lastModifiedBy>
  <cp:revision>1</cp:revision>
  <dcterms:created xsi:type="dcterms:W3CDTF">2020-05-07T01:28:30Z</dcterms:created>
  <dcterms:modified xsi:type="dcterms:W3CDTF">2020-05-27T14:37:15Z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