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107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39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99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1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75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32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71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177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213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19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44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A637-5889-483B-9DBF-624132913598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AE5A-BB00-4676-B0D1-19BFC661AE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61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tr-TR">
                <a:solidFill>
                  <a:srgbClr val="FF3300"/>
                </a:solidFill>
                <a:latin typeface="Arial" charset="0"/>
              </a:rPr>
              <a:t>Basın Endüstrisi:</a:t>
            </a:r>
          </a:p>
          <a:p>
            <a:pPr algn="ctr">
              <a:buFont typeface="Arial" charset="0"/>
              <a:buNone/>
            </a:pPr>
            <a:r>
              <a:rPr lang="tr-TR">
                <a:solidFill>
                  <a:srgbClr val="FF3300"/>
                </a:solidFill>
                <a:latin typeface="Arial" charset="0"/>
              </a:rPr>
              <a:t>Maliyetler, Gelirler ve Piyasa Yapısı</a:t>
            </a:r>
          </a:p>
        </p:txBody>
      </p:sp>
    </p:spTree>
    <p:extLst>
      <p:ext uri="{BB962C8B-B14F-4D97-AF65-F5344CB8AC3E}">
        <p14:creationId xmlns:p14="http://schemas.microsoft.com/office/powerpoint/2010/main" val="420267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Maddi Üretim Maliyetleri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/>
              <a:t>Yatırımlar</a:t>
            </a:r>
          </a:p>
          <a:p>
            <a:pPr eaLnBrk="1" hangingPunct="1">
              <a:buFontTx/>
              <a:buNone/>
            </a:pPr>
            <a:r>
              <a:rPr lang="tr-TR"/>
              <a:t>Kağıt</a:t>
            </a:r>
          </a:p>
          <a:p>
            <a:pPr eaLnBrk="1" hangingPunct="1">
              <a:buFontTx/>
              <a:buNone/>
            </a:pPr>
            <a:r>
              <a:rPr lang="tr-TR"/>
              <a:t>El emeği</a:t>
            </a:r>
          </a:p>
        </p:txBody>
      </p:sp>
    </p:spTree>
    <p:extLst>
      <p:ext uri="{BB962C8B-B14F-4D97-AF65-F5344CB8AC3E}">
        <p14:creationId xmlns:p14="http://schemas.microsoft.com/office/powerpoint/2010/main" val="235258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Maddi Üretim Maliyetleri</a:t>
            </a:r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1980’lerden bugüne teknoloji ile bu maliyetler dramatik olarak azalmıştır. </a:t>
            </a:r>
          </a:p>
        </p:txBody>
      </p:sp>
    </p:spTree>
    <p:extLst>
      <p:ext uri="{BB962C8B-B14F-4D97-AF65-F5344CB8AC3E}">
        <p14:creationId xmlns:p14="http://schemas.microsoft.com/office/powerpoint/2010/main" val="390611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/>
              <a:t>Maddi Üretim Maliyetleri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/>
              <a:t>El emeği</a:t>
            </a:r>
          </a:p>
          <a:p>
            <a:pPr algn="ctr" eaLnBrk="1" hangingPunct="1">
              <a:buFontTx/>
              <a:buNone/>
            </a:pPr>
            <a:r>
              <a:rPr lang="tr-TR"/>
              <a:t>(Basın emekçileri)</a:t>
            </a:r>
          </a:p>
        </p:txBody>
      </p:sp>
    </p:spTree>
    <p:extLst>
      <p:ext uri="{BB962C8B-B14F-4D97-AF65-F5344CB8AC3E}">
        <p14:creationId xmlns:p14="http://schemas.microsoft.com/office/powerpoint/2010/main" val="137578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Maddi Üretim Maliyetleri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/>
              <a:t>Yatırım</a:t>
            </a:r>
          </a:p>
          <a:p>
            <a:pPr eaLnBrk="1" hangingPunct="1"/>
            <a:endParaRPr lang="tr-TR"/>
          </a:p>
          <a:p>
            <a:pPr eaLnBrk="1" hangingPunct="1">
              <a:buFont typeface="Arial" charset="0"/>
              <a:buNone/>
            </a:pPr>
            <a:r>
              <a:rPr lang="tr-TR">
                <a:latin typeface="Arial" charset="0"/>
              </a:rPr>
              <a:t>	Basım teknolojisi ilk başta pahalı ama sonra çok etkin</a:t>
            </a:r>
          </a:p>
        </p:txBody>
      </p:sp>
    </p:spTree>
    <p:extLst>
      <p:ext uri="{BB962C8B-B14F-4D97-AF65-F5344CB8AC3E}">
        <p14:creationId xmlns:p14="http://schemas.microsoft.com/office/powerpoint/2010/main" val="10121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Maddi Üretim Maliyetleri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/>
              <a:t>Kağıt</a:t>
            </a:r>
          </a:p>
        </p:txBody>
      </p:sp>
    </p:spTree>
    <p:extLst>
      <p:ext uri="{BB962C8B-B14F-4D97-AF65-F5344CB8AC3E}">
        <p14:creationId xmlns:p14="http://schemas.microsoft.com/office/powerpoint/2010/main" val="125197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Dağıtım Maliyetleri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/>
              <a:t>Satış yöntemleri</a:t>
            </a:r>
          </a:p>
          <a:p>
            <a:pPr eaLnBrk="1" hangingPunct="1"/>
            <a:r>
              <a:rPr lang="tr-TR"/>
              <a:t>Abone sistemi</a:t>
            </a:r>
          </a:p>
          <a:p>
            <a:pPr eaLnBrk="1" hangingPunct="1"/>
            <a:r>
              <a:rPr lang="tr-TR"/>
              <a:t>Perakende Satış (Bayiilere ve satış noktalarına ulaştırma)</a:t>
            </a:r>
          </a:p>
          <a:p>
            <a:pPr eaLnBrk="1" hangingPunct="1">
              <a:buFontTx/>
              <a:buNone/>
            </a:pPr>
            <a:r>
              <a:rPr lang="tr-TR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089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Dağıtım Maliyetleri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/>
              <a:t>Abone Sistemi</a:t>
            </a:r>
          </a:p>
          <a:p>
            <a:pPr eaLnBrk="1" hangingPunct="1"/>
            <a:r>
              <a:rPr lang="tr-TR"/>
              <a:t>Postayla gönderme</a:t>
            </a:r>
          </a:p>
          <a:p>
            <a:pPr eaLnBrk="1" hangingPunct="1"/>
            <a:r>
              <a:rPr lang="tr-TR"/>
              <a:t>Eve teslim</a:t>
            </a:r>
          </a:p>
        </p:txBody>
      </p:sp>
    </p:spTree>
    <p:extLst>
      <p:ext uri="{BB962C8B-B14F-4D97-AF65-F5344CB8AC3E}">
        <p14:creationId xmlns:p14="http://schemas.microsoft.com/office/powerpoint/2010/main" val="251249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Dağıtım Maliyetleri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>
              <a:buNone/>
            </a:pPr>
            <a:r>
              <a:rPr lang="tr-TR"/>
              <a:t>Perakende Satış</a:t>
            </a:r>
          </a:p>
          <a:p>
            <a:pPr marL="609600" indent="-609600" algn="ctr">
              <a:buNone/>
            </a:pPr>
            <a:r>
              <a:rPr lang="tr-TR"/>
              <a:t> (Bayiilere ve satış noktalarına ulaştırma)</a:t>
            </a:r>
          </a:p>
          <a:p>
            <a:pPr marL="609600" indent="-609600" algn="ctr">
              <a:buNone/>
            </a:pPr>
            <a:r>
              <a:rPr lang="tr-TR"/>
              <a:t>Dört satın alıcı tipi</a:t>
            </a:r>
          </a:p>
          <a:p>
            <a:pPr marL="609600" indent="-609600">
              <a:buFontTx/>
              <a:buAutoNum type="arabicPeriod"/>
            </a:pPr>
            <a:r>
              <a:rPr lang="tr-TR"/>
              <a:t>Sadık/düzenli alıcılar</a:t>
            </a:r>
          </a:p>
          <a:p>
            <a:pPr marL="609600" indent="-609600">
              <a:buFontTx/>
              <a:buAutoNum type="arabicPeriod"/>
            </a:pPr>
            <a:r>
              <a:rPr lang="tr-TR"/>
              <a:t>Sadık/düzensiz alıcılar</a:t>
            </a:r>
          </a:p>
          <a:p>
            <a:pPr marL="609600" indent="-609600">
              <a:buFontTx/>
              <a:buAutoNum type="arabicPeriod"/>
            </a:pPr>
            <a:r>
              <a:rPr lang="tr-TR"/>
              <a:t>Sadık olmayan/düzenli alıcılar</a:t>
            </a:r>
          </a:p>
          <a:p>
            <a:pPr marL="609600" indent="-609600">
              <a:buFontTx/>
              <a:buAutoNum type="arabicPeriod"/>
            </a:pPr>
            <a:r>
              <a:rPr lang="tr-TR"/>
              <a:t>Sadık olmayan/düzensiz alıcılar</a:t>
            </a:r>
          </a:p>
          <a:p>
            <a:pPr marL="609600" indent="-609600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20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503719-A2A5-A24D-8B4C-B1FCC902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FBEA8B-7CC6-644B-B297-A760477C7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6D97C0-14B8-0C4B-BC4F-F04962CD5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578"/>
            <a:ext cx="914400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latin typeface="Arial" charset="0"/>
              </a:rPr>
              <a:t>Basın Maliyetlerini Azaltma Stratejileri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r>
              <a:rPr lang="tr-TR">
                <a:latin typeface="Arial" charset="0"/>
              </a:rPr>
              <a:t>Entelektüel üretimi birleştirme</a:t>
            </a:r>
          </a:p>
          <a:p>
            <a:r>
              <a:rPr lang="tr-TR">
                <a:latin typeface="Arial" charset="0"/>
              </a:rPr>
              <a:t>Ajans haberleri oranını artırma</a:t>
            </a:r>
          </a:p>
          <a:p>
            <a:r>
              <a:rPr lang="tr-TR">
                <a:latin typeface="Arial" charset="0"/>
              </a:rPr>
              <a:t>Tiraj (ölçek ekonomisi)</a:t>
            </a:r>
          </a:p>
        </p:txBody>
      </p:sp>
    </p:spTree>
    <p:extLst>
      <p:ext uri="{BB962C8B-B14F-4D97-AF65-F5344CB8AC3E}">
        <p14:creationId xmlns:p14="http://schemas.microsoft.com/office/powerpoint/2010/main" val="23398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5F1470-4B48-3049-AB52-C8DF95BB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90C21C-1CA6-994E-A178-85C0DB4A3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4853199-A446-C343-81AC-0EE0EEA2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71" y="0"/>
            <a:ext cx="8146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6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Ölçek ekonomisi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/>
              <a:t>Sabit maliyetlerin daha çok ürüne paylaştırılması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r>
              <a:rPr lang="tr-TR" sz="2400"/>
              <a:t>Firmaların büyüklüğünden kaynaklanan unsurlar, maliyetlerin düşürülmesi, verimlilik ve üretimin artması ve bunun sağladığı tasarrufların yarattığı olumlu sonuçlara “ölçek ekonomileri” etkileri denmektedir.</a:t>
            </a:r>
          </a:p>
          <a:p>
            <a:pPr eaLnBrk="1" hangingPunct="1">
              <a:lnSpc>
                <a:spcPct val="90000"/>
              </a:lnSpc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r>
              <a:rPr lang="tr-TR" sz="2400"/>
              <a:t>Büyüklükten kaynaklanan makine ve donanım bolluğu,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/>
              <a:t>Yeni satış arttırma teknikleri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/>
              <a:t>Kazanılan yeni pazarlar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/>
              <a:t>    ölçek ekonomileri yaratmaktadır. </a:t>
            </a:r>
          </a:p>
        </p:txBody>
      </p:sp>
    </p:spTree>
    <p:extLst>
      <p:ext uri="{BB962C8B-B14F-4D97-AF65-F5344CB8AC3E}">
        <p14:creationId xmlns:p14="http://schemas.microsoft.com/office/powerpoint/2010/main" val="137481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tr-TR" b="1">
                <a:latin typeface="Arial" charset="0"/>
              </a:rPr>
              <a:t>Basının Gelirleri</a:t>
            </a:r>
          </a:p>
        </p:txBody>
      </p:sp>
    </p:spTree>
    <p:extLst>
      <p:ext uri="{BB962C8B-B14F-4D97-AF65-F5344CB8AC3E}">
        <p14:creationId xmlns:p14="http://schemas.microsoft.com/office/powerpoint/2010/main" val="275794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Arial" charset="0"/>
              </a:rPr>
              <a:t>Basının Gelirleri</a:t>
            </a:r>
          </a:p>
        </p:txBody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İkili ürün yapısı dolayısıyla</a:t>
            </a:r>
          </a:p>
          <a:p>
            <a:pPr>
              <a:buFont typeface="Arial" charset="0"/>
              <a:buNone/>
            </a:pPr>
            <a:endParaRPr lang="tr-TR">
              <a:latin typeface="Arial" charset="0"/>
            </a:endParaRPr>
          </a:p>
          <a:p>
            <a:r>
              <a:rPr lang="tr-TR">
                <a:latin typeface="Arial" charset="0"/>
              </a:rPr>
              <a:t>Satışlar</a:t>
            </a:r>
          </a:p>
          <a:p>
            <a:r>
              <a:rPr lang="tr-TR">
                <a:latin typeface="Arial" charset="0"/>
              </a:rPr>
              <a:t>Reklam</a:t>
            </a:r>
          </a:p>
        </p:txBody>
      </p:sp>
    </p:spTree>
    <p:extLst>
      <p:ext uri="{BB962C8B-B14F-4D97-AF65-F5344CB8AC3E}">
        <p14:creationId xmlns:p14="http://schemas.microsoft.com/office/powerpoint/2010/main" val="387103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Arial" charset="0"/>
              </a:rPr>
              <a:t>Basının Gelirleri: Satışlar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Gazeteleri en genel anlamıyla iki bölüme ayırabiliriz:</a:t>
            </a:r>
          </a:p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Yüksek sosyo-ekonomik gruba yönelik veya “kalite” gazeteler</a:t>
            </a:r>
          </a:p>
          <a:p>
            <a:pPr>
              <a:buFont typeface="Arial" charset="0"/>
              <a:buNone/>
            </a:pPr>
            <a:endParaRPr lang="tr-TR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Kitle piyasasına yönelik veya “popüler” gazeteler</a:t>
            </a:r>
          </a:p>
        </p:txBody>
      </p:sp>
    </p:spTree>
    <p:extLst>
      <p:ext uri="{BB962C8B-B14F-4D97-AF65-F5344CB8AC3E}">
        <p14:creationId xmlns:p14="http://schemas.microsoft.com/office/powerpoint/2010/main" val="28216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Arial" charset="0"/>
              </a:rPr>
              <a:t>Basının Gelirleri: Satışlar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Yüksek sosyo-ekonomik gruba yönelik veya “kalite” gazeteler: Gelirlerinin çoğu reklamdan…</a:t>
            </a:r>
          </a:p>
          <a:p>
            <a:pPr>
              <a:buFont typeface="Arial" charset="0"/>
              <a:buNone/>
            </a:pPr>
            <a:endParaRPr lang="tr-TR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Kitle piyasasına yönelik veya “popüler” gazeteler: Gelirlerinin çoğu satıştan</a:t>
            </a:r>
          </a:p>
        </p:txBody>
      </p:sp>
    </p:spTree>
    <p:extLst>
      <p:ext uri="{BB962C8B-B14F-4D97-AF65-F5344CB8AC3E}">
        <p14:creationId xmlns:p14="http://schemas.microsoft.com/office/powerpoint/2010/main" val="255357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Arial" charset="0"/>
              </a:rPr>
              <a:t>Basının Gelirleri: Satışlar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>
                <a:latin typeface="Arial" charset="0"/>
              </a:rPr>
              <a:t>Sosyo-ekonomik gruplar:</a:t>
            </a:r>
          </a:p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A (Yüksek Profesyonel)</a:t>
            </a:r>
          </a:p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B (Düşük Profesyonel)</a:t>
            </a:r>
          </a:p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C1(Memur)</a:t>
            </a:r>
          </a:p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C2 (Vasıflı Kol Emeği)</a:t>
            </a:r>
          </a:p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D (Vasıfsız)</a:t>
            </a:r>
          </a:p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E (İşsiz)</a:t>
            </a:r>
          </a:p>
        </p:txBody>
      </p:sp>
    </p:spTree>
    <p:extLst>
      <p:ext uri="{BB962C8B-B14F-4D97-AF65-F5344CB8AC3E}">
        <p14:creationId xmlns:p14="http://schemas.microsoft.com/office/powerpoint/2010/main" val="329614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latin typeface="Arial" charset="0"/>
              </a:rPr>
              <a:t>Türkiye’nin Sosyo-Ekonomik Statü Grupları 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b="1" dirty="0">
                <a:latin typeface="Arial" charset="0"/>
              </a:rPr>
              <a:t>Değişkenler </a:t>
            </a:r>
          </a:p>
          <a:p>
            <a:pPr lvl="1">
              <a:lnSpc>
                <a:spcPct val="90000"/>
              </a:lnSpc>
            </a:pPr>
            <a:r>
              <a:rPr lang="tr-TR" b="1" dirty="0">
                <a:latin typeface="Arial" charset="0"/>
              </a:rPr>
              <a:t>Temel Demografik Özellikler </a:t>
            </a:r>
          </a:p>
          <a:p>
            <a:pPr lvl="1">
              <a:lnSpc>
                <a:spcPct val="90000"/>
              </a:lnSpc>
            </a:pPr>
            <a:r>
              <a:rPr lang="tr-TR" b="1" dirty="0">
                <a:latin typeface="Arial" charset="0"/>
              </a:rPr>
              <a:t>Konut Sahipliği ve Kullanımı </a:t>
            </a:r>
          </a:p>
          <a:p>
            <a:pPr lvl="1">
              <a:lnSpc>
                <a:spcPct val="90000"/>
              </a:lnSpc>
            </a:pPr>
            <a:r>
              <a:rPr lang="tr-TR" b="1" dirty="0">
                <a:latin typeface="Arial" charset="0"/>
              </a:rPr>
              <a:t>Çeşitli Eşya ve Araç Sahiplikleri </a:t>
            </a:r>
          </a:p>
          <a:p>
            <a:pPr lvl="1">
              <a:lnSpc>
                <a:spcPct val="90000"/>
              </a:lnSpc>
            </a:pPr>
            <a:r>
              <a:rPr lang="tr-TR" b="1" dirty="0">
                <a:latin typeface="Arial" charset="0"/>
              </a:rPr>
              <a:t>Alışveriş ve Alışverişe İlişkin Tutumlar </a:t>
            </a:r>
          </a:p>
          <a:p>
            <a:pPr lvl="1">
              <a:lnSpc>
                <a:spcPct val="90000"/>
              </a:lnSpc>
            </a:pPr>
            <a:r>
              <a:rPr lang="tr-TR" b="1" dirty="0">
                <a:latin typeface="Arial" charset="0"/>
              </a:rPr>
              <a:t>Temizlik Ürünleri Kullanımı </a:t>
            </a:r>
          </a:p>
          <a:p>
            <a:pPr lvl="1">
              <a:lnSpc>
                <a:spcPct val="90000"/>
              </a:lnSpc>
            </a:pPr>
            <a:r>
              <a:rPr lang="tr-TR" b="1" dirty="0">
                <a:latin typeface="Arial" charset="0"/>
              </a:rPr>
              <a:t>Teknoloji Kullanımı </a:t>
            </a:r>
          </a:p>
          <a:p>
            <a:pPr lvl="1">
              <a:lnSpc>
                <a:spcPct val="90000"/>
              </a:lnSpc>
            </a:pPr>
            <a:r>
              <a:rPr lang="tr-TR" b="1" dirty="0">
                <a:latin typeface="Arial" charset="0"/>
              </a:rPr>
              <a:t>Finansal Tutumlar </a:t>
            </a:r>
          </a:p>
          <a:p>
            <a:pPr lvl="1">
              <a:lnSpc>
                <a:spcPct val="90000"/>
              </a:lnSpc>
            </a:pPr>
            <a:r>
              <a:rPr lang="tr-TR" b="1" dirty="0">
                <a:latin typeface="Arial" charset="0"/>
              </a:rPr>
              <a:t>Sağlık Hizmetlerinden Yararlanma </a:t>
            </a:r>
          </a:p>
          <a:p>
            <a:pPr lvl="1">
              <a:lnSpc>
                <a:spcPct val="90000"/>
              </a:lnSpc>
            </a:pPr>
            <a:r>
              <a:rPr lang="tr-TR" b="1" dirty="0">
                <a:latin typeface="Arial" charset="0"/>
              </a:rPr>
              <a:t>Kültürel Farklar ve O kurluk </a:t>
            </a:r>
          </a:p>
          <a:p>
            <a:pPr lvl="1">
              <a:lnSpc>
                <a:spcPct val="90000"/>
              </a:lnSpc>
            </a:pPr>
            <a:r>
              <a:rPr lang="tr-TR" b="1" dirty="0">
                <a:latin typeface="Arial" charset="0"/>
              </a:rPr>
              <a:t>Boş Zaman Kullanımı ve Ev Dışı Faaliyetler </a:t>
            </a:r>
          </a:p>
          <a:p>
            <a:pPr>
              <a:lnSpc>
                <a:spcPct val="9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98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Arial" charset="0"/>
              </a:rPr>
              <a:t>Basının Gelirleri: Reklamlar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Son yıllarda, basının reklam gelirleri azalmaktadır: </a:t>
            </a:r>
          </a:p>
          <a:p>
            <a:pPr>
              <a:buFont typeface="Arial" charset="0"/>
              <a:buNone/>
            </a:pPr>
            <a:endParaRPr lang="tr-TR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tr-TR">
                <a:latin typeface="Arial" charset="0"/>
              </a:rPr>
              <a:t>	Yeni teknolojiler ve internetin ortaya çıkışı ile </a:t>
            </a:r>
          </a:p>
        </p:txBody>
      </p:sp>
    </p:spTree>
    <p:extLst>
      <p:ext uri="{BB962C8B-B14F-4D97-AF65-F5344CB8AC3E}">
        <p14:creationId xmlns:p14="http://schemas.microsoft.com/office/powerpoint/2010/main" val="269938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latin typeface="Arial" charset="0"/>
              </a:rPr>
              <a:t>Piyasa Payı İçin Rekabet Stratejileri</a:t>
            </a:r>
          </a:p>
        </p:txBody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Arial" charset="0"/>
              </a:rPr>
              <a:t>Ölçek Ekonomisi</a:t>
            </a:r>
          </a:p>
          <a:p>
            <a:r>
              <a:rPr lang="tr-TR">
                <a:latin typeface="Arial" charset="0"/>
              </a:rPr>
              <a:t>Promosyon</a:t>
            </a:r>
          </a:p>
          <a:p>
            <a:r>
              <a:rPr lang="tr-TR">
                <a:latin typeface="Arial" charset="0"/>
              </a:rPr>
              <a:t>Yeni ürünler</a:t>
            </a:r>
          </a:p>
          <a:p>
            <a:r>
              <a:rPr lang="tr-TR">
                <a:latin typeface="Arial" charset="0"/>
              </a:rPr>
              <a:t>Aidiyet</a:t>
            </a:r>
          </a:p>
          <a:p>
            <a:r>
              <a:rPr lang="tr-TR">
                <a:latin typeface="Arial" charset="0"/>
              </a:rPr>
              <a:t>Yeni tasarım ve sayfa düzeni</a:t>
            </a:r>
          </a:p>
          <a:p>
            <a:r>
              <a:rPr lang="tr-TR">
                <a:latin typeface="Arial" charset="0"/>
              </a:rPr>
              <a:t>Fiyatlandırma</a:t>
            </a:r>
          </a:p>
        </p:txBody>
      </p:sp>
    </p:spTree>
    <p:extLst>
      <p:ext uri="{BB962C8B-B14F-4D97-AF65-F5344CB8AC3E}">
        <p14:creationId xmlns:p14="http://schemas.microsoft.com/office/powerpoint/2010/main" val="152204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latin typeface="Arial" charset="0"/>
              </a:rPr>
              <a:t>Piyasa Payı İçin Rekabet Stratejileri</a:t>
            </a: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r>
              <a:rPr lang="tr-TR" sz="3600">
                <a:latin typeface="Arial" charset="0"/>
              </a:rPr>
              <a:t>Fiyatlandırma</a:t>
            </a:r>
          </a:p>
          <a:p>
            <a:pPr>
              <a:buFont typeface="Arial" charset="0"/>
              <a:buNone/>
            </a:pPr>
            <a:r>
              <a:rPr lang="tr-TR" sz="3600">
                <a:latin typeface="Arial" charset="0"/>
              </a:rPr>
              <a:t>    </a:t>
            </a:r>
          </a:p>
          <a:p>
            <a:pPr>
              <a:buFont typeface="Arial" charset="0"/>
              <a:buNone/>
            </a:pPr>
            <a:r>
              <a:rPr lang="tr-TR" sz="3600">
                <a:latin typeface="Arial" charset="0"/>
              </a:rPr>
              <a:t>	Talebin esnekliği</a:t>
            </a:r>
          </a:p>
        </p:txBody>
      </p:sp>
    </p:spTree>
    <p:extLst>
      <p:ext uri="{BB962C8B-B14F-4D97-AF65-F5344CB8AC3E}">
        <p14:creationId xmlns:p14="http://schemas.microsoft.com/office/powerpoint/2010/main" val="275792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4101CB-C15E-684A-AC66-4CBFE13C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39AB07-FED4-C147-8793-C100C3CB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9C19984-682F-0149-B1B4-F12ACEA30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2692"/>
            <a:ext cx="9144000" cy="66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tr-TR" sz="3600" b="1">
                <a:latin typeface="Arial" charset="0"/>
              </a:rPr>
              <a:t>	Basın maliyetleri</a:t>
            </a:r>
          </a:p>
        </p:txBody>
      </p:sp>
    </p:spTree>
    <p:extLst>
      <p:ext uri="{BB962C8B-B14F-4D97-AF65-F5344CB8AC3E}">
        <p14:creationId xmlns:p14="http://schemas.microsoft.com/office/powerpoint/2010/main" val="127249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Basın Maliyetleri</a:t>
            </a:r>
            <a:br>
              <a:rPr lang="tr-TR" dirty="0"/>
            </a:br>
            <a:endParaRPr lang="tr-TR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/>
              <a:t>Bir gazetenin yaşamı</a:t>
            </a:r>
          </a:p>
          <a:p>
            <a:pPr algn="ctr" eaLnBrk="1" hangingPunct="1">
              <a:buFontTx/>
              <a:buNone/>
            </a:pPr>
            <a:r>
              <a:rPr lang="tr-TR"/>
              <a:t>Tasarlanışından dağıtımına</a:t>
            </a:r>
          </a:p>
          <a:p>
            <a:pPr algn="ctr" eaLnBrk="1" hangingPunct="1">
              <a:buFontTx/>
              <a:buNone/>
            </a:pPr>
            <a:endParaRPr lang="tr-TR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847850" y="3141663"/>
            <a:ext cx="23764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/>
              <a:t>Entelektüel</a:t>
            </a:r>
          </a:p>
          <a:p>
            <a:pPr algn="ctr"/>
            <a:r>
              <a:rPr lang="tr-TR"/>
              <a:t>Üretim Maliyetleri</a:t>
            </a: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3719513" y="350043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727576" y="3213101"/>
            <a:ext cx="201612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/>
              <a:t>Maddi Üretim </a:t>
            </a:r>
          </a:p>
          <a:p>
            <a:pPr algn="ctr"/>
            <a:r>
              <a:rPr lang="tr-TR"/>
              <a:t>Maliyetleri</a:t>
            </a: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6600825" y="3573463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896226" y="3284538"/>
            <a:ext cx="18716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/>
              <a:t>Dağıtım </a:t>
            </a:r>
          </a:p>
          <a:p>
            <a:pPr algn="ctr"/>
            <a:r>
              <a:rPr lang="tr-TR"/>
              <a:t>Maliyetleri</a:t>
            </a:r>
          </a:p>
        </p:txBody>
      </p:sp>
    </p:spTree>
    <p:extLst>
      <p:ext uri="{BB962C8B-B14F-4D97-AF65-F5344CB8AC3E}">
        <p14:creationId xmlns:p14="http://schemas.microsoft.com/office/powerpoint/2010/main" val="387065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507413" cy="1930400"/>
          </a:xfrm>
        </p:spPr>
        <p:txBody>
          <a:bodyPr/>
          <a:lstStyle/>
          <a:p>
            <a:pPr eaLnBrk="1" hangingPunct="1"/>
            <a:r>
              <a:rPr lang="tr-TR" sz="4000"/>
              <a:t>Entelektüel Üretim Maliyetleri</a:t>
            </a:r>
            <a:br>
              <a:rPr lang="tr-TR" sz="4000"/>
            </a:br>
            <a:r>
              <a:rPr lang="tr-TR" sz="4000"/>
              <a:t>İçerik Üretim Maliyetleri</a:t>
            </a:r>
            <a:br>
              <a:rPr lang="tr-TR" sz="4000"/>
            </a:br>
            <a:r>
              <a:rPr lang="tr-TR" sz="4000"/>
              <a:t>Bilgi İşçilerinin Ücretleri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2997201"/>
            <a:ext cx="8362950" cy="3128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/>
          </a:p>
          <a:p>
            <a:pPr eaLnBrk="1" hangingPunct="1"/>
            <a:r>
              <a:rPr lang="tr-TR"/>
              <a:t>Yazıişleri</a:t>
            </a:r>
          </a:p>
          <a:p>
            <a:pPr eaLnBrk="1" hangingPunct="1"/>
            <a:r>
              <a:rPr lang="tr-TR"/>
              <a:t>Dokümantasyon</a:t>
            </a:r>
          </a:p>
          <a:p>
            <a:pPr eaLnBrk="1" hangingPunct="1"/>
            <a:r>
              <a:rPr lang="tr-TR"/>
              <a:t>İdare</a:t>
            </a:r>
            <a:br>
              <a:rPr lang="tr-TR"/>
            </a:br>
            <a:endParaRPr lang="tr-TR"/>
          </a:p>
          <a:p>
            <a:pPr algn="ctr" eaLnBrk="1" hangingPunct="1">
              <a:buFontTx/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20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4000"/>
              <a:t>Entelektüel Üretim Maliyetleri</a:t>
            </a:r>
            <a:br>
              <a:rPr lang="tr-TR" sz="4000"/>
            </a:br>
            <a:endParaRPr lang="tr-TR" sz="400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/>
              <a:t>Yazıişleri</a:t>
            </a:r>
          </a:p>
          <a:p>
            <a:pPr eaLnBrk="1" hangingPunct="1"/>
            <a:r>
              <a:rPr lang="tr-TR"/>
              <a:t>Genel yayın yönetmeni (CEO)</a:t>
            </a:r>
          </a:p>
          <a:p>
            <a:pPr eaLnBrk="1" hangingPunct="1"/>
            <a:r>
              <a:rPr lang="tr-TR"/>
              <a:t>Köşe yazarları</a:t>
            </a:r>
          </a:p>
          <a:p>
            <a:pPr eaLnBrk="1" hangingPunct="1"/>
            <a:r>
              <a:rPr lang="tr-TR"/>
              <a:t>Temsilciler</a:t>
            </a:r>
          </a:p>
          <a:p>
            <a:pPr eaLnBrk="1" hangingPunct="1"/>
            <a:r>
              <a:rPr lang="tr-TR"/>
              <a:t>Haber müdürleri</a:t>
            </a:r>
          </a:p>
          <a:p>
            <a:pPr eaLnBrk="1" hangingPunct="1"/>
            <a:r>
              <a:rPr lang="tr-TR"/>
              <a:t>Muhabirler/Foto muhabirleri</a:t>
            </a:r>
          </a:p>
          <a:p>
            <a:pPr eaLnBrk="1" hangingPunct="1"/>
            <a:endParaRPr lang="tr-TR"/>
          </a:p>
          <a:p>
            <a:pPr eaLnBrk="1" hangingPunct="1">
              <a:buFontTx/>
              <a:buNone/>
            </a:pPr>
            <a:endParaRPr lang="tr-TR"/>
          </a:p>
          <a:p>
            <a:pPr eaLnBrk="1" hangingPunct="1">
              <a:buFontTx/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6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4000"/>
              <a:t>Entelektüel Üretim Maliyetleri</a:t>
            </a:r>
            <a:br>
              <a:rPr lang="tr-TR" sz="4000"/>
            </a:br>
            <a:endParaRPr lang="tr-TR" sz="400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/>
              <a:t>Dokümantasyon</a:t>
            </a:r>
          </a:p>
          <a:p>
            <a:pPr eaLnBrk="1" hangingPunct="1"/>
            <a:r>
              <a:rPr lang="tr-TR"/>
              <a:t>Ajans giderleri</a:t>
            </a:r>
          </a:p>
          <a:p>
            <a:pPr eaLnBrk="1" hangingPunct="1">
              <a:buFontTx/>
              <a:buNone/>
            </a:pPr>
            <a:r>
              <a:rPr lang="tr-TR"/>
              <a:t>	</a:t>
            </a:r>
          </a:p>
          <a:p>
            <a:pPr eaLnBrk="1" hangingPunct="1">
              <a:buFontTx/>
              <a:buNone/>
            </a:pPr>
            <a:endParaRPr lang="tr-TR"/>
          </a:p>
          <a:p>
            <a:pPr eaLnBrk="1" hangingPunct="1"/>
            <a:r>
              <a:rPr lang="tr-TR"/>
              <a:t>Dokümantasyon servisleri</a:t>
            </a:r>
          </a:p>
        </p:txBody>
      </p:sp>
    </p:spTree>
    <p:extLst>
      <p:ext uri="{BB962C8B-B14F-4D97-AF65-F5344CB8AC3E}">
        <p14:creationId xmlns:p14="http://schemas.microsoft.com/office/powerpoint/2010/main" val="410292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sz="4000"/>
              <a:t>Entelektüel Üretim Maliyetleri</a:t>
            </a:r>
            <a:br>
              <a:rPr lang="tr-TR" sz="4000"/>
            </a:br>
            <a:endParaRPr lang="tr-TR" sz="400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/>
              <a:t>İdare Giderleri</a:t>
            </a:r>
          </a:p>
          <a:p>
            <a:pPr eaLnBrk="1" hangingPunct="1">
              <a:buFontTx/>
              <a:buNone/>
            </a:pPr>
            <a:r>
              <a:rPr lang="tr-TR"/>
              <a:t>Muhasebe ve Finansman</a:t>
            </a:r>
          </a:p>
          <a:p>
            <a:pPr eaLnBrk="1" hangingPunct="1">
              <a:buFontTx/>
              <a:buNone/>
            </a:pPr>
            <a:r>
              <a:rPr lang="tr-TR"/>
              <a:t>Hukuk </a:t>
            </a:r>
          </a:p>
          <a:p>
            <a:pPr eaLnBrk="1" hangingPunct="1">
              <a:buFontTx/>
              <a:buNone/>
            </a:pPr>
            <a:r>
              <a:rPr lang="tr-TR"/>
              <a:t>Reklam</a:t>
            </a:r>
          </a:p>
          <a:p>
            <a:pPr eaLnBrk="1" hangingPunct="1">
              <a:buFontTx/>
              <a:buNone/>
            </a:pPr>
            <a:r>
              <a:rPr lang="tr-TR"/>
              <a:t>Ulaştırma</a:t>
            </a:r>
          </a:p>
          <a:p>
            <a:pPr eaLnBrk="1" hangingPunct="1">
              <a:buFontTx/>
              <a:buNone/>
            </a:pPr>
            <a:r>
              <a:rPr lang="tr-TR"/>
              <a:t>İnsan Kaynakları </a:t>
            </a:r>
          </a:p>
        </p:txBody>
      </p:sp>
    </p:spTree>
    <p:extLst>
      <p:ext uri="{BB962C8B-B14F-4D97-AF65-F5344CB8AC3E}">
        <p14:creationId xmlns:p14="http://schemas.microsoft.com/office/powerpoint/2010/main" val="130311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Geniş ekran</PresentationFormat>
  <Paragraphs>134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Basın Maliyetleri </vt:lpstr>
      <vt:lpstr>Entelektüel Üretim Maliyetleri İçerik Üretim Maliyetleri Bilgi İşçilerinin Ücretleri</vt:lpstr>
      <vt:lpstr>Entelektüel Üretim Maliyetleri </vt:lpstr>
      <vt:lpstr>Entelektüel Üretim Maliyetleri </vt:lpstr>
      <vt:lpstr>Entelektüel Üretim Maliyetleri </vt:lpstr>
      <vt:lpstr>Maddi Üretim Maliyetleri</vt:lpstr>
      <vt:lpstr>Maddi Üretim Maliyetleri</vt:lpstr>
      <vt:lpstr>Maddi Üretim Maliyetleri</vt:lpstr>
      <vt:lpstr>Maddi Üretim Maliyetleri</vt:lpstr>
      <vt:lpstr>Maddi Üretim Maliyetleri</vt:lpstr>
      <vt:lpstr>Dağıtım Maliyetleri</vt:lpstr>
      <vt:lpstr>Dağıtım Maliyetleri</vt:lpstr>
      <vt:lpstr>Dağıtım Maliyetleri</vt:lpstr>
      <vt:lpstr>PowerPoint Sunusu</vt:lpstr>
      <vt:lpstr>Basın Maliyetlerini Azaltma Stratejileri</vt:lpstr>
      <vt:lpstr>Ölçek ekonomisi</vt:lpstr>
      <vt:lpstr>PowerPoint Sunusu</vt:lpstr>
      <vt:lpstr>Basının Gelirleri</vt:lpstr>
      <vt:lpstr>Basının Gelirleri: Satışlar</vt:lpstr>
      <vt:lpstr>Basının Gelirleri: Satışlar</vt:lpstr>
      <vt:lpstr>Basının Gelirleri: Satışlar</vt:lpstr>
      <vt:lpstr>Türkiye’nin Sosyo-Ekonomik Statü Grupları </vt:lpstr>
      <vt:lpstr>Basının Gelirleri: Reklamlar</vt:lpstr>
      <vt:lpstr>Piyasa Payı İçin Rekabet Stratejileri</vt:lpstr>
      <vt:lpstr>Piyasa Payı İçin Rekabet Stratejileri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</cp:revision>
  <dcterms:created xsi:type="dcterms:W3CDTF">2020-02-12T14:34:17Z</dcterms:created>
  <dcterms:modified xsi:type="dcterms:W3CDTF">2020-02-12T14:34:57Z</dcterms:modified>
</cp:coreProperties>
</file>