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9" r:id="rId4"/>
    <p:sldId id="260" r:id="rId5"/>
    <p:sldId id="275" r:id="rId6"/>
    <p:sldId id="270" r:id="rId7"/>
    <p:sldId id="272" r:id="rId8"/>
    <p:sldId id="273" r:id="rId9"/>
    <p:sldId id="271" r:id="rId10"/>
    <p:sldId id="274" r:id="rId11"/>
    <p:sldId id="279" r:id="rId12"/>
    <p:sldId id="281" r:id="rId13"/>
    <p:sldId id="278" r:id="rId14"/>
    <p:sldId id="266" r:id="rId15"/>
    <p:sldId id="267" r:id="rId16"/>
    <p:sldId id="269" r:id="rId17"/>
    <p:sldId id="268" r:id="rId18"/>
    <p:sldId id="276" r:id="rId19"/>
    <p:sldId id="28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592-4B9F-4579-962E-9A8418AC6A01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3F9F-C3C4-46BA-BF2E-AD3738442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32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592-4B9F-4579-962E-9A8418AC6A01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3F9F-C3C4-46BA-BF2E-AD3738442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993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592-4B9F-4579-962E-9A8418AC6A01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3F9F-C3C4-46BA-BF2E-AD3738442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166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592-4B9F-4579-962E-9A8418AC6A01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3F9F-C3C4-46BA-BF2E-AD3738442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788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592-4B9F-4579-962E-9A8418AC6A01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3F9F-C3C4-46BA-BF2E-AD3738442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633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592-4B9F-4579-962E-9A8418AC6A01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3F9F-C3C4-46BA-BF2E-AD3738442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508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592-4B9F-4579-962E-9A8418AC6A01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3F9F-C3C4-46BA-BF2E-AD3738442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84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592-4B9F-4579-962E-9A8418AC6A01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3F9F-C3C4-46BA-BF2E-AD3738442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669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592-4B9F-4579-962E-9A8418AC6A01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3F9F-C3C4-46BA-BF2E-AD3738442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121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592-4B9F-4579-962E-9A8418AC6A01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3F9F-C3C4-46BA-BF2E-AD3738442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3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8A592-4B9F-4579-962E-9A8418AC6A01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3F9F-C3C4-46BA-BF2E-AD3738442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537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8A592-4B9F-4579-962E-9A8418AC6A01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3F9F-C3C4-46BA-BF2E-AD3738442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930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cholar.harvard.edu/files/rogoff/files/cv_rogoff_102516.pdf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.worldbank.org/indicator/NY.GDP.MKTP.KD.ZG?locations=U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mf.org/external/datamapper/NGDP_RPCH@WEO/OEMDC/ADVEC/WEOWORLD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2452" y="936832"/>
            <a:ext cx="9594574" cy="23876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Research Ethics in Economics:</a:t>
            </a:r>
            <a:br>
              <a:rPr lang="en-GB" dirty="0" smtClean="0"/>
            </a:br>
            <a:r>
              <a:rPr lang="en-GB" dirty="0" smtClean="0"/>
              <a:t>A New Turn in Economic Methodology?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523" y="3741737"/>
            <a:ext cx="11847442" cy="2857845"/>
          </a:xfrm>
        </p:spPr>
        <p:txBody>
          <a:bodyPr>
            <a:noAutofit/>
          </a:bodyPr>
          <a:lstStyle/>
          <a:p>
            <a:r>
              <a:rPr lang="en-GB" sz="3600" b="1" dirty="0" smtClean="0"/>
              <a:t>Altug Yalcintas and </a:t>
            </a:r>
            <a:r>
              <a:rPr lang="en-GB" sz="3600" b="1" dirty="0" err="1" smtClean="0"/>
              <a:t>Eylul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Kosel</a:t>
            </a:r>
            <a:endParaRPr lang="en-GB" sz="3600" b="1" dirty="0" smtClean="0"/>
          </a:p>
          <a:p>
            <a:r>
              <a:rPr lang="en-GB" dirty="0" smtClean="0"/>
              <a:t>Ankara University</a:t>
            </a:r>
          </a:p>
          <a:p>
            <a:endParaRPr lang="en-GB" i="1" dirty="0" smtClean="0"/>
          </a:p>
          <a:p>
            <a:r>
              <a:rPr lang="en-GB" i="1" dirty="0" smtClean="0"/>
              <a:t>International Conference on “Economics as a Moral Science” </a:t>
            </a:r>
          </a:p>
          <a:p>
            <a:r>
              <a:rPr lang="en-GB" i="1" dirty="0" smtClean="0"/>
              <a:t>Polish Economic Institute, Warszawa, 9 November 2018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36731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RR accept their mistakes </a:t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i="1" dirty="0" smtClean="0"/>
              <a:t>NY Times</a:t>
            </a:r>
            <a:r>
              <a:rPr lang="en-GB" dirty="0" smtClean="0"/>
              <a:t>, 17 April 2013)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5590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But it has also become clear that:</a:t>
            </a:r>
          </a:p>
          <a:p>
            <a:r>
              <a:rPr lang="en-GB" dirty="0" smtClean="0"/>
              <a:t>Data and codes of RR (2010) were not submitted and disclosed</a:t>
            </a:r>
          </a:p>
          <a:p>
            <a:r>
              <a:rPr lang="en-GB" dirty="0" smtClean="0"/>
              <a:t>The article did not go into the regular process of peer reviewing and editorial check</a:t>
            </a:r>
          </a:p>
          <a:p>
            <a:endParaRPr lang="en-GB" dirty="0" smtClean="0"/>
          </a:p>
          <a:p>
            <a:r>
              <a:rPr lang="en-GB" i="1" dirty="0" smtClean="0"/>
              <a:t>American Economic Review </a:t>
            </a:r>
            <a:r>
              <a:rPr lang="en-GB" dirty="0" smtClean="0"/>
              <a:t>rejected the article by Herndon et al.*</a:t>
            </a:r>
          </a:p>
          <a:p>
            <a:r>
              <a:rPr lang="en-GB" i="1" dirty="0" smtClean="0"/>
              <a:t>American Economic Review </a:t>
            </a:r>
            <a:r>
              <a:rPr lang="en-GB" dirty="0" smtClean="0"/>
              <a:t>has not retracted the article </a:t>
            </a:r>
          </a:p>
          <a:p>
            <a:pPr marL="0" indent="0">
              <a:buNone/>
            </a:pPr>
            <a:r>
              <a:rPr lang="en-GB" dirty="0" smtClean="0"/>
              <a:t>(November 2018)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1878" y="6387548"/>
            <a:ext cx="9965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* Source: Personal correspondence with Thomas Herndon (September 2018)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895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506" y="348455"/>
            <a:ext cx="8341416" cy="5789772"/>
          </a:xfrm>
        </p:spPr>
      </p:pic>
      <p:sp>
        <p:nvSpPr>
          <p:cNvPr id="5" name="Oval 4"/>
          <p:cNvSpPr/>
          <p:nvPr/>
        </p:nvSpPr>
        <p:spPr>
          <a:xfrm>
            <a:off x="4214192" y="2875721"/>
            <a:ext cx="6718853" cy="11396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81879" y="6211669"/>
            <a:ext cx="10084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CV of K. </a:t>
            </a:r>
            <a:r>
              <a:rPr lang="en-GB" dirty="0" err="1" smtClean="0"/>
              <a:t>Rogoff</a:t>
            </a:r>
            <a:r>
              <a:rPr lang="en-GB" dirty="0" smtClean="0"/>
              <a:t>, 2 August 2016: </a:t>
            </a:r>
            <a:r>
              <a:rPr lang="en-GB" dirty="0" smtClean="0">
                <a:hlinkClick r:id="rId3"/>
              </a:rPr>
              <a:t>http://scholar.harvard.edu/files/rogoff/files/cv_rogoff_102516.pdf</a:t>
            </a:r>
            <a:r>
              <a:rPr lang="en-GB" dirty="0" smtClean="0"/>
              <a:t> [Accessed November 2018]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593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Post-factual economics as an ethical issue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“Economics [is a] part of a system of applied ethics”*</a:t>
            </a:r>
          </a:p>
          <a:p>
            <a:endParaRPr lang="en-GB" dirty="0" smtClean="0"/>
          </a:p>
          <a:p>
            <a:r>
              <a:rPr lang="en-GB" dirty="0" smtClean="0"/>
              <a:t>Economists behaving not responsibly</a:t>
            </a:r>
          </a:p>
          <a:p>
            <a:r>
              <a:rPr lang="en-GB" dirty="0" smtClean="0"/>
              <a:t>Economists inflicting harm on the community of scholars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95130" y="5787599"/>
            <a:ext cx="10588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Source: </a:t>
            </a:r>
            <a:r>
              <a:rPr lang="en-US" dirty="0" smtClean="0"/>
              <a:t>William K. </a:t>
            </a:r>
            <a:r>
              <a:rPr lang="en-US" dirty="0" err="1" smtClean="0"/>
              <a:t>Kapp</a:t>
            </a:r>
            <a:r>
              <a:rPr lang="en-US" dirty="0" smtClean="0"/>
              <a:t>. (1949 [1963]). Economics as Part of a System of Applied Ethics. In K. W. </a:t>
            </a:r>
            <a:r>
              <a:rPr lang="en-US" dirty="0" err="1" smtClean="0"/>
              <a:t>Kapp</a:t>
            </a:r>
            <a:r>
              <a:rPr lang="en-US" dirty="0" smtClean="0"/>
              <a:t> (Ed.), </a:t>
            </a:r>
            <a:r>
              <a:rPr lang="en-US" i="1" dirty="0" smtClean="0"/>
              <a:t>History of Economic Thought: A Book of Readings</a:t>
            </a:r>
            <a:r>
              <a:rPr lang="en-US" dirty="0" smtClean="0"/>
              <a:t> (pp. 3-4). New York: Barnes and Noble.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1210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Old Dichotomy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/>
              <a:t>“Is statements” vs. “ought-to statements”</a:t>
            </a:r>
            <a:endParaRPr lang="en-GB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967409" y="4028661"/>
            <a:ext cx="47972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“positive economics”</a:t>
            </a:r>
          </a:p>
          <a:p>
            <a:pPr algn="ctr"/>
            <a:r>
              <a:rPr lang="en-GB" sz="2400" dirty="0" smtClean="0"/>
              <a:t>(i.e. “objective,” “factual,” “causal” explanations)</a:t>
            </a:r>
          </a:p>
        </p:txBody>
      </p:sp>
      <p:sp>
        <p:nvSpPr>
          <p:cNvPr id="5" name="Down Arrow 4"/>
          <p:cNvSpPr/>
          <p:nvPr/>
        </p:nvSpPr>
        <p:spPr>
          <a:xfrm>
            <a:off x="2981739" y="2557669"/>
            <a:ext cx="742122" cy="13649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513450" y="4061791"/>
            <a:ext cx="4313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“normative economics”</a:t>
            </a:r>
          </a:p>
          <a:p>
            <a:pPr algn="ctr"/>
            <a:r>
              <a:rPr lang="en-GB" sz="2400" dirty="0" smtClean="0"/>
              <a:t>(i.e. “subjective,” “ideological,” “value-laden” arguments)</a:t>
            </a:r>
            <a:endParaRPr lang="en-GB" sz="2400" dirty="0"/>
          </a:p>
        </p:txBody>
      </p:sp>
      <p:sp>
        <p:nvSpPr>
          <p:cNvPr id="7" name="Down Arrow 6"/>
          <p:cNvSpPr/>
          <p:nvPr/>
        </p:nvSpPr>
        <p:spPr>
          <a:xfrm>
            <a:off x="8328997" y="2524539"/>
            <a:ext cx="742122" cy="13649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66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The Old Dichotomy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smtClean="0"/>
              <a:t>“Is statements” vs. “ought-to statements”</a:t>
            </a:r>
            <a:endParaRPr lang="en-GB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967409" y="4028661"/>
            <a:ext cx="47972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The average rate of the US annual growth was over 4% between 1983 and 1988. Source: </a:t>
            </a:r>
            <a:r>
              <a:rPr lang="en-GB" sz="2400" dirty="0" smtClean="0">
                <a:hlinkClick r:id="rId2"/>
              </a:rPr>
              <a:t>https://data.worldbank.org/indicator/NY.GDP.MKTP.KD.ZG?locations=US</a:t>
            </a:r>
            <a:r>
              <a:rPr lang="en-GB" sz="2400" dirty="0" smtClean="0"/>
              <a:t> </a:t>
            </a:r>
            <a:endParaRPr lang="en-GB" sz="2400" dirty="0"/>
          </a:p>
        </p:txBody>
      </p:sp>
      <p:sp>
        <p:nvSpPr>
          <p:cNvPr id="5" name="Down Arrow 4"/>
          <p:cNvSpPr/>
          <p:nvPr/>
        </p:nvSpPr>
        <p:spPr>
          <a:xfrm>
            <a:off x="2981739" y="2557669"/>
            <a:ext cx="742122" cy="13649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513450" y="4061791"/>
            <a:ext cx="43135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In order for the global economy to achieve sustainable growth, it ought to introduce the free market policies of the US.</a:t>
            </a:r>
            <a:endParaRPr lang="en-GB" sz="2400" dirty="0"/>
          </a:p>
        </p:txBody>
      </p:sp>
      <p:sp>
        <p:nvSpPr>
          <p:cNvPr id="7" name="Down Arrow 6"/>
          <p:cNvSpPr/>
          <p:nvPr/>
        </p:nvSpPr>
        <p:spPr>
          <a:xfrm>
            <a:off x="8328997" y="2524539"/>
            <a:ext cx="742122" cy="13649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30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 smtClean="0"/>
              <a:t>The “new” dichotomy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dirty="0" smtClean="0"/>
              <a:t>“Is statements” vs. “is-not statements”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815548" y="4028661"/>
            <a:ext cx="302149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Statements that are verified with data and facts</a:t>
            </a:r>
          </a:p>
          <a:p>
            <a:pPr algn="ctr"/>
            <a:r>
              <a:rPr lang="en-GB" sz="2800" dirty="0" smtClean="0"/>
              <a:t>(and verifiable with further evidence)</a:t>
            </a:r>
            <a:endParaRPr lang="en-GB" sz="2800" dirty="0"/>
          </a:p>
        </p:txBody>
      </p:sp>
      <p:sp>
        <p:nvSpPr>
          <p:cNvPr id="5" name="Down Arrow 4"/>
          <p:cNvSpPr/>
          <p:nvPr/>
        </p:nvSpPr>
        <p:spPr>
          <a:xfrm>
            <a:off x="2981739" y="2557669"/>
            <a:ext cx="742122" cy="13649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911015" y="4035287"/>
            <a:ext cx="30214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Statements that are either refuted or non-verifiable with data and facts</a:t>
            </a:r>
            <a:endParaRPr lang="en-GB" sz="2800" dirty="0"/>
          </a:p>
        </p:txBody>
      </p:sp>
      <p:sp>
        <p:nvSpPr>
          <p:cNvPr id="7" name="Down Arrow 6"/>
          <p:cNvSpPr/>
          <p:nvPr/>
        </p:nvSpPr>
        <p:spPr>
          <a:xfrm>
            <a:off x="7997693" y="2564295"/>
            <a:ext cx="742122" cy="13649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45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 smtClean="0"/>
              <a:t>The “new” dichotomy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800" dirty="0" smtClean="0"/>
              <a:t>“Is statements” vs. “is-not statements”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437322" y="4002157"/>
            <a:ext cx="50888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“According </a:t>
            </a:r>
            <a:r>
              <a:rPr lang="en-GB" sz="2400" dirty="0"/>
              <a:t>to IMF, the global economy grew at 3.5% in </a:t>
            </a:r>
            <a:r>
              <a:rPr lang="en-GB" sz="2400" dirty="0" smtClean="0"/>
              <a:t>2017”</a:t>
            </a:r>
          </a:p>
          <a:p>
            <a:pPr algn="ctr"/>
            <a:r>
              <a:rPr lang="en-GB" sz="2400" dirty="0" smtClean="0"/>
              <a:t>Source:</a:t>
            </a:r>
          </a:p>
          <a:p>
            <a:pPr algn="ctr"/>
            <a:r>
              <a:rPr lang="en-GB" sz="2400" u="sng" dirty="0" smtClean="0">
                <a:hlinkClick r:id="rId2"/>
              </a:rPr>
              <a:t>https</a:t>
            </a:r>
            <a:r>
              <a:rPr lang="en-GB" sz="2400" u="sng" dirty="0">
                <a:hlinkClick r:id="rId2"/>
              </a:rPr>
              <a:t>://www.imf.org/external/datamapper/NGDP_RPCH@WEO/OEMDC/ADVEC/WEOWORLD</a:t>
            </a:r>
            <a:endParaRPr lang="en-GB" sz="2400" dirty="0"/>
          </a:p>
        </p:txBody>
      </p:sp>
      <p:sp>
        <p:nvSpPr>
          <p:cNvPr id="5" name="Down Arrow 4"/>
          <p:cNvSpPr/>
          <p:nvPr/>
        </p:nvSpPr>
        <p:spPr>
          <a:xfrm>
            <a:off x="2981739" y="2557669"/>
            <a:ext cx="742122" cy="13649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248406" y="3995531"/>
            <a:ext cx="49629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“… median growth rates for countries with public debt over roughly 90 percent of GDP are about one percent lower than otherwise; average (mean) growth rates are several percent lower” (Reinhart and </a:t>
            </a:r>
            <a:r>
              <a:rPr lang="en-GB" sz="2400" dirty="0" err="1" smtClean="0"/>
              <a:t>Rogoff</a:t>
            </a:r>
            <a:r>
              <a:rPr lang="en-GB" sz="2400" dirty="0" smtClean="0"/>
              <a:t> 2010)</a:t>
            </a:r>
            <a:endParaRPr lang="en-GB" sz="2400" dirty="0"/>
          </a:p>
        </p:txBody>
      </p:sp>
      <p:sp>
        <p:nvSpPr>
          <p:cNvPr id="7" name="Down Arrow 6"/>
          <p:cNvSpPr/>
          <p:nvPr/>
        </p:nvSpPr>
        <p:spPr>
          <a:xfrm>
            <a:off x="7997693" y="2564295"/>
            <a:ext cx="742122" cy="13649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20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“new” dichotomy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The “new” dichotomy is not new</a:t>
            </a:r>
          </a:p>
          <a:p>
            <a:pPr lvl="1"/>
            <a:r>
              <a:rPr lang="en-GB" dirty="0" smtClean="0"/>
              <a:t>It is rather the logical condition in human understanding – </a:t>
            </a:r>
            <a:r>
              <a:rPr lang="en-GB" b="1" u="sng" dirty="0" smtClean="0"/>
              <a:t>“is” is not “is-not”</a:t>
            </a:r>
            <a:r>
              <a:rPr lang="en-GB" dirty="0" smtClean="0"/>
              <a:t> – where its violation inflict harm on the community of scholars.</a:t>
            </a:r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6664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38183" cy="1325563"/>
          </a:xfrm>
        </p:spPr>
        <p:txBody>
          <a:bodyPr/>
          <a:lstStyle/>
          <a:p>
            <a:r>
              <a:rPr lang="en-GB" dirty="0" smtClean="0"/>
              <a:t>Research ethics, a new turn in economic methodology?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dirty="0"/>
              <a:t>Research question: </a:t>
            </a:r>
          </a:p>
          <a:p>
            <a:pPr marL="0" lvl="0" indent="0">
              <a:buNone/>
            </a:pPr>
            <a:r>
              <a:rPr lang="en-GB" b="1" i="1" dirty="0"/>
              <a:t>What if economists and their subjects are not rational</a:t>
            </a:r>
            <a:r>
              <a:rPr lang="en-GB" b="1" i="1" dirty="0" smtClean="0"/>
              <a:t>?*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Economics </a:t>
            </a:r>
            <a:r>
              <a:rPr lang="en-GB" dirty="0" smtClean="0"/>
              <a:t>should be </a:t>
            </a:r>
            <a:r>
              <a:rPr lang="en-GB" b="1" dirty="0" smtClean="0"/>
              <a:t>value-laden</a:t>
            </a:r>
            <a:r>
              <a:rPr lang="en-GB" dirty="0" smtClean="0"/>
              <a:t>. (And it is.)</a:t>
            </a:r>
          </a:p>
          <a:p>
            <a:r>
              <a:rPr lang="en-GB" dirty="0" smtClean="0"/>
              <a:t>Economics should also be </a:t>
            </a:r>
            <a:r>
              <a:rPr lang="en-GB" b="1" dirty="0" smtClean="0"/>
              <a:t>fact-laden</a:t>
            </a:r>
            <a:r>
              <a:rPr lang="en-GB" dirty="0" smtClean="0"/>
              <a:t>. (But it is not.)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826052" y="5659135"/>
            <a:ext cx="10541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</a:t>
            </a:r>
            <a:r>
              <a:rPr lang="en-US" dirty="0" err="1" smtClean="0"/>
              <a:t>Klamer</a:t>
            </a:r>
            <a:r>
              <a:rPr lang="en-US" dirty="0"/>
              <a:t>, A. (1987). As If Economists and Their Subject were Rational. In J. S. Nelson, A. </a:t>
            </a:r>
            <a:r>
              <a:rPr lang="en-US" dirty="0" err="1"/>
              <a:t>Megill</a:t>
            </a:r>
            <a:r>
              <a:rPr lang="en-US" dirty="0"/>
              <a:t>, &amp; D. N. McCloskey (Eds.), </a:t>
            </a:r>
            <a:r>
              <a:rPr lang="en-US" i="1" dirty="0"/>
              <a:t>The Rhetoric of the Human Sciences: Language and Argument in Scholarship and Public Affairs</a:t>
            </a:r>
            <a:r>
              <a:rPr lang="en-US" dirty="0"/>
              <a:t> (pp. 163-183). Madison, Wisconsin: University of Wisconsin Press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571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err="1" smtClean="0"/>
              <a:t>Romer</a:t>
            </a:r>
            <a:r>
              <a:rPr lang="en-GB" sz="3600" dirty="0" smtClean="0"/>
              <a:t>, “The Trouble with Macroeconomics” (2016)</a:t>
            </a:r>
            <a:endParaRPr lang="en-GB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“My </a:t>
            </a:r>
            <a:r>
              <a:rPr lang="en-GB" dirty="0"/>
              <a:t>conjecture is that string theory and post-real macroeconomics illustrate a </a:t>
            </a:r>
            <a:r>
              <a:rPr lang="en-GB" b="1" dirty="0"/>
              <a:t>general failure mode of a scientific field </a:t>
            </a:r>
            <a:r>
              <a:rPr lang="en-GB" dirty="0"/>
              <a:t>that relies on mathematical </a:t>
            </a:r>
            <a:r>
              <a:rPr lang="en-GB" dirty="0" smtClean="0"/>
              <a:t>theory … </a:t>
            </a:r>
            <a:r>
              <a:rPr lang="en-GB" b="1" dirty="0"/>
              <a:t>conformity to the facts is no longer needed as a coordinating device</a:t>
            </a:r>
            <a:r>
              <a:rPr lang="en-GB" dirty="0"/>
              <a:t>. As a result, </a:t>
            </a:r>
            <a:r>
              <a:rPr lang="en-GB" b="1" dirty="0"/>
              <a:t>if facts disconfirm the officially sanctioned theoretical vision, they are subordinated. Eventually, evidence stops being relevant</a:t>
            </a:r>
            <a:r>
              <a:rPr lang="en-GB" dirty="0"/>
              <a:t>. Progress in the field is judged by the purity of its mathematical </a:t>
            </a:r>
            <a:r>
              <a:rPr lang="en-GB" dirty="0" smtClean="0"/>
              <a:t>theories …”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02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 descr="INVESTIGADORES - Nobel de EconomÃ­a para estadounidenses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487" y="450166"/>
            <a:ext cx="10485058" cy="5782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20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64687" cy="1325563"/>
          </a:xfrm>
        </p:spPr>
        <p:txBody>
          <a:bodyPr/>
          <a:lstStyle/>
          <a:p>
            <a:r>
              <a:rPr lang="en-GB" dirty="0" smtClean="0"/>
              <a:t>Paul </a:t>
            </a:r>
            <a:r>
              <a:rPr lang="en-GB" dirty="0" err="1" smtClean="0"/>
              <a:t>Romer</a:t>
            </a:r>
            <a:r>
              <a:rPr lang="en-GB" dirty="0" smtClean="0"/>
              <a:t> (2015)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 err="1"/>
              <a:t>Mathiness</a:t>
            </a:r>
            <a:r>
              <a:rPr lang="en-GB" dirty="0"/>
              <a:t> in the Theory of Economic </a:t>
            </a:r>
            <a:r>
              <a:rPr lang="en-GB" dirty="0" smtClean="0"/>
              <a:t>Growth” </a:t>
            </a:r>
          </a:p>
          <a:p>
            <a:pPr marL="0" indent="0">
              <a:buNone/>
            </a:pPr>
            <a:r>
              <a:rPr lang="en-GB" dirty="0" smtClean="0"/>
              <a:t>American Economic Review (2015)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style that I am calling </a:t>
            </a:r>
            <a:r>
              <a:rPr lang="en-GB" dirty="0" err="1"/>
              <a:t>mathiness</a:t>
            </a:r>
            <a:r>
              <a:rPr lang="en-GB" dirty="0"/>
              <a:t> lets academic politics masquerade as science. Like mathematical theory, </a:t>
            </a:r>
            <a:r>
              <a:rPr lang="en-GB" dirty="0" err="1"/>
              <a:t>mathiness</a:t>
            </a:r>
            <a:r>
              <a:rPr lang="en-GB" dirty="0"/>
              <a:t> uses a mixture of words and symbols, but instead of making tight links, it leaves ample room for slippage between statements in natural versus formal language and between statements with </a:t>
            </a:r>
            <a:r>
              <a:rPr lang="en-GB" b="1" u="sng" dirty="0"/>
              <a:t>theoretical as opposed to empirical content</a:t>
            </a:r>
            <a:r>
              <a:rPr lang="en-GB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019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64687" cy="1325563"/>
          </a:xfrm>
        </p:spPr>
        <p:txBody>
          <a:bodyPr/>
          <a:lstStyle/>
          <a:p>
            <a:r>
              <a:rPr lang="en-GB" dirty="0" smtClean="0"/>
              <a:t>Paul </a:t>
            </a:r>
            <a:r>
              <a:rPr lang="en-GB" dirty="0" err="1" smtClean="0"/>
              <a:t>Romer</a:t>
            </a:r>
            <a:r>
              <a:rPr lang="en-GB" dirty="0" smtClean="0"/>
              <a:t> (2016)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“Trouble with Macroeconomics” </a:t>
            </a:r>
          </a:p>
          <a:p>
            <a:pPr marL="0" indent="0">
              <a:buNone/>
            </a:pPr>
            <a:r>
              <a:rPr lang="en-GB" dirty="0" smtClean="0"/>
              <a:t>Published online (2016), paulromer.net, Accessed October 2018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“The </a:t>
            </a:r>
            <a:r>
              <a:rPr lang="en-GB" b="1" dirty="0"/>
              <a:t>noncommittal relationship with the truth </a:t>
            </a:r>
            <a:r>
              <a:rPr lang="en-GB" dirty="0"/>
              <a:t>revealed by these methodological evasions and the "less than totally convinced ..." dismissal of fact goes so far beyond post-modern irony that it deserves its own label. </a:t>
            </a:r>
            <a:r>
              <a:rPr lang="en-GB" b="1" u="sng" dirty="0"/>
              <a:t>I suggest “post-real</a:t>
            </a:r>
            <a:r>
              <a:rPr lang="en-GB" b="1" u="sng" dirty="0" smtClean="0"/>
              <a:t>.””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225490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Post-factual economics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Post-factual economics </a:t>
            </a:r>
            <a:r>
              <a:rPr lang="en-GB" dirty="0"/>
              <a:t>is a state where</a:t>
            </a:r>
          </a:p>
          <a:p>
            <a:pPr lvl="0"/>
            <a:endParaRPr lang="en-GB" dirty="0" smtClean="0"/>
          </a:p>
          <a:p>
            <a:pPr lvl="0"/>
            <a:r>
              <a:rPr lang="en-GB" dirty="0" smtClean="0"/>
              <a:t>economic </a:t>
            </a:r>
            <a:r>
              <a:rPr lang="en-GB" dirty="0"/>
              <a:t>explanations do not rely on data and facts</a:t>
            </a:r>
          </a:p>
          <a:p>
            <a:pPr lvl="0"/>
            <a:r>
              <a:rPr lang="en-GB" dirty="0" smtClean="0"/>
              <a:t>economists </a:t>
            </a:r>
            <a:r>
              <a:rPr lang="en-GB" dirty="0"/>
              <a:t>do not abandon </a:t>
            </a:r>
            <a:r>
              <a:rPr lang="en-GB" dirty="0" smtClean="0"/>
              <a:t>explanations when explanations </a:t>
            </a:r>
            <a:r>
              <a:rPr lang="en-GB" dirty="0"/>
              <a:t>are refuted by data and </a:t>
            </a:r>
            <a:r>
              <a:rPr lang="en-GB" dirty="0" smtClean="0"/>
              <a:t>facts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71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9356" y="0"/>
            <a:ext cx="9939131" cy="58918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67408" y="6080443"/>
            <a:ext cx="10628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First published as a PERI Working Paper in April 2013. </a:t>
            </a:r>
          </a:p>
          <a:p>
            <a:pPr algn="ctr"/>
            <a:r>
              <a:rPr lang="en-GB" dirty="0" smtClean="0"/>
              <a:t>Full reference: Herndon et al. 2014. “Does High Public Debt …” Cambridge Journal of Economics 38 (2): 257–279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202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3582" y="6387547"/>
            <a:ext cx="7686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ym typeface="Wingdings" pitchFamily="2" charset="2"/>
              </a:rPr>
              <a:t>* First published as an NBER paper in 2013</a:t>
            </a:r>
            <a:r>
              <a:rPr lang="en-GB" dirty="0">
                <a:sym typeface="Wingdings" pitchFamily="2" charset="2"/>
              </a:rPr>
              <a:t>.</a:t>
            </a:r>
            <a:endParaRPr lang="tr-TR" dirty="0" smtClean="0">
              <a:sym typeface="Wingdings" pitchFamily="2" charset="2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25" y="142598"/>
            <a:ext cx="11104965" cy="6077718"/>
          </a:xfrm>
        </p:spPr>
      </p:pic>
      <p:sp>
        <p:nvSpPr>
          <p:cNvPr id="6" name="Left Brace 5"/>
          <p:cNvSpPr/>
          <p:nvPr/>
        </p:nvSpPr>
        <p:spPr>
          <a:xfrm>
            <a:off x="715619" y="4810539"/>
            <a:ext cx="212033" cy="1272209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e 6"/>
          <p:cNvSpPr/>
          <p:nvPr/>
        </p:nvSpPr>
        <p:spPr>
          <a:xfrm flipH="1">
            <a:off x="5837583" y="4777409"/>
            <a:ext cx="298174" cy="1272209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79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Reinhart and </a:t>
            </a:r>
            <a:r>
              <a:rPr lang="en-US" dirty="0" err="1" smtClean="0"/>
              <a:t>Rogoff</a:t>
            </a:r>
            <a:r>
              <a:rPr lang="en-US" dirty="0" smtClean="0"/>
              <a:t> (2010)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1077"/>
            <a:ext cx="10515600" cy="4175885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44 countries, 200 years of data</a:t>
            </a:r>
          </a:p>
          <a:p>
            <a:r>
              <a:rPr lang="en-GB" dirty="0" smtClean="0"/>
              <a:t>“Debt intolerance ceiling”: Public debts</a:t>
            </a:r>
            <a:r>
              <a:rPr lang="tr-TR" dirty="0" smtClean="0"/>
              <a:t> &gt; </a:t>
            </a:r>
            <a:r>
              <a:rPr lang="en-GB" dirty="0" smtClean="0"/>
              <a:t>90% of </a:t>
            </a:r>
            <a:r>
              <a:rPr lang="tr-TR" dirty="0" smtClean="0"/>
              <a:t>GDP </a:t>
            </a:r>
            <a:r>
              <a:rPr lang="tr-TR" dirty="0" smtClean="0">
                <a:sym typeface="Wingdings" pitchFamily="2" charset="2"/>
              </a:rPr>
              <a:t> </a:t>
            </a:r>
            <a:r>
              <a:rPr lang="en-GB" dirty="0" smtClean="0">
                <a:sym typeface="Wingdings" pitchFamily="2" charset="2"/>
              </a:rPr>
              <a:t>economic growth diminishes by half</a:t>
            </a:r>
            <a:endParaRPr lang="tr-TR" dirty="0" smtClean="0">
              <a:sym typeface="Wingdings" pitchFamily="2" charset="2"/>
            </a:endParaRPr>
          </a:p>
          <a:p>
            <a:r>
              <a:rPr lang="en-GB" dirty="0" smtClean="0">
                <a:sym typeface="Wingdings" pitchFamily="2" charset="2"/>
              </a:rPr>
              <a:t>Result: public debt (health, education, and social security) should be lowered</a:t>
            </a:r>
            <a:endParaRPr lang="tr-TR" dirty="0" smtClean="0">
              <a:sym typeface="Wingdings" pitchFamily="2" charset="2"/>
            </a:endParaRPr>
          </a:p>
          <a:p>
            <a:r>
              <a:rPr lang="en-GB" dirty="0" smtClean="0"/>
              <a:t>The significance of the article: the 2008 Financial Crisis and the Austerity Measures (as well as the high scores of citations it has gotten)</a:t>
            </a:r>
            <a:endParaRPr lang="en-GB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5048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6186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 err="1" smtClean="0"/>
              <a:t>Herndon</a:t>
            </a:r>
            <a:r>
              <a:rPr lang="en-GB" dirty="0" smtClean="0"/>
              <a:t> et al (2014)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75791"/>
            <a:ext cx="10515600" cy="44011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Reinhart and </a:t>
            </a:r>
            <a:r>
              <a:rPr lang="en-US" dirty="0" err="1" smtClean="0"/>
              <a:t>Rogofff</a:t>
            </a:r>
            <a:r>
              <a:rPr lang="en-US" dirty="0" smtClean="0"/>
              <a:t> (2010)</a:t>
            </a:r>
          </a:p>
          <a:p>
            <a:r>
              <a:rPr lang="en-GB" dirty="0" smtClean="0"/>
              <a:t>Contains miscalculations in the model and errors in codes</a:t>
            </a:r>
          </a:p>
          <a:p>
            <a:r>
              <a:rPr lang="en-GB" dirty="0" smtClean="0"/>
              <a:t>Uses unconventional statistical techniques</a:t>
            </a:r>
          </a:p>
          <a:p>
            <a:r>
              <a:rPr lang="en-GB" dirty="0" smtClean="0"/>
              <a:t>Excludes of data from the following countries in the Excel Sheet (Post-WWII): Australia, Belgium, Austria, Canada, New Zeeland</a:t>
            </a:r>
          </a:p>
          <a:p>
            <a:endParaRPr lang="tr-TR" dirty="0" smtClean="0"/>
          </a:p>
          <a:p>
            <a:r>
              <a:rPr lang="en-GB" dirty="0" smtClean="0"/>
              <a:t>After corrections, the result is (should be): </a:t>
            </a:r>
          </a:p>
          <a:p>
            <a:pPr marL="0" indent="0">
              <a:buNone/>
            </a:pPr>
            <a:r>
              <a:rPr lang="en-GB" b="1" dirty="0" smtClean="0"/>
              <a:t>Public debt </a:t>
            </a:r>
            <a:r>
              <a:rPr lang="tr-TR" b="1" dirty="0" smtClean="0"/>
              <a:t>&gt; 90</a:t>
            </a:r>
            <a:r>
              <a:rPr lang="en-GB" b="1" dirty="0" smtClean="0"/>
              <a:t>%</a:t>
            </a:r>
            <a:r>
              <a:rPr lang="tr-TR" b="1" dirty="0" smtClean="0"/>
              <a:t> GDP </a:t>
            </a:r>
            <a:r>
              <a:rPr lang="tr-TR" b="1" dirty="0" smtClean="0">
                <a:sym typeface="Wingdings" pitchFamily="2" charset="2"/>
              </a:rPr>
              <a:t> </a:t>
            </a:r>
            <a:r>
              <a:rPr lang="en-GB" b="1" dirty="0" smtClean="0">
                <a:sym typeface="Wingdings" pitchFamily="2" charset="2"/>
              </a:rPr>
              <a:t>economic growth: </a:t>
            </a:r>
            <a:r>
              <a:rPr lang="tr-TR" b="1" dirty="0" smtClean="0">
                <a:sym typeface="Wingdings" pitchFamily="2" charset="2"/>
              </a:rPr>
              <a:t>%2.2</a:t>
            </a:r>
          </a:p>
        </p:txBody>
      </p:sp>
    </p:spTree>
    <p:extLst>
      <p:ext uri="{BB962C8B-B14F-4D97-AF65-F5344CB8AC3E}">
        <p14:creationId xmlns:p14="http://schemas.microsoft.com/office/powerpoint/2010/main" val="372100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</TotalTime>
  <Words>1032</Words>
  <Application>Microsoft Office PowerPoint</Application>
  <PresentationFormat>Widescreen</PresentationFormat>
  <Paragraphs>92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Office Theme</vt:lpstr>
      <vt:lpstr>Research Ethics in Economics: A New Turn in Economic Methodology?</vt:lpstr>
      <vt:lpstr>PowerPoint Presentation</vt:lpstr>
      <vt:lpstr>Paul Romer (2015)</vt:lpstr>
      <vt:lpstr>Paul Romer (2016)</vt:lpstr>
      <vt:lpstr>Post-factual economics</vt:lpstr>
      <vt:lpstr>PowerPoint Presentation</vt:lpstr>
      <vt:lpstr>PowerPoint Presentation</vt:lpstr>
      <vt:lpstr>Reinhart and Rogoff (2010)</vt:lpstr>
      <vt:lpstr>Herndon et al (2014)</vt:lpstr>
      <vt:lpstr>RR accept their mistakes  (NY Times, 17 April 2013)</vt:lpstr>
      <vt:lpstr>PowerPoint Presentation</vt:lpstr>
      <vt:lpstr>Post-factual economics as an ethical issue</vt:lpstr>
      <vt:lpstr>The Old Dichotomy </vt:lpstr>
      <vt:lpstr>The Old Dichotomy </vt:lpstr>
      <vt:lpstr>The “new” dichotomy</vt:lpstr>
      <vt:lpstr>The “new” dichotomy</vt:lpstr>
      <vt:lpstr>The “new” dichotomy</vt:lpstr>
      <vt:lpstr>Research ethics, a new turn in economic methodology?</vt:lpstr>
      <vt:lpstr>Romer, “The Trouble with Macroeconomics” (2016)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Ethics in Economics: A New Turn in Economic Methodology?</dc:title>
  <dc:creator>Altug Yalcintas</dc:creator>
  <cp:lastModifiedBy>Altug Yalcintas</cp:lastModifiedBy>
  <cp:revision>65</cp:revision>
  <dcterms:created xsi:type="dcterms:W3CDTF">2018-10-30T19:21:27Z</dcterms:created>
  <dcterms:modified xsi:type="dcterms:W3CDTF">2018-11-08T21:40:41Z</dcterms:modified>
</cp:coreProperties>
</file>