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8" r:id="rId4"/>
    <p:sldId id="266" r:id="rId5"/>
    <p:sldId id="267" r:id="rId6"/>
    <p:sldId id="269" r:id="rId7"/>
    <p:sldId id="270" r:id="rId8"/>
    <p:sldId id="271" r:id="rId9"/>
    <p:sldId id="272"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51D1762-D05D-4276-A832-AB24E9723A74}"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2683575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D1762-D05D-4276-A832-AB24E9723A74}"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2780921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D1762-D05D-4276-A832-AB24E9723A74}"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2683669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51D1762-D05D-4276-A832-AB24E9723A74}"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1311663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51D1762-D05D-4276-A832-AB24E9723A74}"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1710691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51D1762-D05D-4276-A832-AB24E9723A74}"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2753634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51D1762-D05D-4276-A832-AB24E9723A74}"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56802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51D1762-D05D-4276-A832-AB24E9723A74}"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145426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51D1762-D05D-4276-A832-AB24E9723A74}"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3117915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51D1762-D05D-4276-A832-AB24E9723A74}"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1276241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51D1762-D05D-4276-A832-AB24E9723A74}"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14BEDB3-8499-499E-B347-9F66F3AF44F0}" type="slidenum">
              <a:rPr lang="tr-TR" smtClean="0"/>
              <a:t>‹#›</a:t>
            </a:fld>
            <a:endParaRPr lang="tr-TR"/>
          </a:p>
        </p:txBody>
      </p:sp>
    </p:spTree>
    <p:extLst>
      <p:ext uri="{BB962C8B-B14F-4D97-AF65-F5344CB8AC3E}">
        <p14:creationId xmlns:p14="http://schemas.microsoft.com/office/powerpoint/2010/main" val="3222519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1D1762-D05D-4276-A832-AB24E9723A74}"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BEDB3-8499-499E-B347-9F66F3AF44F0}" type="slidenum">
              <a:rPr lang="tr-TR" smtClean="0"/>
              <a:t>‹#›</a:t>
            </a:fld>
            <a:endParaRPr lang="tr-TR"/>
          </a:p>
        </p:txBody>
      </p:sp>
    </p:spTree>
    <p:extLst>
      <p:ext uri="{BB962C8B-B14F-4D97-AF65-F5344CB8AC3E}">
        <p14:creationId xmlns:p14="http://schemas.microsoft.com/office/powerpoint/2010/main" val="950381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13944" y="859604"/>
            <a:ext cx="9764112" cy="1620837"/>
          </a:xfrm>
        </p:spPr>
        <p:txBody>
          <a:bodyPr>
            <a:normAutofit fontScale="90000"/>
          </a:bodyPr>
          <a:lstStyle/>
          <a:p>
            <a:r>
              <a:rPr lang="en-US" b="1" dirty="0" smtClean="0">
                <a:solidFill>
                  <a:srgbClr val="FF0000"/>
                </a:solidFill>
              </a:rPr>
              <a:t>Micro</a:t>
            </a:r>
            <a:r>
              <a:rPr lang="tr-TR" b="1" dirty="0" err="1" smtClean="0">
                <a:solidFill>
                  <a:srgbClr val="FF0000"/>
                </a:solidFill>
              </a:rPr>
              <a:t>organisms</a:t>
            </a:r>
            <a:r>
              <a:rPr lang="en-US" b="1" dirty="0" smtClean="0">
                <a:solidFill>
                  <a:srgbClr val="FF0000"/>
                </a:solidFill>
              </a:rPr>
              <a:t> </a:t>
            </a:r>
            <a:r>
              <a:rPr lang="en-US" b="1" dirty="0">
                <a:solidFill>
                  <a:srgbClr val="FF0000"/>
                </a:solidFill>
              </a:rPr>
              <a:t>from raw milk for fermented dairy products</a:t>
            </a:r>
          </a:p>
        </p:txBody>
      </p:sp>
      <p:sp>
        <p:nvSpPr>
          <p:cNvPr id="3" name="Alt Başlık 2"/>
          <p:cNvSpPr>
            <a:spLocks noGrp="1"/>
          </p:cNvSpPr>
          <p:nvPr>
            <p:ph type="subTitle" idx="1"/>
          </p:nvPr>
        </p:nvSpPr>
        <p:spPr/>
        <p:txBody>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tr-TR" dirty="0" smtClean="0"/>
          </a:p>
          <a:p>
            <a:endParaRPr lang="tr-TR" dirty="0"/>
          </a:p>
        </p:txBody>
      </p:sp>
    </p:spTree>
    <p:extLst>
      <p:ext uri="{BB962C8B-B14F-4D97-AF65-F5344CB8AC3E}">
        <p14:creationId xmlns:p14="http://schemas.microsoft.com/office/powerpoint/2010/main" val="163000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85303"/>
          </a:xfrm>
        </p:spPr>
        <p:txBody>
          <a:bodyPr>
            <a:normAutofit fontScale="90000"/>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3</a:t>
            </a:r>
            <a:r>
              <a:rPr lang="en-US" dirty="0">
                <a:solidFill>
                  <a:srgbClr val="FF0000"/>
                </a:solidFill>
              </a:rPr>
              <a:t>. Wild </a:t>
            </a:r>
            <a:r>
              <a:rPr lang="en-US" dirty="0" err="1" smtClean="0">
                <a:solidFill>
                  <a:srgbClr val="FF0000"/>
                </a:solidFill>
              </a:rPr>
              <a:t>lactococci</a:t>
            </a:r>
            <a:endParaRPr lang="tr-TR" dirty="0">
              <a:solidFill>
                <a:srgbClr val="FF0000"/>
              </a:solidFill>
            </a:endParaRPr>
          </a:p>
        </p:txBody>
      </p:sp>
      <p:sp>
        <p:nvSpPr>
          <p:cNvPr id="3" name="İçerik Yer Tutucusu 2"/>
          <p:cNvSpPr>
            <a:spLocks noGrp="1"/>
          </p:cNvSpPr>
          <p:nvPr>
            <p:ph idx="1"/>
          </p:nvPr>
        </p:nvSpPr>
        <p:spPr>
          <a:xfrm>
            <a:off x="838200" y="1597572"/>
            <a:ext cx="10515600" cy="4866290"/>
          </a:xfrm>
        </p:spPr>
        <p:txBody>
          <a:bodyPr>
            <a:normAutofit fontScale="70000" lnSpcReduction="20000"/>
          </a:bodyPr>
          <a:lstStyle/>
          <a:p>
            <a:r>
              <a:rPr lang="en-US" dirty="0" smtClean="0"/>
              <a:t>Mesophilic </a:t>
            </a:r>
            <a:r>
              <a:rPr lang="en-US" dirty="0" err="1"/>
              <a:t>lactococci</a:t>
            </a:r>
            <a:r>
              <a:rPr lang="en-US" dirty="0"/>
              <a:t> are generally considered to be associated with the milk </a:t>
            </a:r>
            <a:r>
              <a:rPr lang="en-US" dirty="0" smtClean="0"/>
              <a:t>environment, </a:t>
            </a:r>
            <a:r>
              <a:rPr lang="en-US" dirty="0"/>
              <a:t>but they can also be isolated from other </a:t>
            </a:r>
            <a:r>
              <a:rPr lang="en-US" dirty="0" smtClean="0"/>
              <a:t>sources. </a:t>
            </a:r>
            <a:endParaRPr lang="tr-TR" dirty="0" smtClean="0"/>
          </a:p>
          <a:p>
            <a:r>
              <a:rPr lang="en-US" dirty="0" err="1" smtClean="0"/>
              <a:t>Lactococci</a:t>
            </a:r>
            <a:r>
              <a:rPr lang="en-US" dirty="0" smtClean="0"/>
              <a:t> </a:t>
            </a:r>
            <a:r>
              <a:rPr lang="en-US" dirty="0"/>
              <a:t>isolated from artisanal manufacture of fermented dairy products without the application of industrially prepared starter cultures and from non-dairy environments are generally referred to as ‘wild’ </a:t>
            </a:r>
            <a:r>
              <a:rPr lang="en-US" dirty="0" err="1"/>
              <a:t>lactococci</a:t>
            </a:r>
            <a:r>
              <a:rPr lang="en-US" dirty="0"/>
              <a:t>. </a:t>
            </a:r>
            <a:endParaRPr lang="tr-TR" dirty="0" smtClean="0"/>
          </a:p>
          <a:p>
            <a:r>
              <a:rPr lang="en-US" dirty="0" smtClean="0"/>
              <a:t>In </a:t>
            </a:r>
            <a:r>
              <a:rPr lang="en-US" dirty="0"/>
              <a:t>an international project funded by the European Community, many wild strains of lactic acid bacteria were isolated and partially </a:t>
            </a:r>
            <a:r>
              <a:rPr lang="en-US" dirty="0" err="1" smtClean="0"/>
              <a:t>characterised</a:t>
            </a:r>
            <a:r>
              <a:rPr lang="en-US" dirty="0" smtClean="0"/>
              <a:t>. </a:t>
            </a:r>
            <a:endParaRPr lang="tr-TR" dirty="0" smtClean="0"/>
          </a:p>
          <a:p>
            <a:r>
              <a:rPr lang="en-US" dirty="0" smtClean="0"/>
              <a:t>Initial </a:t>
            </a:r>
            <a:r>
              <a:rPr lang="en-US" dirty="0"/>
              <a:t>studies showed that this pool of lactic acid bacteria contained many </a:t>
            </a:r>
            <a:r>
              <a:rPr lang="en-US" i="1" dirty="0"/>
              <a:t>L. </a:t>
            </a:r>
            <a:r>
              <a:rPr lang="en-US" i="1" dirty="0" err="1"/>
              <a:t>lactis</a:t>
            </a:r>
            <a:r>
              <a:rPr lang="en-US" dirty="0"/>
              <a:t> strains, which differ in a number of phenotypic properties from the strains commonly present in industrial starters. </a:t>
            </a:r>
            <a:endParaRPr lang="tr-TR" dirty="0" smtClean="0"/>
          </a:p>
          <a:p>
            <a:r>
              <a:rPr lang="en-US" i="1" dirty="0" smtClean="0"/>
              <a:t>L</a:t>
            </a:r>
            <a:r>
              <a:rPr lang="en-US" i="1" dirty="0"/>
              <a:t>. </a:t>
            </a:r>
            <a:r>
              <a:rPr lang="en-US" i="1" dirty="0" err="1"/>
              <a:t>lactis</a:t>
            </a:r>
            <a:r>
              <a:rPr lang="en-US" dirty="0"/>
              <a:t> subsp. </a:t>
            </a:r>
            <a:r>
              <a:rPr lang="en-US" i="1" dirty="0" err="1"/>
              <a:t>lactis</a:t>
            </a:r>
            <a:r>
              <a:rPr lang="en-US" dirty="0"/>
              <a:t> in the latter are </a:t>
            </a:r>
            <a:r>
              <a:rPr lang="en-US" dirty="0" err="1"/>
              <a:t>characterised</a:t>
            </a:r>
            <a:r>
              <a:rPr lang="en-US" dirty="0"/>
              <a:t> by their ability to </a:t>
            </a:r>
            <a:r>
              <a:rPr lang="en-US" dirty="0" err="1"/>
              <a:t>hydrolyse</a:t>
            </a:r>
            <a:r>
              <a:rPr lang="en-US" dirty="0"/>
              <a:t> arginine, to </a:t>
            </a:r>
            <a:r>
              <a:rPr lang="en-US" dirty="0" err="1"/>
              <a:t>metabolise</a:t>
            </a:r>
            <a:r>
              <a:rPr lang="en-US" dirty="0"/>
              <a:t> a number of sugars and to grow at 40°C and/or in the presence of 4% </a:t>
            </a:r>
            <a:r>
              <a:rPr lang="en-US" dirty="0" err="1"/>
              <a:t>NaCl</a:t>
            </a:r>
            <a:r>
              <a:rPr lang="en-US" dirty="0"/>
              <a:t>. </a:t>
            </a:r>
            <a:endParaRPr lang="tr-TR" dirty="0" smtClean="0"/>
          </a:p>
          <a:p>
            <a:r>
              <a:rPr lang="en-US" dirty="0" smtClean="0"/>
              <a:t>Members </a:t>
            </a:r>
            <a:r>
              <a:rPr lang="en-US" dirty="0"/>
              <a:t>of the subspecies </a:t>
            </a:r>
            <a:r>
              <a:rPr lang="en-US" i="1" dirty="0" err="1"/>
              <a:t>cremoris</a:t>
            </a:r>
            <a:r>
              <a:rPr lang="en-US" dirty="0"/>
              <a:t>, however, are not able to grow under these </a:t>
            </a:r>
            <a:r>
              <a:rPr lang="en-US" dirty="0" smtClean="0"/>
              <a:t>conditions. </a:t>
            </a:r>
            <a:endParaRPr lang="tr-TR" dirty="0" smtClean="0"/>
          </a:p>
          <a:p>
            <a:r>
              <a:rPr lang="en-US" dirty="0" smtClean="0"/>
              <a:t>Although </a:t>
            </a:r>
            <a:r>
              <a:rPr lang="en-US" dirty="0"/>
              <a:t>most of the isolated wild </a:t>
            </a:r>
            <a:r>
              <a:rPr lang="en-US" dirty="0" err="1"/>
              <a:t>lactococci</a:t>
            </a:r>
            <a:r>
              <a:rPr lang="en-US" dirty="0"/>
              <a:t> matched this pattern, the phenotypic properties of some strains were not in line with this expected </a:t>
            </a:r>
            <a:r>
              <a:rPr lang="en-US" dirty="0" smtClean="0"/>
              <a:t>distinction. </a:t>
            </a:r>
            <a:endParaRPr lang="tr-TR" dirty="0" smtClean="0"/>
          </a:p>
          <a:p>
            <a:r>
              <a:rPr lang="en-US" dirty="0" smtClean="0"/>
              <a:t>Also</a:t>
            </a:r>
            <a:r>
              <a:rPr lang="en-US" dirty="0"/>
              <a:t>, some strains that were phenotypically </a:t>
            </a:r>
            <a:r>
              <a:rPr lang="en-US" i="1" dirty="0"/>
              <a:t>L. </a:t>
            </a:r>
            <a:r>
              <a:rPr lang="en-US" i="1" dirty="0" err="1"/>
              <a:t>lactis</a:t>
            </a:r>
            <a:r>
              <a:rPr lang="en-US" dirty="0"/>
              <a:t> subsp. </a:t>
            </a:r>
            <a:r>
              <a:rPr lang="en-US" i="1" dirty="0" err="1"/>
              <a:t>lactis</a:t>
            </a:r>
            <a:r>
              <a:rPr lang="en-US" dirty="0"/>
              <a:t> appeared </a:t>
            </a:r>
            <a:r>
              <a:rPr lang="en-US" dirty="0" err="1"/>
              <a:t>genotypically</a:t>
            </a:r>
            <a:r>
              <a:rPr lang="en-US" dirty="0"/>
              <a:t> </a:t>
            </a:r>
            <a:r>
              <a:rPr lang="en-US" i="1" dirty="0"/>
              <a:t>L. </a:t>
            </a:r>
            <a:r>
              <a:rPr lang="en-US" i="1" dirty="0" err="1"/>
              <a:t>lactis</a:t>
            </a:r>
            <a:r>
              <a:rPr lang="en-US" dirty="0"/>
              <a:t> subsp. </a:t>
            </a:r>
            <a:r>
              <a:rPr lang="en-US" i="1" dirty="0" err="1"/>
              <a:t>cremoris</a:t>
            </a:r>
            <a:r>
              <a:rPr lang="en-US" dirty="0"/>
              <a:t> and vice versa</a:t>
            </a:r>
          </a:p>
          <a:p>
            <a:pPr marL="0" indent="0">
              <a:buNone/>
            </a:pPr>
            <a:endParaRPr lang="tr-TR" dirty="0"/>
          </a:p>
        </p:txBody>
      </p:sp>
    </p:spTree>
    <p:extLst>
      <p:ext uri="{BB962C8B-B14F-4D97-AF65-F5344CB8AC3E}">
        <p14:creationId xmlns:p14="http://schemas.microsoft.com/office/powerpoint/2010/main" val="4226773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4</a:t>
            </a:r>
            <a:r>
              <a:rPr lang="en-US" dirty="0">
                <a:solidFill>
                  <a:srgbClr val="FF0000"/>
                </a:solidFill>
              </a:rPr>
              <a:t>. Role in </a:t>
            </a:r>
            <a:r>
              <a:rPr lang="en-US" dirty="0" err="1">
                <a:solidFill>
                  <a:srgbClr val="FF0000"/>
                </a:solidFill>
              </a:rPr>
              <a:t>flavour</a:t>
            </a:r>
            <a:r>
              <a:rPr lang="en-US" dirty="0">
                <a:solidFill>
                  <a:srgbClr val="FF0000"/>
                </a:solidFill>
              </a:rPr>
              <a:t> </a:t>
            </a:r>
            <a:r>
              <a:rPr lang="en-US" dirty="0" smtClean="0">
                <a:solidFill>
                  <a:srgbClr val="FF0000"/>
                </a:solidFill>
              </a:rPr>
              <a:t>formation</a:t>
            </a:r>
            <a:endParaRPr lang="tr-TR" dirty="0">
              <a:solidFill>
                <a:srgbClr val="FF0000"/>
              </a:solidFill>
            </a:endParaRPr>
          </a:p>
        </p:txBody>
      </p:sp>
      <p:sp>
        <p:nvSpPr>
          <p:cNvPr id="3" name="İçerik Yer Tutucusu 2"/>
          <p:cNvSpPr>
            <a:spLocks noGrp="1"/>
          </p:cNvSpPr>
          <p:nvPr>
            <p:ph idx="1"/>
          </p:nvPr>
        </p:nvSpPr>
        <p:spPr>
          <a:xfrm>
            <a:off x="838200" y="1891861"/>
            <a:ext cx="10515600" cy="4285101"/>
          </a:xfrm>
        </p:spPr>
        <p:txBody>
          <a:bodyPr>
            <a:normAutofit fontScale="70000" lnSpcReduction="20000"/>
          </a:bodyPr>
          <a:lstStyle/>
          <a:p>
            <a:r>
              <a:rPr lang="en-US" dirty="0" smtClean="0"/>
              <a:t>Wild </a:t>
            </a:r>
            <a:r>
              <a:rPr lang="en-US" dirty="0" err="1"/>
              <a:t>lactococci</a:t>
            </a:r>
            <a:r>
              <a:rPr lang="en-US" dirty="0"/>
              <a:t> isolated from dairy and non-dairy environments were screened in our laboratory for their </a:t>
            </a:r>
            <a:r>
              <a:rPr lang="en-US" dirty="0" err="1"/>
              <a:t>flavour</a:t>
            </a:r>
            <a:r>
              <a:rPr lang="en-US" dirty="0"/>
              <a:t>-producing capacity in milk and in cheese </a:t>
            </a:r>
            <a:r>
              <a:rPr lang="en-US" dirty="0" smtClean="0"/>
              <a:t>models. </a:t>
            </a:r>
            <a:endParaRPr lang="tr-TR" dirty="0" smtClean="0"/>
          </a:p>
          <a:p>
            <a:r>
              <a:rPr lang="en-US" dirty="0" smtClean="0"/>
              <a:t>Several </a:t>
            </a:r>
            <a:r>
              <a:rPr lang="en-US" dirty="0"/>
              <a:t>strains exhibited more pronounced sensory characteristics than the reference industrial starter strains. The </a:t>
            </a:r>
            <a:r>
              <a:rPr lang="en-US" dirty="0" err="1"/>
              <a:t>flavours</a:t>
            </a:r>
            <a:r>
              <a:rPr lang="en-US" dirty="0"/>
              <a:t> were described as unusual by the sensory panel for 57 out of the 79 strains </a:t>
            </a:r>
            <a:r>
              <a:rPr lang="en-US" dirty="0" smtClean="0"/>
              <a:t>examined. </a:t>
            </a:r>
            <a:endParaRPr lang="tr-TR" dirty="0" smtClean="0"/>
          </a:p>
          <a:p>
            <a:r>
              <a:rPr lang="en-US" dirty="0" smtClean="0"/>
              <a:t>The </a:t>
            </a:r>
            <a:r>
              <a:rPr lang="en-US" dirty="0"/>
              <a:t>unusual </a:t>
            </a:r>
            <a:r>
              <a:rPr lang="en-US" dirty="0" err="1"/>
              <a:t>flavour</a:t>
            </a:r>
            <a:r>
              <a:rPr lang="en-US" dirty="0"/>
              <a:t> profiles were described as cocoa, chocolate, malty, burnt, acid, yeasty, sweet, fruity, etc. </a:t>
            </a:r>
            <a:endParaRPr lang="tr-TR" dirty="0" smtClean="0"/>
          </a:p>
          <a:p>
            <a:r>
              <a:rPr lang="en-US" dirty="0" smtClean="0"/>
              <a:t>The </a:t>
            </a:r>
            <a:r>
              <a:rPr lang="en-US" dirty="0"/>
              <a:t>production of volatile compounds during growth in milk and cheese paste was examined for some characteristic strains using purge and trap thermal desorption cold-trap gas chromatography mass spectrometry (GC-MS</a:t>
            </a:r>
            <a:r>
              <a:rPr lang="en-US" dirty="0" smtClean="0"/>
              <a:t>). </a:t>
            </a:r>
            <a:endParaRPr lang="tr-TR" dirty="0" smtClean="0"/>
          </a:p>
          <a:p>
            <a:r>
              <a:rPr lang="en-US" dirty="0" smtClean="0"/>
              <a:t>An </a:t>
            </a:r>
            <a:r>
              <a:rPr lang="en-US" dirty="0"/>
              <a:t>example of the GC-MS profile of a wild </a:t>
            </a:r>
            <a:r>
              <a:rPr lang="en-US" dirty="0" err="1"/>
              <a:t>lactococcus</a:t>
            </a:r>
            <a:r>
              <a:rPr lang="en-US" dirty="0"/>
              <a:t> strain as compared to that of an industrial </a:t>
            </a:r>
            <a:r>
              <a:rPr lang="en-US" dirty="0" smtClean="0"/>
              <a:t>strain. </a:t>
            </a:r>
            <a:endParaRPr lang="tr-TR" dirty="0" smtClean="0"/>
          </a:p>
          <a:p>
            <a:r>
              <a:rPr lang="en-US" dirty="0" smtClean="0"/>
              <a:t>The </a:t>
            </a:r>
            <a:r>
              <a:rPr lang="en-US" dirty="0"/>
              <a:t>relatively high levels of the methyl alcohols and methyl aldehydes containing four or five carbon atoms in the culture with the wild strain were striking. </a:t>
            </a:r>
            <a:endParaRPr lang="tr-TR" dirty="0" smtClean="0"/>
          </a:p>
          <a:p>
            <a:r>
              <a:rPr lang="en-US" dirty="0" smtClean="0"/>
              <a:t>These </a:t>
            </a:r>
            <a:r>
              <a:rPr lang="en-US" dirty="0"/>
              <a:t>compounds are most likely derived from the branched-chain amino acids, leucine, isoleucine and </a:t>
            </a:r>
            <a:r>
              <a:rPr lang="en-US" dirty="0" smtClean="0"/>
              <a:t>valine. </a:t>
            </a:r>
            <a:endParaRPr lang="tr-TR" dirty="0" smtClean="0"/>
          </a:p>
          <a:p>
            <a:pPr marL="0" indent="0">
              <a:buNone/>
            </a:pPr>
            <a:endParaRPr lang="tr-TR" dirty="0"/>
          </a:p>
        </p:txBody>
      </p:sp>
    </p:spTree>
    <p:extLst>
      <p:ext uri="{BB962C8B-B14F-4D97-AF65-F5344CB8AC3E}">
        <p14:creationId xmlns:p14="http://schemas.microsoft.com/office/powerpoint/2010/main" val="2293338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4</a:t>
            </a:r>
            <a:r>
              <a:rPr lang="en-US" dirty="0">
                <a:solidFill>
                  <a:srgbClr val="FF0000"/>
                </a:solidFill>
              </a:rPr>
              <a:t>. Role in </a:t>
            </a:r>
            <a:r>
              <a:rPr lang="en-US" dirty="0" err="1">
                <a:solidFill>
                  <a:srgbClr val="FF0000"/>
                </a:solidFill>
              </a:rPr>
              <a:t>flavour</a:t>
            </a:r>
            <a:r>
              <a:rPr lang="en-US" dirty="0">
                <a:solidFill>
                  <a:srgbClr val="FF0000"/>
                </a:solidFill>
              </a:rPr>
              <a:t> formation</a:t>
            </a:r>
            <a:endParaRPr lang="tr-TR" dirty="0"/>
          </a:p>
        </p:txBody>
      </p:sp>
      <p:sp>
        <p:nvSpPr>
          <p:cNvPr id="3" name="İçerik Yer Tutucusu 2"/>
          <p:cNvSpPr>
            <a:spLocks noGrp="1"/>
          </p:cNvSpPr>
          <p:nvPr>
            <p:ph idx="1"/>
          </p:nvPr>
        </p:nvSpPr>
        <p:spPr/>
        <p:txBody>
          <a:bodyPr>
            <a:normAutofit fontScale="92500"/>
          </a:bodyPr>
          <a:lstStyle/>
          <a:p>
            <a:r>
              <a:rPr lang="en-US" dirty="0"/>
              <a:t>The formation of methyl aldehydes in milk by the metabolic activity of </a:t>
            </a:r>
            <a:r>
              <a:rPr lang="en-US" i="1" dirty="0"/>
              <a:t>L. </a:t>
            </a:r>
            <a:r>
              <a:rPr lang="en-US" i="1" dirty="0" err="1"/>
              <a:t>lactis</a:t>
            </a:r>
            <a:r>
              <a:rPr lang="en-US" dirty="0"/>
              <a:t> subsp. </a:t>
            </a:r>
            <a:r>
              <a:rPr lang="en-US" i="1" dirty="0" err="1"/>
              <a:t>lactis</a:t>
            </a:r>
            <a:r>
              <a:rPr lang="en-US" dirty="0"/>
              <a:t> </a:t>
            </a:r>
            <a:r>
              <a:rPr lang="en-US" dirty="0" err="1"/>
              <a:t>biovar</a:t>
            </a:r>
            <a:r>
              <a:rPr lang="en-US" dirty="0"/>
              <a:t> </a:t>
            </a:r>
            <a:r>
              <a:rPr lang="en-US" i="1" dirty="0" err="1"/>
              <a:t>maltigenes</a:t>
            </a:r>
            <a:r>
              <a:rPr lang="en-US" dirty="0"/>
              <a:t> has been </a:t>
            </a:r>
            <a:r>
              <a:rPr lang="en-US" dirty="0" err="1"/>
              <a:t>recognised</a:t>
            </a:r>
            <a:r>
              <a:rPr lang="en-US" dirty="0"/>
              <a:t> as the cause of off-</a:t>
            </a:r>
            <a:r>
              <a:rPr lang="en-US" dirty="0" err="1"/>
              <a:t>flavours</a:t>
            </a:r>
            <a:r>
              <a:rPr lang="en-US" dirty="0"/>
              <a:t> in Cheddar </a:t>
            </a:r>
            <a:r>
              <a:rPr lang="en-US" dirty="0" smtClean="0"/>
              <a:t>cheese. </a:t>
            </a:r>
            <a:endParaRPr lang="tr-TR" dirty="0" smtClean="0"/>
          </a:p>
          <a:p>
            <a:r>
              <a:rPr lang="en-US" dirty="0" smtClean="0"/>
              <a:t>On </a:t>
            </a:r>
            <a:r>
              <a:rPr lang="en-US" dirty="0"/>
              <a:t>the other hand, 3-methylbutanal has been </a:t>
            </a:r>
            <a:r>
              <a:rPr lang="en-US" dirty="0" err="1"/>
              <a:t>characterised</a:t>
            </a:r>
            <a:r>
              <a:rPr lang="en-US" dirty="0"/>
              <a:t> as an important volatile compound formed during the ripening of Parmesan and </a:t>
            </a:r>
            <a:r>
              <a:rPr lang="en-US" dirty="0" err="1"/>
              <a:t>Proosdij</a:t>
            </a:r>
            <a:r>
              <a:rPr lang="en-US" dirty="0"/>
              <a:t>-type cheese, which is responsible for a spicy cocoa </a:t>
            </a:r>
            <a:r>
              <a:rPr lang="en-US" dirty="0" err="1" smtClean="0"/>
              <a:t>flavour</a:t>
            </a:r>
            <a:r>
              <a:rPr lang="en-US" dirty="0" smtClean="0"/>
              <a:t>. </a:t>
            </a:r>
            <a:endParaRPr lang="tr-TR" dirty="0" smtClean="0"/>
          </a:p>
          <a:p>
            <a:r>
              <a:rPr lang="en-US" dirty="0" smtClean="0"/>
              <a:t>Apparently</a:t>
            </a:r>
            <a:r>
              <a:rPr lang="en-US" dirty="0"/>
              <a:t>, this aldehyde may have positive as well as negative effects on the sensory perception of a cheese. The contribution of 3-methylbutanal to the overall perception of the cheese probably depends on the other volatiles present and the composition of the matrix.</a:t>
            </a:r>
          </a:p>
          <a:p>
            <a:pPr marL="0" indent="0">
              <a:buNone/>
            </a:pPr>
            <a:endParaRPr lang="tr-TR" dirty="0"/>
          </a:p>
        </p:txBody>
      </p:sp>
    </p:spTree>
    <p:extLst>
      <p:ext uri="{BB962C8B-B14F-4D97-AF65-F5344CB8AC3E}">
        <p14:creationId xmlns:p14="http://schemas.microsoft.com/office/powerpoint/2010/main" val="3804118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5</a:t>
            </a:r>
            <a:r>
              <a:rPr lang="en-US" dirty="0">
                <a:solidFill>
                  <a:srgbClr val="FF0000"/>
                </a:solidFill>
              </a:rPr>
              <a:t>. </a:t>
            </a:r>
            <a:r>
              <a:rPr lang="en-US" dirty="0" err="1" smtClean="0">
                <a:solidFill>
                  <a:srgbClr val="FF0000"/>
                </a:solidFill>
              </a:rPr>
              <a:t>Bacteriocins</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r>
              <a:rPr lang="en-US" dirty="0" smtClean="0"/>
              <a:t>Different </a:t>
            </a:r>
            <a:r>
              <a:rPr lang="en-US" dirty="0"/>
              <a:t>lactic acid bacteria are able to produce </a:t>
            </a:r>
            <a:r>
              <a:rPr lang="en-US" dirty="0" err="1"/>
              <a:t>bacteriocins</a:t>
            </a:r>
            <a:r>
              <a:rPr lang="en-US" dirty="0"/>
              <a:t>, which are </a:t>
            </a:r>
            <a:r>
              <a:rPr lang="en-US" dirty="0" err="1"/>
              <a:t>proteinaceous</a:t>
            </a:r>
            <a:r>
              <a:rPr lang="en-US" dirty="0"/>
              <a:t> substances with bactericidal activity against microorganisms closely related to the producer </a:t>
            </a:r>
            <a:r>
              <a:rPr lang="en-US" dirty="0" smtClean="0"/>
              <a:t>strain; </a:t>
            </a:r>
            <a:r>
              <a:rPr lang="en-US" dirty="0"/>
              <a:t>this property has been reviewed by several </a:t>
            </a:r>
            <a:r>
              <a:rPr lang="en-US" dirty="0" smtClean="0"/>
              <a:t>authors. </a:t>
            </a:r>
            <a:endParaRPr lang="tr-TR" dirty="0" smtClean="0"/>
          </a:p>
          <a:p>
            <a:r>
              <a:rPr lang="en-US" dirty="0" smtClean="0"/>
              <a:t>Lactic </a:t>
            </a:r>
            <a:r>
              <a:rPr lang="en-US" dirty="0"/>
              <a:t>acid bacteria are generally regarded as safe microorganisms and so are their </a:t>
            </a:r>
            <a:r>
              <a:rPr lang="en-US" dirty="0" err="1"/>
              <a:t>bacteriocins</a:t>
            </a:r>
            <a:r>
              <a:rPr lang="en-US" dirty="0"/>
              <a:t>. </a:t>
            </a:r>
            <a:endParaRPr lang="tr-TR" dirty="0" smtClean="0"/>
          </a:p>
          <a:p>
            <a:r>
              <a:rPr lang="en-US" dirty="0" smtClean="0"/>
              <a:t>Thus</a:t>
            </a:r>
            <a:r>
              <a:rPr lang="en-US" dirty="0"/>
              <a:t>, these </a:t>
            </a:r>
            <a:r>
              <a:rPr lang="en-US" dirty="0" err="1"/>
              <a:t>bacteriocins</a:t>
            </a:r>
            <a:r>
              <a:rPr lang="en-US" dirty="0"/>
              <a:t> can potentially be used to control the growth of spoilage and pathogenic organisms in </a:t>
            </a:r>
            <a:r>
              <a:rPr lang="en-US" dirty="0" smtClean="0"/>
              <a:t>food. </a:t>
            </a:r>
            <a:endParaRPr lang="tr-TR" dirty="0" smtClean="0"/>
          </a:p>
          <a:p>
            <a:r>
              <a:rPr lang="en-US" dirty="0" err="1" smtClean="0"/>
              <a:t>Bacteriocin</a:t>
            </a:r>
            <a:r>
              <a:rPr lang="en-US" dirty="0" smtClean="0"/>
              <a:t>-producing </a:t>
            </a:r>
            <a:r>
              <a:rPr lang="en-US" dirty="0" err="1"/>
              <a:t>lactococcal</a:t>
            </a:r>
            <a:r>
              <a:rPr lang="en-US" dirty="0"/>
              <a:t> strains have been used successfully in starter cultures for </a:t>
            </a:r>
            <a:r>
              <a:rPr lang="en-US" dirty="0" err="1"/>
              <a:t>cheesemaking</a:t>
            </a:r>
            <a:r>
              <a:rPr lang="en-US" dirty="0"/>
              <a:t> in order to improve the safety and quality of the cheese</a:t>
            </a:r>
          </a:p>
          <a:p>
            <a:pPr marL="0" indent="0">
              <a:buNone/>
            </a:pPr>
            <a:endParaRPr lang="tr-TR" dirty="0"/>
          </a:p>
        </p:txBody>
      </p:sp>
    </p:spTree>
    <p:extLst>
      <p:ext uri="{BB962C8B-B14F-4D97-AF65-F5344CB8AC3E}">
        <p14:creationId xmlns:p14="http://schemas.microsoft.com/office/powerpoint/2010/main" val="1307762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90946"/>
            <a:ext cx="10515600" cy="1325563"/>
          </a:xfrm>
        </p:spPr>
        <p:txBody>
          <a:bodyPr>
            <a:normAutofit fontScale="90000"/>
          </a:bodyPr>
          <a:lstStyle/>
          <a:p>
            <a:r>
              <a:rPr lang="en-US" dirty="0">
                <a:solidFill>
                  <a:srgbClr val="FF0000"/>
                </a:solidFill>
              </a:rPr>
              <a:t>Mesophilic lactobacilli</a:t>
            </a:r>
            <a:br>
              <a:rPr lang="en-US" dirty="0">
                <a:solidFill>
                  <a:srgbClr val="FF0000"/>
                </a:solidFill>
              </a:rPr>
            </a:br>
            <a:r>
              <a:rPr lang="en-US" dirty="0">
                <a:solidFill>
                  <a:srgbClr val="FF0000"/>
                </a:solidFill>
              </a:rPr>
              <a:t>1. Non-starter lactic acid bacteria</a:t>
            </a:r>
            <a:br>
              <a:rPr lang="en-US"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en-US" dirty="0" smtClean="0"/>
              <a:t>Although </a:t>
            </a:r>
            <a:r>
              <a:rPr lang="en-US" dirty="0"/>
              <a:t>mesophilic lactobacilli are undoubtedly inhabitants of raw milk and the dairy environment, upon acidification of raw milk, they are frequently overgrown by strong acidifiers of the genus </a:t>
            </a:r>
            <a:r>
              <a:rPr lang="en-US" i="1" dirty="0" err="1"/>
              <a:t>Lactococcus</a:t>
            </a:r>
            <a:r>
              <a:rPr lang="en-US" dirty="0"/>
              <a:t>. </a:t>
            </a:r>
            <a:endParaRPr lang="tr-TR" dirty="0" smtClean="0"/>
          </a:p>
          <a:p>
            <a:r>
              <a:rPr lang="en-US" dirty="0" smtClean="0"/>
              <a:t>However</a:t>
            </a:r>
            <a:r>
              <a:rPr lang="en-US" dirty="0"/>
              <a:t>, they do gain access to the </a:t>
            </a:r>
            <a:r>
              <a:rPr lang="en-US" dirty="0" err="1"/>
              <a:t>cheesemaking</a:t>
            </a:r>
            <a:r>
              <a:rPr lang="en-US" dirty="0"/>
              <a:t> process, because they are often found as secondary flora during the ripening of different cheese varieties. </a:t>
            </a:r>
            <a:endParaRPr lang="tr-TR" dirty="0" smtClean="0"/>
          </a:p>
          <a:p>
            <a:r>
              <a:rPr lang="en-US" dirty="0" smtClean="0"/>
              <a:t>This </a:t>
            </a:r>
            <a:r>
              <a:rPr lang="en-US" dirty="0"/>
              <a:t>is especially true for raw-milk cheese, but mesophilic lactobacilli are also common in cheese manufactured with modern technologies, using </a:t>
            </a:r>
            <a:r>
              <a:rPr lang="en-US" dirty="0" err="1"/>
              <a:t>pasteurisation</a:t>
            </a:r>
            <a:r>
              <a:rPr lang="en-US" dirty="0"/>
              <a:t> of the milk, defined-strain starters and hygienic processing. </a:t>
            </a:r>
            <a:endParaRPr lang="tr-TR" dirty="0" smtClean="0"/>
          </a:p>
          <a:p>
            <a:r>
              <a:rPr lang="en-US" dirty="0" smtClean="0"/>
              <a:t>The </a:t>
            </a:r>
            <a:r>
              <a:rPr lang="en-US" dirty="0"/>
              <a:t>starter is responsible for the acidification during the first stages of cheese manufacture and may reach up to 10</a:t>
            </a:r>
            <a:r>
              <a:rPr lang="en-US" baseline="30000" dirty="0"/>
              <a:t>9</a:t>
            </a:r>
            <a:r>
              <a:rPr lang="en-US" dirty="0"/>
              <a:t> colony-forming units (</a:t>
            </a:r>
            <a:r>
              <a:rPr lang="en-US" dirty="0" err="1"/>
              <a:t>cfu</a:t>
            </a:r>
            <a:r>
              <a:rPr lang="en-US" dirty="0"/>
              <a:t>) per gram of cheese. </a:t>
            </a:r>
            <a:endParaRPr lang="tr-TR" dirty="0" smtClean="0"/>
          </a:p>
          <a:p>
            <a:r>
              <a:rPr lang="en-US" dirty="0" smtClean="0"/>
              <a:t>During </a:t>
            </a:r>
            <a:r>
              <a:rPr lang="en-US" dirty="0"/>
              <a:t>ripening, however, the number of starter </a:t>
            </a:r>
            <a:r>
              <a:rPr lang="en-US" dirty="0" err="1"/>
              <a:t>cfu</a:t>
            </a:r>
            <a:r>
              <a:rPr lang="en-US" dirty="0"/>
              <a:t> generally decreases rather quickly to lower than 10</a:t>
            </a:r>
            <a:r>
              <a:rPr lang="en-US" baseline="30000" dirty="0"/>
              <a:t>7</a:t>
            </a:r>
            <a:r>
              <a:rPr lang="en-US" dirty="0"/>
              <a:t> g</a:t>
            </a:r>
            <a:r>
              <a:rPr lang="en-US" baseline="30000" dirty="0"/>
              <a:t>−1</a:t>
            </a:r>
            <a:r>
              <a:rPr lang="en-US" dirty="0"/>
              <a:t>. </a:t>
            </a:r>
            <a:endParaRPr lang="tr-TR" dirty="0" smtClean="0"/>
          </a:p>
          <a:p>
            <a:r>
              <a:rPr lang="en-US" dirty="0" smtClean="0"/>
              <a:t>Non-starter </a:t>
            </a:r>
            <a:r>
              <a:rPr lang="en-US" dirty="0"/>
              <a:t>adventitious lactobacilli, which apparently originate from the milk or the environment, grow out subsequently and may reach numbers higher than those of the starter</a:t>
            </a:r>
          </a:p>
          <a:p>
            <a:pPr marL="0" indent="0">
              <a:buNone/>
            </a:pPr>
            <a:endParaRPr lang="tr-TR" dirty="0"/>
          </a:p>
        </p:txBody>
      </p:sp>
    </p:spTree>
    <p:extLst>
      <p:ext uri="{BB962C8B-B14F-4D97-AF65-F5344CB8AC3E}">
        <p14:creationId xmlns:p14="http://schemas.microsoft.com/office/powerpoint/2010/main" val="28861471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Mesophilic lactobacilli </a:t>
            </a:r>
            <a:r>
              <a:rPr lang="tr-TR" dirty="0" smtClean="0">
                <a:solidFill>
                  <a:srgbClr val="FF0000"/>
                </a:solidFill>
              </a:rPr>
              <a:t/>
            </a:r>
            <a:br>
              <a:rPr lang="tr-TR" dirty="0" smtClean="0">
                <a:solidFill>
                  <a:srgbClr val="FF0000"/>
                </a:solidFill>
              </a:rPr>
            </a:br>
            <a:r>
              <a:rPr lang="en-US" dirty="0" smtClean="0">
                <a:solidFill>
                  <a:srgbClr val="FF0000"/>
                </a:solidFill>
              </a:rPr>
              <a:t>2</a:t>
            </a:r>
            <a:r>
              <a:rPr lang="en-US" dirty="0">
                <a:solidFill>
                  <a:srgbClr val="FF0000"/>
                </a:solidFill>
              </a:rPr>
              <a:t>. Role in ripening of </a:t>
            </a:r>
            <a:r>
              <a:rPr lang="en-US" dirty="0" smtClean="0">
                <a:solidFill>
                  <a:srgbClr val="FF0000"/>
                </a:solidFill>
              </a:rPr>
              <a:t>cheese</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Since </a:t>
            </a:r>
            <a:r>
              <a:rPr lang="en-US" dirty="0"/>
              <a:t>NSLAB dominate the microflora of many long-ripened cheeses, they are believed to contribute to the maturation of cheese. </a:t>
            </a:r>
            <a:endParaRPr lang="tr-TR" dirty="0" smtClean="0"/>
          </a:p>
          <a:p>
            <a:r>
              <a:rPr lang="en-US" dirty="0" smtClean="0"/>
              <a:t>The </a:t>
            </a:r>
            <a:r>
              <a:rPr lang="en-US" dirty="0"/>
              <a:t>numbers of NSLAB are reported to be higher in Cheddar cheeses made from raw milk than in those from </a:t>
            </a:r>
            <a:r>
              <a:rPr lang="en-US" dirty="0" err="1"/>
              <a:t>pasteurised</a:t>
            </a:r>
            <a:r>
              <a:rPr lang="en-US" dirty="0"/>
              <a:t> </a:t>
            </a:r>
            <a:r>
              <a:rPr lang="en-US" dirty="0" smtClean="0"/>
              <a:t>milk. </a:t>
            </a:r>
            <a:endParaRPr lang="tr-TR" dirty="0" smtClean="0"/>
          </a:p>
          <a:p>
            <a:r>
              <a:rPr lang="en-US" dirty="0" smtClean="0"/>
              <a:t>Differences </a:t>
            </a:r>
            <a:r>
              <a:rPr lang="en-US" dirty="0"/>
              <a:t>in </a:t>
            </a:r>
            <a:r>
              <a:rPr lang="en-US" dirty="0" err="1"/>
              <a:t>flavour</a:t>
            </a:r>
            <a:r>
              <a:rPr lang="en-US" dirty="0"/>
              <a:t> between these cheeses, with a more intense </a:t>
            </a:r>
            <a:r>
              <a:rPr lang="en-US" dirty="0" err="1"/>
              <a:t>flavour</a:t>
            </a:r>
            <a:r>
              <a:rPr lang="en-US" dirty="0"/>
              <a:t> in raw milk cheeses, suggest that the indigenous NSLAB play an important role in </a:t>
            </a:r>
            <a:r>
              <a:rPr lang="en-US" dirty="0" err="1"/>
              <a:t>flavour</a:t>
            </a:r>
            <a:r>
              <a:rPr lang="en-US" dirty="0"/>
              <a:t> development. </a:t>
            </a:r>
            <a:endParaRPr lang="tr-TR" dirty="0" smtClean="0"/>
          </a:p>
          <a:p>
            <a:r>
              <a:rPr lang="en-US" dirty="0" smtClean="0"/>
              <a:t>Indeed</a:t>
            </a:r>
            <a:r>
              <a:rPr lang="en-US" dirty="0"/>
              <a:t>, they have been shown to contribute to the formation of small peptides and amino acids, which are the precursors for the </a:t>
            </a:r>
            <a:r>
              <a:rPr lang="en-US" dirty="0" err="1"/>
              <a:t>flavour</a:t>
            </a:r>
            <a:r>
              <a:rPr lang="en-US" dirty="0"/>
              <a:t> </a:t>
            </a:r>
            <a:r>
              <a:rPr lang="en-US" dirty="0" smtClean="0"/>
              <a:t>components. </a:t>
            </a:r>
            <a:endParaRPr lang="tr-TR" dirty="0" smtClean="0"/>
          </a:p>
          <a:p>
            <a:r>
              <a:rPr lang="en-US" dirty="0" smtClean="0"/>
              <a:t>It </a:t>
            </a:r>
            <a:r>
              <a:rPr lang="en-US" dirty="0"/>
              <a:t>thus seems likely that the indigenous NSLAB are at least partly responsible for this difference.</a:t>
            </a:r>
          </a:p>
          <a:p>
            <a:pPr marL="0" indent="0">
              <a:buNone/>
            </a:pPr>
            <a:endParaRPr lang="tr-TR" dirty="0"/>
          </a:p>
        </p:txBody>
      </p:sp>
    </p:spTree>
    <p:extLst>
      <p:ext uri="{BB962C8B-B14F-4D97-AF65-F5344CB8AC3E}">
        <p14:creationId xmlns:p14="http://schemas.microsoft.com/office/powerpoint/2010/main" val="2559294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Mesophilic lactobacilli </a:t>
            </a:r>
            <a:r>
              <a:rPr lang="tr-TR" dirty="0" smtClean="0">
                <a:solidFill>
                  <a:srgbClr val="FF0000"/>
                </a:solidFill>
              </a:rPr>
              <a:t/>
            </a:r>
            <a:br>
              <a:rPr lang="tr-TR" dirty="0" smtClean="0">
                <a:solidFill>
                  <a:srgbClr val="FF0000"/>
                </a:solidFill>
              </a:rPr>
            </a:br>
            <a:r>
              <a:rPr lang="en-US" dirty="0" smtClean="0">
                <a:solidFill>
                  <a:srgbClr val="FF0000"/>
                </a:solidFill>
              </a:rPr>
              <a:t>3</a:t>
            </a:r>
            <a:r>
              <a:rPr lang="en-US" dirty="0">
                <a:solidFill>
                  <a:srgbClr val="FF0000"/>
                </a:solidFill>
              </a:rPr>
              <a:t>. Adjunct </a:t>
            </a:r>
            <a:r>
              <a:rPr lang="en-US" dirty="0" smtClean="0">
                <a:solidFill>
                  <a:srgbClr val="FF0000"/>
                </a:solidFill>
              </a:rPr>
              <a:t>starters</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r>
              <a:rPr lang="en-US" dirty="0" smtClean="0"/>
              <a:t>The </a:t>
            </a:r>
            <a:r>
              <a:rPr lang="en-US" dirty="0"/>
              <a:t>observation that the presence of NSLAB in cheese on the one hand leads to a desirable </a:t>
            </a:r>
            <a:r>
              <a:rPr lang="en-US" dirty="0" err="1"/>
              <a:t>flavour</a:t>
            </a:r>
            <a:r>
              <a:rPr lang="en-US" dirty="0"/>
              <a:t>, and on the other hand may induce possible defects or spoilage, makes it a delicate choice for the cheesemaker to use a certain lactobacillus as adjunct starter. </a:t>
            </a:r>
            <a:endParaRPr lang="tr-TR" dirty="0" smtClean="0"/>
          </a:p>
          <a:p>
            <a:r>
              <a:rPr lang="en-US" dirty="0" smtClean="0"/>
              <a:t>This </a:t>
            </a:r>
            <a:r>
              <a:rPr lang="en-US" dirty="0"/>
              <a:t>strain should be selected with care, because only a limited number of the NSLAB present in cheese combine all the required properties with the concomitant lack of imperfections. </a:t>
            </a:r>
            <a:endParaRPr lang="tr-TR" dirty="0" smtClean="0"/>
          </a:p>
          <a:p>
            <a:r>
              <a:rPr lang="en-US" dirty="0" smtClean="0"/>
              <a:t>Adjunct </a:t>
            </a:r>
            <a:r>
              <a:rPr lang="en-US" dirty="0"/>
              <a:t>cultures may be defined as those added to cheese for purposes other than acid formation. </a:t>
            </a:r>
            <a:endParaRPr lang="tr-TR" dirty="0" smtClean="0"/>
          </a:p>
          <a:p>
            <a:r>
              <a:rPr lang="en-US" dirty="0" smtClean="0"/>
              <a:t>Selected </a:t>
            </a:r>
            <a:r>
              <a:rPr lang="en-US" dirty="0"/>
              <a:t>adjunct NSLAB cultures can be added to accelerate ripening and to produce desirable </a:t>
            </a:r>
            <a:r>
              <a:rPr lang="en-US" dirty="0" err="1"/>
              <a:t>flavour</a:t>
            </a:r>
            <a:r>
              <a:rPr lang="en-US" dirty="0"/>
              <a:t>. </a:t>
            </a:r>
            <a:endParaRPr lang="tr-TR" dirty="0" smtClean="0"/>
          </a:p>
          <a:p>
            <a:r>
              <a:rPr lang="en-US" dirty="0" smtClean="0"/>
              <a:t>They </a:t>
            </a:r>
            <a:r>
              <a:rPr lang="en-US" dirty="0"/>
              <a:t>may eliminate defects by adventitious NSLAB, since they inhibit their outgrowth. Several trials have been done with adjunct lactobacilli in the manufacture of Cheddar cheese. </a:t>
            </a:r>
            <a:endParaRPr lang="tr-TR" dirty="0" smtClean="0"/>
          </a:p>
          <a:p>
            <a:r>
              <a:rPr lang="tr-TR" dirty="0"/>
              <a:t>I</a:t>
            </a:r>
            <a:r>
              <a:rPr lang="en-US" dirty="0" smtClean="0"/>
              <a:t>n </a:t>
            </a:r>
            <a:r>
              <a:rPr lang="en-US" dirty="0"/>
              <a:t>improving the cheese </a:t>
            </a:r>
            <a:r>
              <a:rPr lang="en-US" dirty="0" err="1"/>
              <a:t>flavour</a:t>
            </a:r>
            <a:r>
              <a:rPr lang="en-US" dirty="0"/>
              <a:t> by using strains isolated from raw milk cheese. This improvement was believed to be due to increased formation of amino acids. </a:t>
            </a:r>
            <a:endParaRPr lang="tr-TR" dirty="0" smtClean="0"/>
          </a:p>
          <a:p>
            <a:r>
              <a:rPr lang="en-US" dirty="0" smtClean="0"/>
              <a:t>Cheese </a:t>
            </a:r>
            <a:r>
              <a:rPr lang="en-US" dirty="0"/>
              <a:t>made from milk inoculated with strains of </a:t>
            </a:r>
            <a:r>
              <a:rPr lang="en-US" i="1" dirty="0"/>
              <a:t>Lb. </a:t>
            </a:r>
            <a:r>
              <a:rPr lang="en-US" i="1" dirty="0" err="1"/>
              <a:t>plantarum</a:t>
            </a:r>
            <a:r>
              <a:rPr lang="en-US" dirty="0"/>
              <a:t> or </a:t>
            </a:r>
            <a:r>
              <a:rPr lang="en-US" i="1" dirty="0" smtClean="0"/>
              <a:t>Lb.</a:t>
            </a:r>
            <a:r>
              <a:rPr lang="tr-TR" i="1" dirty="0" smtClean="0"/>
              <a:t> </a:t>
            </a:r>
            <a:r>
              <a:rPr lang="en-US" i="1" dirty="0" err="1" smtClean="0"/>
              <a:t>casei</a:t>
            </a:r>
            <a:r>
              <a:rPr lang="en-US" dirty="0"/>
              <a:t> subsp. </a:t>
            </a:r>
            <a:r>
              <a:rPr lang="en-US" i="1" dirty="0" err="1"/>
              <a:t>pseudoplantarum</a:t>
            </a:r>
            <a:r>
              <a:rPr lang="en-US" dirty="0"/>
              <a:t> received the best </a:t>
            </a:r>
            <a:r>
              <a:rPr lang="en-US" dirty="0" err="1" smtClean="0"/>
              <a:t>gradings</a:t>
            </a:r>
            <a:r>
              <a:rPr lang="tr-TR" dirty="0" smtClean="0"/>
              <a:t>.</a:t>
            </a:r>
            <a:endParaRPr lang="en-US" dirty="0"/>
          </a:p>
          <a:p>
            <a:pPr marL="0" indent="0">
              <a:buNone/>
            </a:pPr>
            <a:endParaRPr lang="tr-TR" dirty="0"/>
          </a:p>
        </p:txBody>
      </p:sp>
    </p:spTree>
    <p:extLst>
      <p:ext uri="{BB962C8B-B14F-4D97-AF65-F5344CB8AC3E}">
        <p14:creationId xmlns:p14="http://schemas.microsoft.com/office/powerpoint/2010/main" val="2685539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14703"/>
            <a:ext cx="10515600" cy="975985"/>
          </a:xfrm>
        </p:spPr>
        <p:txBody>
          <a:bodyPr>
            <a:normAutofit fontScale="90000"/>
          </a:bodyPr>
          <a:lstStyle/>
          <a:p>
            <a:r>
              <a:rPr lang="en-US" dirty="0">
                <a:solidFill>
                  <a:srgbClr val="FF0000"/>
                </a:solidFill>
              </a:rPr>
              <a:t>Thermophilic lactic acid bacteria</a:t>
            </a:r>
            <a:br>
              <a:rPr lang="en-US" dirty="0">
                <a:solidFill>
                  <a:srgbClr val="FF0000"/>
                </a:solidFill>
              </a:rPr>
            </a:br>
            <a:r>
              <a:rPr lang="en-US" dirty="0" smtClean="0">
                <a:solidFill>
                  <a:srgbClr val="FF0000"/>
                </a:solidFill>
              </a:rPr>
              <a:t>1</a:t>
            </a:r>
            <a:r>
              <a:rPr lang="en-US" dirty="0">
                <a:solidFill>
                  <a:srgbClr val="FF0000"/>
                </a:solidFill>
              </a:rPr>
              <a:t>. Fermented milks</a:t>
            </a:r>
            <a:r>
              <a:rPr lang="en-US" dirty="0"/>
              <a:t/>
            </a:r>
            <a:br>
              <a:rPr lang="en-US" dirty="0"/>
            </a:br>
            <a:endParaRPr lang="tr-TR" dirty="0"/>
          </a:p>
        </p:txBody>
      </p:sp>
      <p:sp>
        <p:nvSpPr>
          <p:cNvPr id="3" name="İçerik Yer Tutucusu 2"/>
          <p:cNvSpPr>
            <a:spLocks noGrp="1"/>
          </p:cNvSpPr>
          <p:nvPr>
            <p:ph idx="1"/>
          </p:nvPr>
        </p:nvSpPr>
        <p:spPr/>
        <p:txBody>
          <a:bodyPr>
            <a:normAutofit fontScale="62500" lnSpcReduction="20000"/>
          </a:bodyPr>
          <a:lstStyle/>
          <a:p>
            <a:r>
              <a:rPr lang="en-US" dirty="0" smtClean="0"/>
              <a:t>The </a:t>
            </a:r>
            <a:r>
              <a:rPr lang="en-US" dirty="0"/>
              <a:t>thermophilic lactic acid bacteria are best known as starters for fermented milks. </a:t>
            </a:r>
            <a:endParaRPr lang="tr-TR" dirty="0" smtClean="0"/>
          </a:p>
          <a:p>
            <a:r>
              <a:rPr lang="en-US" dirty="0" smtClean="0"/>
              <a:t>Several </a:t>
            </a:r>
            <a:r>
              <a:rPr lang="en-US" dirty="0"/>
              <a:t>varieties of fermented milks originate from countries in Asia Minor and the Balkans, like Armenia, Turkey and Bulgaria. </a:t>
            </a:r>
            <a:endParaRPr lang="tr-TR" dirty="0" smtClean="0"/>
          </a:p>
          <a:p>
            <a:r>
              <a:rPr lang="en-US" dirty="0" smtClean="0"/>
              <a:t>These </a:t>
            </a:r>
            <a:r>
              <a:rPr lang="en-US" dirty="0"/>
              <a:t>products have emerged from spontaneous acidification of raw milk by indigenous organisms. </a:t>
            </a:r>
            <a:endParaRPr lang="tr-TR" dirty="0" smtClean="0"/>
          </a:p>
          <a:p>
            <a:r>
              <a:rPr lang="en-US" dirty="0" smtClean="0"/>
              <a:t>Although </a:t>
            </a:r>
            <a:r>
              <a:rPr lang="en-US" dirty="0"/>
              <a:t>these organisms have by no means been exhaustively </a:t>
            </a:r>
            <a:r>
              <a:rPr lang="en-US" dirty="0" err="1"/>
              <a:t>characterised</a:t>
            </a:r>
            <a:r>
              <a:rPr lang="en-US" dirty="0"/>
              <a:t>, they consist largely of thermophilic lactic acid bacteria, probably due to the relatively high incubation temperature determined by the prevailing climate. </a:t>
            </a:r>
            <a:endParaRPr lang="tr-TR" dirty="0" smtClean="0"/>
          </a:p>
          <a:p>
            <a:r>
              <a:rPr lang="en-US" dirty="0" smtClean="0"/>
              <a:t>The </a:t>
            </a:r>
            <a:r>
              <a:rPr lang="en-US" dirty="0"/>
              <a:t>first description of milk fermentations by these bacteria can be found in the literature of some hundred years </a:t>
            </a:r>
            <a:r>
              <a:rPr lang="en-US" dirty="0" smtClean="0"/>
              <a:t>ago. </a:t>
            </a:r>
            <a:endParaRPr lang="tr-TR" dirty="0" smtClean="0"/>
          </a:p>
          <a:p>
            <a:r>
              <a:rPr lang="en-US" dirty="0" smtClean="0"/>
              <a:t>Several </a:t>
            </a:r>
            <a:r>
              <a:rPr lang="en-US" dirty="0"/>
              <a:t>attempts were made at that time to identify the bacteria dominating the flora in yoghurt-like products and they were given the names </a:t>
            </a:r>
            <a:r>
              <a:rPr lang="en-US" i="1" dirty="0"/>
              <a:t>Bacillus </a:t>
            </a:r>
            <a:r>
              <a:rPr lang="en-US" i="1" dirty="0" err="1"/>
              <a:t>bulgaricus</a:t>
            </a:r>
            <a:r>
              <a:rPr lang="en-US" dirty="0"/>
              <a:t> and </a:t>
            </a:r>
            <a:r>
              <a:rPr lang="en-US" i="1" dirty="0" err="1"/>
              <a:t>Diplostreptococcus</a:t>
            </a:r>
            <a:r>
              <a:rPr lang="en-US" dirty="0"/>
              <a:t>. </a:t>
            </a:r>
            <a:endParaRPr lang="tr-TR" dirty="0" smtClean="0"/>
          </a:p>
          <a:p>
            <a:r>
              <a:rPr lang="en-US" dirty="0" smtClean="0"/>
              <a:t>These </a:t>
            </a:r>
            <a:r>
              <a:rPr lang="en-US" dirty="0"/>
              <a:t>spontaneous fermentations of milk into yoghurt have now been developed into microbiologically well-controlled industrial processes. </a:t>
            </a:r>
            <a:endParaRPr lang="tr-TR" dirty="0" smtClean="0"/>
          </a:p>
          <a:p>
            <a:r>
              <a:rPr lang="en-US" dirty="0" smtClean="0"/>
              <a:t>The </a:t>
            </a:r>
            <a:r>
              <a:rPr lang="en-US" dirty="0"/>
              <a:t>two most frequently used starter bacteria are now classified as </a:t>
            </a:r>
            <a:r>
              <a:rPr lang="en-US" i="1" dirty="0"/>
              <a:t>Lactobacillus </a:t>
            </a:r>
            <a:r>
              <a:rPr lang="en-US" i="1" dirty="0" err="1"/>
              <a:t>delbrueckii</a:t>
            </a:r>
            <a:r>
              <a:rPr lang="en-US" dirty="0"/>
              <a:t> subsp. </a:t>
            </a:r>
            <a:r>
              <a:rPr lang="en-US" i="1" dirty="0" err="1"/>
              <a:t>bulgaricus</a:t>
            </a:r>
            <a:r>
              <a:rPr lang="en-US" dirty="0"/>
              <a:t> and </a:t>
            </a:r>
            <a:r>
              <a:rPr lang="en-US" i="1" dirty="0"/>
              <a:t>Streptococcus </a:t>
            </a:r>
            <a:r>
              <a:rPr lang="en-US" i="1" dirty="0" err="1"/>
              <a:t>salivarius</a:t>
            </a:r>
            <a:r>
              <a:rPr lang="en-US" dirty="0"/>
              <a:t> subsp. </a:t>
            </a:r>
            <a:r>
              <a:rPr lang="en-US" i="1" dirty="0" err="1"/>
              <a:t>thermophilus</a:t>
            </a:r>
            <a:r>
              <a:rPr lang="en-US" dirty="0"/>
              <a:t>, generally shortened as </a:t>
            </a:r>
            <a:r>
              <a:rPr lang="en-US" i="1" dirty="0"/>
              <a:t>Lb. </a:t>
            </a:r>
            <a:r>
              <a:rPr lang="en-US" i="1" dirty="0" err="1"/>
              <a:t>bulgaricus</a:t>
            </a:r>
            <a:r>
              <a:rPr lang="en-US" dirty="0"/>
              <a:t> and </a:t>
            </a:r>
            <a:r>
              <a:rPr lang="en-US" i="1" dirty="0"/>
              <a:t>S. </a:t>
            </a:r>
            <a:r>
              <a:rPr lang="en-US" i="1" dirty="0" err="1"/>
              <a:t>thermophilus</a:t>
            </a:r>
            <a:r>
              <a:rPr lang="en-US" dirty="0"/>
              <a:t>, </a:t>
            </a:r>
            <a:r>
              <a:rPr lang="en-US" dirty="0" smtClean="0"/>
              <a:t>respectively</a:t>
            </a:r>
            <a:r>
              <a:rPr lang="tr-TR" dirty="0" smtClean="0"/>
              <a:t>.</a:t>
            </a:r>
            <a:endParaRPr lang="en-US" dirty="0"/>
          </a:p>
          <a:p>
            <a:pPr marL="0" indent="0">
              <a:buNone/>
            </a:pPr>
            <a:endParaRPr lang="tr-TR" dirty="0"/>
          </a:p>
        </p:txBody>
      </p:sp>
    </p:spTree>
    <p:extLst>
      <p:ext uri="{BB962C8B-B14F-4D97-AF65-F5344CB8AC3E}">
        <p14:creationId xmlns:p14="http://schemas.microsoft.com/office/powerpoint/2010/main" val="3759231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Thermophilic lactic acid bacteria </a:t>
            </a:r>
            <a:r>
              <a:rPr lang="en-US" dirty="0" smtClean="0">
                <a:solidFill>
                  <a:srgbClr val="FF0000"/>
                </a:solidFill>
              </a:rPr>
              <a:t>2</a:t>
            </a:r>
            <a:r>
              <a:rPr lang="en-US" dirty="0">
                <a:solidFill>
                  <a:srgbClr val="FF0000"/>
                </a:solidFill>
              </a:rPr>
              <a:t>. Proteolysis and </a:t>
            </a:r>
            <a:r>
              <a:rPr lang="en-US" dirty="0" err="1">
                <a:solidFill>
                  <a:srgbClr val="FF0000"/>
                </a:solidFill>
              </a:rPr>
              <a:t>flavour</a:t>
            </a:r>
            <a:r>
              <a:rPr lang="en-US" dirty="0">
                <a:solidFill>
                  <a:srgbClr val="FF0000"/>
                </a:solidFill>
              </a:rPr>
              <a:t> </a:t>
            </a:r>
            <a:r>
              <a:rPr lang="en-US" dirty="0" smtClean="0">
                <a:solidFill>
                  <a:srgbClr val="FF0000"/>
                </a:solidFill>
              </a:rPr>
              <a:t>formation</a:t>
            </a:r>
            <a:endParaRPr lang="tr-TR"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en-US" dirty="0" smtClean="0"/>
              <a:t>The </a:t>
            </a:r>
            <a:r>
              <a:rPr lang="en-US" dirty="0"/>
              <a:t>attributes mentioned above will be elaborated in order to evaluate further the potential added value of the thermophilic lactic acid bacteria for yoghurt. </a:t>
            </a:r>
            <a:endParaRPr lang="tr-TR" dirty="0" smtClean="0"/>
          </a:p>
          <a:p>
            <a:r>
              <a:rPr lang="en-US" dirty="0" smtClean="0"/>
              <a:t>The </a:t>
            </a:r>
            <a:r>
              <a:rPr lang="en-US" dirty="0"/>
              <a:t>starters for yoghurt are known to be responsible for the hydrolysis of milk proteins. </a:t>
            </a:r>
            <a:endParaRPr lang="tr-TR" dirty="0" smtClean="0"/>
          </a:p>
          <a:p>
            <a:r>
              <a:rPr lang="en-US" dirty="0" smtClean="0"/>
              <a:t>Especially</a:t>
            </a:r>
            <a:r>
              <a:rPr lang="en-US" dirty="0"/>
              <a:t>, </a:t>
            </a:r>
            <a:r>
              <a:rPr lang="en-US" i="1" dirty="0"/>
              <a:t>Lb. </a:t>
            </a:r>
            <a:r>
              <a:rPr lang="en-US" i="1" dirty="0" err="1"/>
              <a:t>bulgaricus</a:t>
            </a:r>
            <a:r>
              <a:rPr lang="en-US" dirty="0"/>
              <a:t> has a highly competent proteolytic system, consisting of an extracellular proteinase </a:t>
            </a:r>
            <a:r>
              <a:rPr lang="en-US" dirty="0" smtClean="0"/>
              <a:t>and </a:t>
            </a:r>
            <a:r>
              <a:rPr lang="en-US" dirty="0"/>
              <a:t>several </a:t>
            </a:r>
            <a:r>
              <a:rPr lang="en-US" dirty="0" smtClean="0"/>
              <a:t>peptidases. </a:t>
            </a:r>
            <a:endParaRPr lang="tr-TR" dirty="0" smtClean="0"/>
          </a:p>
          <a:p>
            <a:r>
              <a:rPr lang="en-US" dirty="0" smtClean="0"/>
              <a:t>The </a:t>
            </a:r>
            <a:r>
              <a:rPr lang="en-US" dirty="0"/>
              <a:t>hydrolysis of milk protein by this proteolytic system not only stimulates the growth of the co-cultivated </a:t>
            </a:r>
            <a:r>
              <a:rPr lang="en-US" i="1" dirty="0"/>
              <a:t>S. </a:t>
            </a:r>
            <a:r>
              <a:rPr lang="en-US" i="1" dirty="0" err="1"/>
              <a:t>thermophilus</a:t>
            </a:r>
            <a:r>
              <a:rPr lang="en-US" dirty="0"/>
              <a:t>, but may also liberate interesting peptides from the caseins and serum proteins. </a:t>
            </a:r>
            <a:endParaRPr lang="tr-TR" dirty="0" smtClean="0"/>
          </a:p>
          <a:p>
            <a:r>
              <a:rPr lang="en-US" dirty="0" smtClean="0"/>
              <a:t>These </a:t>
            </a:r>
            <a:r>
              <a:rPr lang="en-US" dirty="0"/>
              <a:t>proteins are known to include some amino acid sequences which upon liberation from the protein molecule exert a specific biological activity on the physiology of the </a:t>
            </a:r>
            <a:r>
              <a:rPr lang="en-US" dirty="0" smtClean="0"/>
              <a:t>consumer. </a:t>
            </a:r>
            <a:endParaRPr lang="tr-TR" dirty="0" smtClean="0"/>
          </a:p>
          <a:p>
            <a:r>
              <a:rPr lang="en-US" dirty="0" smtClean="0"/>
              <a:t>During </a:t>
            </a:r>
            <a:r>
              <a:rPr lang="en-US" dirty="0"/>
              <a:t>the ripening of cheese, the hydrolysis of casein has been shown to liberate such a biologically active peptide, which has the potential to affect the blood pressure by regulating an angiotensin-converting </a:t>
            </a:r>
            <a:r>
              <a:rPr lang="en-US" dirty="0" smtClean="0"/>
              <a:t>enzyme.</a:t>
            </a:r>
            <a:r>
              <a:rPr lang="en-US" dirty="0"/>
              <a:t> </a:t>
            </a:r>
          </a:p>
          <a:p>
            <a:pPr marL="0" indent="0">
              <a:buNone/>
            </a:pPr>
            <a:endParaRPr lang="tr-TR" dirty="0"/>
          </a:p>
        </p:txBody>
      </p:sp>
    </p:spTree>
    <p:extLst>
      <p:ext uri="{BB962C8B-B14F-4D97-AF65-F5344CB8AC3E}">
        <p14:creationId xmlns:p14="http://schemas.microsoft.com/office/powerpoint/2010/main" val="1808834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6083" y="354615"/>
            <a:ext cx="10515600" cy="1325563"/>
          </a:xfrm>
        </p:spPr>
        <p:txBody>
          <a:bodyPr/>
          <a:lstStyle/>
          <a:p>
            <a:r>
              <a:rPr lang="en-US" dirty="0">
                <a:solidFill>
                  <a:srgbClr val="FF0000"/>
                </a:solidFill>
              </a:rPr>
              <a:t>Thermophilic lactic acid bacteria </a:t>
            </a:r>
            <a:r>
              <a:rPr lang="tr-TR" dirty="0" smtClean="0">
                <a:solidFill>
                  <a:srgbClr val="FF0000"/>
                </a:solidFill>
              </a:rPr>
              <a:t/>
            </a:r>
            <a:br>
              <a:rPr lang="tr-TR" dirty="0" smtClean="0">
                <a:solidFill>
                  <a:srgbClr val="FF0000"/>
                </a:solidFill>
              </a:rPr>
            </a:br>
            <a:r>
              <a:rPr lang="en-US" dirty="0" smtClean="0">
                <a:solidFill>
                  <a:srgbClr val="FF0000"/>
                </a:solidFill>
              </a:rPr>
              <a:t>3</a:t>
            </a:r>
            <a:r>
              <a:rPr lang="en-US" dirty="0">
                <a:solidFill>
                  <a:srgbClr val="FF0000"/>
                </a:solidFill>
              </a:rPr>
              <a:t>. Folic acid </a:t>
            </a:r>
            <a:r>
              <a:rPr lang="en-US" dirty="0" smtClean="0">
                <a:solidFill>
                  <a:srgbClr val="FF0000"/>
                </a:solidFill>
              </a:rPr>
              <a:t>production</a:t>
            </a:r>
            <a:endParaRPr lang="tr-TR" dirty="0">
              <a:solidFill>
                <a:srgbClr val="FF0000"/>
              </a:solidFill>
            </a:endParaRPr>
          </a:p>
        </p:txBody>
      </p:sp>
      <p:sp>
        <p:nvSpPr>
          <p:cNvPr id="3" name="İçerik Yer Tutucusu 2"/>
          <p:cNvSpPr>
            <a:spLocks noGrp="1"/>
          </p:cNvSpPr>
          <p:nvPr>
            <p:ph idx="1"/>
          </p:nvPr>
        </p:nvSpPr>
        <p:spPr/>
        <p:txBody>
          <a:bodyPr>
            <a:normAutofit fontScale="85000" lnSpcReduction="20000"/>
          </a:bodyPr>
          <a:lstStyle/>
          <a:p>
            <a:r>
              <a:rPr lang="en-US" dirty="0" smtClean="0"/>
              <a:t>An </a:t>
            </a:r>
            <a:r>
              <a:rPr lang="en-US" dirty="0"/>
              <a:t>interesting observation for the health of the consumer is the presence of a higher concentration of folic acid in yoghurt than in milk</a:t>
            </a:r>
            <a:r>
              <a:rPr lang="en-US" i="1" dirty="0"/>
              <a:t>. S. </a:t>
            </a:r>
            <a:r>
              <a:rPr lang="en-US" i="1" dirty="0" err="1"/>
              <a:t>thermophilus</a:t>
            </a:r>
            <a:r>
              <a:rPr lang="en-US" dirty="0"/>
              <a:t> is known to produce folic acid during growth in </a:t>
            </a:r>
            <a:r>
              <a:rPr lang="en-US" dirty="0" smtClean="0"/>
              <a:t>milk, </a:t>
            </a:r>
            <a:r>
              <a:rPr lang="en-US" dirty="0"/>
              <a:t>but the extent of production is </a:t>
            </a:r>
            <a:r>
              <a:rPr lang="en-US" dirty="0" smtClean="0"/>
              <a:t>strain-dependent. </a:t>
            </a:r>
            <a:endParaRPr lang="tr-TR" dirty="0" smtClean="0"/>
          </a:p>
          <a:p>
            <a:r>
              <a:rPr lang="en-US" dirty="0" smtClean="0"/>
              <a:t>The </a:t>
            </a:r>
            <a:r>
              <a:rPr lang="en-US" dirty="0"/>
              <a:t>amount of folic acid found in cows’ milk ranges from 20 to 60 </a:t>
            </a:r>
            <a:r>
              <a:rPr lang="en-US" dirty="0" err="1"/>
              <a:t>μg</a:t>
            </a:r>
            <a:r>
              <a:rPr lang="en-US" dirty="0"/>
              <a:t>/L, whereas its concentration in yoghurt may be increased depending on the strains used for the fermentation and on the storage conditions to values above 200 </a:t>
            </a:r>
            <a:r>
              <a:rPr lang="en-US" dirty="0" err="1"/>
              <a:t>μg</a:t>
            </a:r>
            <a:r>
              <a:rPr lang="en-US" dirty="0"/>
              <a:t>/L. </a:t>
            </a:r>
            <a:endParaRPr lang="tr-TR" dirty="0" smtClean="0"/>
          </a:p>
          <a:p>
            <a:r>
              <a:rPr lang="en-US" dirty="0" smtClean="0"/>
              <a:t>This </a:t>
            </a:r>
            <a:r>
              <a:rPr lang="en-US" dirty="0"/>
              <a:t>level also appears to depend on the strain of </a:t>
            </a:r>
            <a:r>
              <a:rPr lang="en-US" i="1" dirty="0"/>
              <a:t>Lb. </a:t>
            </a:r>
            <a:r>
              <a:rPr lang="en-US" i="1" dirty="0" err="1"/>
              <a:t>bulgaricus</a:t>
            </a:r>
            <a:r>
              <a:rPr lang="en-US" dirty="0"/>
              <a:t> used, because the latter organism has been shown to use and to degrade folic acid during its </a:t>
            </a:r>
            <a:r>
              <a:rPr lang="en-US" dirty="0" smtClean="0"/>
              <a:t>growth.</a:t>
            </a:r>
            <a:endParaRPr lang="tr-TR" dirty="0" smtClean="0"/>
          </a:p>
          <a:p>
            <a:r>
              <a:rPr lang="en-US" dirty="0" smtClean="0"/>
              <a:t>It </a:t>
            </a:r>
            <a:r>
              <a:rPr lang="en-US" dirty="0"/>
              <a:t>is therefore of utmost importance to select the optimal combination of </a:t>
            </a:r>
            <a:r>
              <a:rPr lang="en-US" i="1" dirty="0"/>
              <a:t>S. </a:t>
            </a:r>
            <a:r>
              <a:rPr lang="en-US" i="1" dirty="0" err="1"/>
              <a:t>thermophilus</a:t>
            </a:r>
            <a:r>
              <a:rPr lang="en-US" dirty="0"/>
              <a:t> and </a:t>
            </a:r>
            <a:r>
              <a:rPr lang="en-US" i="1" dirty="0"/>
              <a:t>Lb. </a:t>
            </a:r>
            <a:r>
              <a:rPr lang="en-US" i="1" dirty="0" err="1"/>
              <a:t>bulgaricus</a:t>
            </a:r>
            <a:r>
              <a:rPr lang="en-US" dirty="0"/>
              <a:t> strains leading to an </a:t>
            </a:r>
            <a:r>
              <a:rPr lang="en-US" dirty="0" err="1"/>
              <a:t>organoleptically</a:t>
            </a:r>
            <a:r>
              <a:rPr lang="en-US" dirty="0"/>
              <a:t> acceptable yoghurt with a concomitantly increased folic acid </a:t>
            </a:r>
            <a:r>
              <a:rPr lang="en-US" dirty="0" smtClean="0"/>
              <a:t>concentration.</a:t>
            </a:r>
            <a:endParaRPr lang="tr-TR" dirty="0" smtClean="0"/>
          </a:p>
          <a:p>
            <a:r>
              <a:rPr lang="en-US" dirty="0" smtClean="0"/>
              <a:t>The </a:t>
            </a:r>
            <a:r>
              <a:rPr lang="en-US" dirty="0"/>
              <a:t>pools of available strains will undoubtedly </a:t>
            </a:r>
            <a:r>
              <a:rPr lang="en-US" dirty="0" err="1"/>
              <a:t>harbour</a:t>
            </a:r>
            <a:r>
              <a:rPr lang="en-US" dirty="0"/>
              <a:t> the desired strains.</a:t>
            </a:r>
          </a:p>
          <a:p>
            <a:pPr marL="0" indent="0">
              <a:buNone/>
            </a:pPr>
            <a:endParaRPr lang="tr-TR" dirty="0"/>
          </a:p>
        </p:txBody>
      </p:sp>
    </p:spTree>
    <p:extLst>
      <p:ext uri="{BB962C8B-B14F-4D97-AF65-F5344CB8AC3E}">
        <p14:creationId xmlns:p14="http://schemas.microsoft.com/office/powerpoint/2010/main" val="962657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14097"/>
            <a:ext cx="10515600" cy="5062866"/>
          </a:xfrm>
        </p:spPr>
        <p:txBody>
          <a:bodyPr>
            <a:normAutofit lnSpcReduction="10000"/>
          </a:bodyPr>
          <a:lstStyle/>
          <a:p>
            <a:r>
              <a:rPr lang="en-US" dirty="0"/>
              <a:t>The lactic acid bacteria used in the dairy fermentations can roughly be divided into two groups on the basis of their growth optimum. </a:t>
            </a:r>
            <a:endParaRPr lang="tr-TR" dirty="0" smtClean="0"/>
          </a:p>
          <a:p>
            <a:r>
              <a:rPr lang="en-US" dirty="0" smtClean="0"/>
              <a:t>Mesophilic </a:t>
            </a:r>
            <a:r>
              <a:rPr lang="en-US" dirty="0"/>
              <a:t>lactic acid bacteria have an optimum growth temperature between 20°C and 30°C and the thermophilic have their optimum between 30°C and 45°C. </a:t>
            </a:r>
            <a:endParaRPr lang="tr-TR" dirty="0" smtClean="0"/>
          </a:p>
          <a:p>
            <a:r>
              <a:rPr lang="en-US" dirty="0" smtClean="0"/>
              <a:t>It </a:t>
            </a:r>
            <a:r>
              <a:rPr lang="en-US" dirty="0"/>
              <a:t>is not surprising to discover that the traditional fermented products from sub-tropical countries </a:t>
            </a:r>
            <a:r>
              <a:rPr lang="en-US" dirty="0" err="1"/>
              <a:t>harbour</a:t>
            </a:r>
            <a:r>
              <a:rPr lang="en-US" dirty="0"/>
              <a:t> mainly thermophilic lactic acid bacteria, whereas the products with mesophilic bacteria originate from Western and Northern European countries. </a:t>
            </a:r>
            <a:endParaRPr lang="tr-TR" dirty="0" smtClean="0"/>
          </a:p>
          <a:p>
            <a:r>
              <a:rPr lang="en-US" dirty="0" smtClean="0"/>
              <a:t>Most </a:t>
            </a:r>
            <a:r>
              <a:rPr lang="en-US" dirty="0"/>
              <a:t>dairy industries use today starter cultures for rapid acidification, because the relatively small amounts of lactic acid bacteria in raw milk acidify the milk only slowly. </a:t>
            </a:r>
            <a:endParaRPr lang="tr-TR" dirty="0" smtClean="0"/>
          </a:p>
        </p:txBody>
      </p:sp>
    </p:spTree>
    <p:extLst>
      <p:ext uri="{BB962C8B-B14F-4D97-AF65-F5344CB8AC3E}">
        <p14:creationId xmlns:p14="http://schemas.microsoft.com/office/powerpoint/2010/main" val="602237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669925"/>
            <a:ext cx="10515600" cy="1325563"/>
          </a:xfrm>
        </p:spPr>
        <p:txBody>
          <a:bodyPr>
            <a:normAutofit fontScale="90000"/>
          </a:bodyPr>
          <a:lstStyle/>
          <a:p>
            <a:r>
              <a:rPr lang="en-US" dirty="0">
                <a:solidFill>
                  <a:srgbClr val="FF0000"/>
                </a:solidFill>
              </a:rPr>
              <a:t>Thermophilic lactic acid bacteria </a:t>
            </a:r>
            <a:r>
              <a:rPr lang="tr-TR" dirty="0">
                <a:solidFill>
                  <a:srgbClr val="FF0000"/>
                </a:solidFill>
              </a:rPr>
              <a:t/>
            </a:r>
            <a:br>
              <a:rPr lang="tr-TR" dirty="0">
                <a:solidFill>
                  <a:srgbClr val="FF0000"/>
                </a:solidFill>
              </a:rPr>
            </a:br>
            <a:r>
              <a:rPr lang="en-US" dirty="0" smtClean="0">
                <a:solidFill>
                  <a:srgbClr val="FF0000"/>
                </a:solidFill>
              </a:rPr>
              <a:t>4</a:t>
            </a:r>
            <a:r>
              <a:rPr lang="en-US" dirty="0">
                <a:solidFill>
                  <a:srgbClr val="FF0000"/>
                </a:solidFill>
              </a:rPr>
              <a:t>. Exopolysaccharides</a:t>
            </a:r>
            <a:r>
              <a:rPr lang="en-US" dirty="0"/>
              <a:t/>
            </a:r>
            <a:br>
              <a:rPr lang="en-US" dirty="0"/>
            </a:br>
            <a:endParaRPr lang="tr-TR" dirty="0"/>
          </a:p>
        </p:txBody>
      </p:sp>
      <p:sp>
        <p:nvSpPr>
          <p:cNvPr id="3" name="İçerik Yer Tutucusu 2"/>
          <p:cNvSpPr>
            <a:spLocks noGrp="1"/>
          </p:cNvSpPr>
          <p:nvPr>
            <p:ph idx="1"/>
          </p:nvPr>
        </p:nvSpPr>
        <p:spPr/>
        <p:txBody>
          <a:bodyPr>
            <a:normAutofit fontScale="92500" lnSpcReduction="20000"/>
          </a:bodyPr>
          <a:lstStyle/>
          <a:p>
            <a:r>
              <a:rPr lang="en-US" dirty="0" smtClean="0"/>
              <a:t>By </a:t>
            </a:r>
            <a:r>
              <a:rPr lang="en-US" dirty="0"/>
              <a:t>producing exopolysaccharides, both </a:t>
            </a:r>
            <a:r>
              <a:rPr lang="en-US" i="1" dirty="0"/>
              <a:t>S. </a:t>
            </a:r>
            <a:r>
              <a:rPr lang="en-US" i="1" dirty="0" err="1"/>
              <a:t>thermophilus</a:t>
            </a:r>
            <a:r>
              <a:rPr lang="en-US" dirty="0"/>
              <a:t> and </a:t>
            </a:r>
            <a:r>
              <a:rPr lang="en-US" i="1" dirty="0"/>
              <a:t>Lb. </a:t>
            </a:r>
            <a:r>
              <a:rPr lang="en-US" i="1" dirty="0" err="1"/>
              <a:t>bulgaricus</a:t>
            </a:r>
            <a:r>
              <a:rPr lang="en-US" dirty="0"/>
              <a:t> contribute to the viscosity and the smooth texture of yoghurt. They </a:t>
            </a:r>
            <a:r>
              <a:rPr lang="en-US" dirty="0" err="1"/>
              <a:t>stabilise</a:t>
            </a:r>
            <a:r>
              <a:rPr lang="en-US" dirty="0"/>
              <a:t> the yoghurt gel and decrease its tendency to </a:t>
            </a:r>
            <a:r>
              <a:rPr lang="en-US" dirty="0" err="1" smtClean="0"/>
              <a:t>synerise</a:t>
            </a:r>
            <a:r>
              <a:rPr lang="en-US" dirty="0" smtClean="0"/>
              <a:t>. </a:t>
            </a:r>
            <a:endParaRPr lang="tr-TR" dirty="0" smtClean="0"/>
          </a:p>
          <a:p>
            <a:r>
              <a:rPr lang="en-US" dirty="0" smtClean="0"/>
              <a:t>The </a:t>
            </a:r>
            <a:r>
              <a:rPr lang="en-US" dirty="0"/>
              <a:t>exopolysaccharides of the yoghurt bacteria exhibit a wide variety of chemical structures. </a:t>
            </a:r>
            <a:endParaRPr lang="tr-TR" dirty="0" smtClean="0"/>
          </a:p>
          <a:p>
            <a:r>
              <a:rPr lang="en-US" dirty="0" smtClean="0"/>
              <a:t>The </a:t>
            </a:r>
            <a:r>
              <a:rPr lang="en-US" dirty="0"/>
              <a:t>main monomers found are glucose, galactose and </a:t>
            </a:r>
            <a:r>
              <a:rPr lang="en-US" dirty="0" err="1"/>
              <a:t>rhamnose</a:t>
            </a:r>
            <a:r>
              <a:rPr lang="en-US" dirty="0"/>
              <a:t>, but the presence of </a:t>
            </a:r>
            <a:r>
              <a:rPr lang="en-US" dirty="0" err="1"/>
              <a:t>fucose</a:t>
            </a:r>
            <a:r>
              <a:rPr lang="en-US" dirty="0"/>
              <a:t>, </a:t>
            </a:r>
            <a:r>
              <a:rPr lang="en-US" i="1" dirty="0"/>
              <a:t>N</a:t>
            </a:r>
            <a:r>
              <a:rPr lang="en-US" dirty="0"/>
              <a:t>-</a:t>
            </a:r>
            <a:r>
              <a:rPr lang="en-US" dirty="0" err="1"/>
              <a:t>acetylglucosamine</a:t>
            </a:r>
            <a:r>
              <a:rPr lang="en-US" dirty="0"/>
              <a:t> and </a:t>
            </a:r>
            <a:r>
              <a:rPr lang="en-US" i="1" dirty="0"/>
              <a:t>N</a:t>
            </a:r>
            <a:r>
              <a:rPr lang="en-US" dirty="0"/>
              <a:t>-</a:t>
            </a:r>
            <a:r>
              <a:rPr lang="en-US" dirty="0" err="1"/>
              <a:t>acetylgalactosamine</a:t>
            </a:r>
            <a:r>
              <a:rPr lang="en-US" dirty="0"/>
              <a:t> has also been </a:t>
            </a:r>
            <a:r>
              <a:rPr lang="en-US" dirty="0" smtClean="0"/>
              <a:t>described. </a:t>
            </a:r>
            <a:endParaRPr lang="tr-TR" dirty="0" smtClean="0"/>
          </a:p>
          <a:p>
            <a:r>
              <a:rPr lang="en-US" dirty="0" smtClean="0"/>
              <a:t>The </a:t>
            </a:r>
            <a:r>
              <a:rPr lang="en-US" dirty="0"/>
              <a:t>molecular mass of these polymers is up to around 1500 kg/</a:t>
            </a:r>
            <a:r>
              <a:rPr lang="en-US" dirty="0" err="1"/>
              <a:t>mol</a:t>
            </a:r>
            <a:r>
              <a:rPr lang="en-US" dirty="0"/>
              <a:t> and the amount formed in yoghurt is limited, up to a few hundred </a:t>
            </a:r>
            <a:r>
              <a:rPr lang="en-US" dirty="0" smtClean="0"/>
              <a:t>mg/L. </a:t>
            </a:r>
            <a:endParaRPr lang="tr-TR" dirty="0" smtClean="0"/>
          </a:p>
          <a:p>
            <a:r>
              <a:rPr lang="en-US" dirty="0" smtClean="0"/>
              <a:t>The </a:t>
            </a:r>
            <a:r>
              <a:rPr lang="en-US" dirty="0"/>
              <a:t>amount and sometimes also the structure of the exopolysaccharides are influenced by the growth conditions and the composition of the growth </a:t>
            </a:r>
            <a:r>
              <a:rPr lang="en-US" dirty="0" smtClean="0"/>
              <a:t>medium</a:t>
            </a:r>
            <a:r>
              <a:rPr lang="tr-TR" dirty="0" smtClean="0"/>
              <a:t>.</a:t>
            </a:r>
            <a:endParaRPr lang="en-US" dirty="0"/>
          </a:p>
          <a:p>
            <a:pPr marL="0" indent="0">
              <a:buNone/>
            </a:pPr>
            <a:endParaRPr lang="tr-TR" dirty="0"/>
          </a:p>
        </p:txBody>
      </p:sp>
    </p:spTree>
    <p:extLst>
      <p:ext uri="{BB962C8B-B14F-4D97-AF65-F5344CB8AC3E}">
        <p14:creationId xmlns:p14="http://schemas.microsoft.com/office/powerpoint/2010/main" val="26683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a:solidFill>
                  <a:srgbClr val="FF0000"/>
                </a:solidFill>
              </a:rPr>
              <a:t>Thermophilic lactic acid bacteria </a:t>
            </a:r>
            <a:r>
              <a:rPr lang="tr-TR" dirty="0" smtClean="0">
                <a:solidFill>
                  <a:srgbClr val="FF0000"/>
                </a:solidFill>
              </a:rPr>
              <a:t/>
            </a:r>
            <a:br>
              <a:rPr lang="tr-TR" dirty="0" smtClean="0">
                <a:solidFill>
                  <a:srgbClr val="FF0000"/>
                </a:solidFill>
              </a:rPr>
            </a:br>
            <a:r>
              <a:rPr lang="en-US" dirty="0" smtClean="0">
                <a:solidFill>
                  <a:srgbClr val="FF0000"/>
                </a:solidFill>
              </a:rPr>
              <a:t>5</a:t>
            </a:r>
            <a:r>
              <a:rPr lang="en-US" dirty="0">
                <a:solidFill>
                  <a:srgbClr val="FF0000"/>
                </a:solidFill>
              </a:rPr>
              <a:t>. </a:t>
            </a:r>
            <a:r>
              <a:rPr lang="en-US" dirty="0" smtClean="0">
                <a:solidFill>
                  <a:srgbClr val="FF0000"/>
                </a:solidFill>
              </a:rPr>
              <a:t>Cheese</a:t>
            </a:r>
            <a:endParaRPr lang="tr-TR" dirty="0">
              <a:solidFill>
                <a:srgbClr val="FF0000"/>
              </a:solidFill>
            </a:endParaRPr>
          </a:p>
        </p:txBody>
      </p:sp>
      <p:sp>
        <p:nvSpPr>
          <p:cNvPr id="3" name="İçerik Yer Tutucusu 2"/>
          <p:cNvSpPr>
            <a:spLocks noGrp="1"/>
          </p:cNvSpPr>
          <p:nvPr>
            <p:ph idx="1"/>
          </p:nvPr>
        </p:nvSpPr>
        <p:spPr>
          <a:xfrm>
            <a:off x="838200" y="1825625"/>
            <a:ext cx="10515600" cy="4669768"/>
          </a:xfrm>
        </p:spPr>
        <p:txBody>
          <a:bodyPr>
            <a:normAutofit fontScale="70000" lnSpcReduction="20000"/>
          </a:bodyPr>
          <a:lstStyle/>
          <a:p>
            <a:r>
              <a:rPr lang="en-US" dirty="0" smtClean="0"/>
              <a:t>The </a:t>
            </a:r>
            <a:r>
              <a:rPr lang="en-US" dirty="0"/>
              <a:t>thermophilic lactic acid bacteria also play an essential role in the manufacture of some cheese types. </a:t>
            </a:r>
            <a:endParaRPr lang="tr-TR" dirty="0" smtClean="0"/>
          </a:p>
          <a:p>
            <a:r>
              <a:rPr lang="en-US" dirty="0" smtClean="0"/>
              <a:t>The </a:t>
            </a:r>
            <a:r>
              <a:rPr lang="en-US" dirty="0"/>
              <a:t>starters of Swiss-type and Italian cheeses consist mainly of </a:t>
            </a:r>
            <a:r>
              <a:rPr lang="en-US" i="1" dirty="0"/>
              <a:t>S. </a:t>
            </a:r>
            <a:r>
              <a:rPr lang="en-US" i="1" dirty="0" err="1"/>
              <a:t>thermophilus</a:t>
            </a:r>
            <a:r>
              <a:rPr lang="en-US" dirty="0"/>
              <a:t>, </a:t>
            </a:r>
            <a:r>
              <a:rPr lang="en-US" i="1" dirty="0"/>
              <a:t>Lb. </a:t>
            </a:r>
            <a:r>
              <a:rPr lang="en-US" i="1" dirty="0" err="1"/>
              <a:t>helveticus</a:t>
            </a:r>
            <a:r>
              <a:rPr lang="en-US" dirty="0"/>
              <a:t> and </a:t>
            </a:r>
            <a:r>
              <a:rPr lang="en-US" i="1" dirty="0"/>
              <a:t>Lb. </a:t>
            </a:r>
            <a:r>
              <a:rPr lang="en-US" i="1" dirty="0" err="1"/>
              <a:t>bulgaricus</a:t>
            </a:r>
            <a:r>
              <a:rPr lang="en-US" dirty="0"/>
              <a:t> </a:t>
            </a:r>
            <a:r>
              <a:rPr lang="en-US" dirty="0" smtClean="0"/>
              <a:t>. </a:t>
            </a:r>
            <a:endParaRPr lang="tr-TR" dirty="0" smtClean="0"/>
          </a:p>
          <a:p>
            <a:r>
              <a:rPr lang="tr-TR" dirty="0" smtClean="0"/>
              <a:t>I</a:t>
            </a:r>
            <a:r>
              <a:rPr lang="en-US" dirty="0" smtClean="0"/>
              <a:t>n </a:t>
            </a:r>
            <a:r>
              <a:rPr lang="en-US" dirty="0"/>
              <a:t>the ripening of Greek hard cheese types made from ewes’ and goats’ milk, the thermophilic lactic acid bacteria play a dominant </a:t>
            </a:r>
            <a:r>
              <a:rPr lang="en-US" dirty="0" smtClean="0"/>
              <a:t>role</a:t>
            </a:r>
            <a:r>
              <a:rPr lang="tr-TR" dirty="0" smtClean="0"/>
              <a:t>.</a:t>
            </a:r>
          </a:p>
          <a:p>
            <a:r>
              <a:rPr lang="en-US" dirty="0" smtClean="0"/>
              <a:t>Their </a:t>
            </a:r>
            <a:r>
              <a:rPr lang="en-US" dirty="0"/>
              <a:t>niche in these cheese types is created by the specific high cooking temperature used in the manufacture. </a:t>
            </a:r>
            <a:endParaRPr lang="tr-TR" dirty="0" smtClean="0"/>
          </a:p>
          <a:p>
            <a:r>
              <a:rPr lang="en-US" dirty="0" smtClean="0"/>
              <a:t>They </a:t>
            </a:r>
            <a:r>
              <a:rPr lang="en-US" dirty="0"/>
              <a:t>convert lactose to lactic acid as in all dairy fermentations and this conversion is usually completed within about 24 h. </a:t>
            </a:r>
            <a:endParaRPr lang="tr-TR" dirty="0" smtClean="0"/>
          </a:p>
          <a:p>
            <a:r>
              <a:rPr lang="en-US" dirty="0" smtClean="0"/>
              <a:t>Lactic </a:t>
            </a:r>
            <a:r>
              <a:rPr lang="en-US" dirty="0"/>
              <a:t>acid plays its usual role as preservative and, for the Swiss-type cheese, is the appropriate </a:t>
            </a:r>
            <a:r>
              <a:rPr lang="en-US" dirty="0" smtClean="0"/>
              <a:t>substrate </a:t>
            </a:r>
            <a:r>
              <a:rPr lang="en-US" dirty="0"/>
              <a:t>for the subsequent propionic acid fermentation, which is important for the characteristic eye formation. </a:t>
            </a:r>
            <a:endParaRPr lang="tr-TR" dirty="0" smtClean="0"/>
          </a:p>
          <a:p>
            <a:r>
              <a:rPr lang="en-US" dirty="0" smtClean="0"/>
              <a:t>The </a:t>
            </a:r>
            <a:r>
              <a:rPr lang="en-US" dirty="0"/>
              <a:t>lactobacilli in the thermophilic starters possess an elaborate proteolytic system capable of degrading milk proteins to amino acids, which are essential for their growth and that of the streptococci. </a:t>
            </a:r>
            <a:endParaRPr lang="tr-TR" dirty="0" smtClean="0"/>
          </a:p>
          <a:p>
            <a:r>
              <a:rPr lang="en-US" dirty="0" smtClean="0"/>
              <a:t>In </a:t>
            </a:r>
            <a:r>
              <a:rPr lang="en-US" dirty="0"/>
              <a:t>addition, these amino acids are the precursors for the cheese </a:t>
            </a:r>
            <a:r>
              <a:rPr lang="en-US" dirty="0" err="1"/>
              <a:t>flavour</a:t>
            </a:r>
            <a:r>
              <a:rPr lang="en-US" dirty="0"/>
              <a:t> as in other cheese </a:t>
            </a:r>
            <a:r>
              <a:rPr lang="en-US" dirty="0" smtClean="0"/>
              <a:t>types</a:t>
            </a:r>
            <a:r>
              <a:rPr lang="tr-TR" dirty="0" smtClean="0"/>
              <a:t>.</a:t>
            </a:r>
            <a:endParaRPr lang="en-US" dirty="0"/>
          </a:p>
          <a:p>
            <a:pPr marL="0" indent="0">
              <a:buNone/>
            </a:pPr>
            <a:endParaRPr lang="tr-TR" dirty="0"/>
          </a:p>
        </p:txBody>
      </p:sp>
    </p:spTree>
    <p:extLst>
      <p:ext uri="{BB962C8B-B14F-4D97-AF65-F5344CB8AC3E}">
        <p14:creationId xmlns:p14="http://schemas.microsoft.com/office/powerpoint/2010/main" val="397288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These starter cultures are selected and maintained by </a:t>
            </a:r>
            <a:r>
              <a:rPr lang="en-US" dirty="0" err="1"/>
              <a:t>subcultivation</a:t>
            </a:r>
            <a:r>
              <a:rPr lang="en-US" dirty="0"/>
              <a:t> in milk. This method of working has reduced the number of strains present. </a:t>
            </a:r>
            <a:endParaRPr lang="tr-TR" dirty="0" smtClean="0"/>
          </a:p>
          <a:p>
            <a:r>
              <a:rPr lang="en-US" dirty="0"/>
              <a:t>The use of these starter cultures, which is also necessary when fermenting </a:t>
            </a:r>
            <a:r>
              <a:rPr lang="en-US" dirty="0" err="1"/>
              <a:t>pasteurised</a:t>
            </a:r>
            <a:r>
              <a:rPr lang="en-US" dirty="0"/>
              <a:t> milk, is responsible for a certain uniformity of the products, fermented milks as well as cheeses. </a:t>
            </a:r>
            <a:endParaRPr lang="tr-TR" dirty="0"/>
          </a:p>
          <a:p>
            <a:r>
              <a:rPr lang="en-US" dirty="0"/>
              <a:t>The introduction of new fermentation techniques has the drawback that the raw milk floras are in danger of being lost. </a:t>
            </a:r>
            <a:endParaRPr lang="tr-TR" dirty="0"/>
          </a:p>
          <a:p>
            <a:endParaRPr lang="tr-TR" dirty="0"/>
          </a:p>
          <a:p>
            <a:endParaRPr lang="tr-TR" dirty="0"/>
          </a:p>
        </p:txBody>
      </p:sp>
    </p:spTree>
    <p:extLst>
      <p:ext uri="{BB962C8B-B14F-4D97-AF65-F5344CB8AC3E}">
        <p14:creationId xmlns:p14="http://schemas.microsoft.com/office/powerpoint/2010/main" val="280919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98483"/>
            <a:ext cx="10515600" cy="5178480"/>
          </a:xfrm>
        </p:spPr>
        <p:txBody>
          <a:bodyPr>
            <a:normAutofit/>
          </a:bodyPr>
          <a:lstStyle/>
          <a:p>
            <a:r>
              <a:rPr lang="en-US" dirty="0" smtClean="0"/>
              <a:t>The </a:t>
            </a:r>
            <a:r>
              <a:rPr lang="en-US" dirty="0"/>
              <a:t>non-starter lactic acid bacteria in these floras, however, are believed to contain strains, which are essential for producing the characteristic </a:t>
            </a:r>
            <a:r>
              <a:rPr lang="en-US" dirty="0" err="1"/>
              <a:t>flavours</a:t>
            </a:r>
            <a:r>
              <a:rPr lang="en-US" dirty="0"/>
              <a:t> of traditional cheeses. </a:t>
            </a:r>
            <a:endParaRPr lang="tr-TR" dirty="0" smtClean="0"/>
          </a:p>
          <a:p>
            <a:r>
              <a:rPr lang="en-US" dirty="0" smtClean="0"/>
              <a:t>Therefore</a:t>
            </a:r>
            <a:r>
              <a:rPr lang="en-US" dirty="0"/>
              <a:t>, there is a strong need to study these raw milk floras more closely and to understand their importance in </a:t>
            </a:r>
            <a:r>
              <a:rPr lang="en-US" dirty="0" err="1"/>
              <a:t>flavour</a:t>
            </a:r>
            <a:r>
              <a:rPr lang="en-US" dirty="0"/>
              <a:t> formation. </a:t>
            </a:r>
            <a:endParaRPr lang="tr-TR" dirty="0" smtClean="0"/>
          </a:p>
          <a:p>
            <a:r>
              <a:rPr lang="en-US" dirty="0" smtClean="0"/>
              <a:t>These </a:t>
            </a:r>
            <a:r>
              <a:rPr lang="en-US" dirty="0"/>
              <a:t>studies may yield strains with promising and useful properties, which will make them applicable as starters for product innovation.</a:t>
            </a:r>
            <a:endParaRPr lang="tr-TR" dirty="0"/>
          </a:p>
          <a:p>
            <a:pPr marL="0" indent="0">
              <a:buNone/>
            </a:pPr>
            <a:endParaRPr lang="tr-TR" dirty="0"/>
          </a:p>
        </p:txBody>
      </p:sp>
    </p:spTree>
    <p:extLst>
      <p:ext uri="{BB962C8B-B14F-4D97-AF65-F5344CB8AC3E}">
        <p14:creationId xmlns:p14="http://schemas.microsoft.com/office/powerpoint/2010/main" val="823193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45931"/>
            <a:ext cx="10515600" cy="5231032"/>
          </a:xfrm>
        </p:spPr>
        <p:txBody>
          <a:bodyPr>
            <a:normAutofit fontScale="92500" lnSpcReduction="10000"/>
          </a:bodyPr>
          <a:lstStyle/>
          <a:p>
            <a:r>
              <a:rPr lang="en-US" dirty="0"/>
              <a:t>In the following sections, several examples of these raw milk microorganisms will be presented. </a:t>
            </a:r>
            <a:endParaRPr lang="tr-TR" dirty="0" smtClean="0"/>
          </a:p>
          <a:p>
            <a:r>
              <a:rPr lang="en-US" dirty="0" smtClean="0"/>
              <a:t>The </a:t>
            </a:r>
            <a:r>
              <a:rPr lang="en-US" dirty="0"/>
              <a:t>first group to be discussed comprises the </a:t>
            </a:r>
            <a:r>
              <a:rPr lang="en-US" dirty="0" err="1"/>
              <a:t>lactococci</a:t>
            </a:r>
            <a:r>
              <a:rPr lang="en-US" dirty="0"/>
              <a:t>, the most prominent group of mesophilic lactic acid bacteria applied in dairy fermentations. </a:t>
            </a:r>
            <a:endParaRPr lang="tr-TR" dirty="0" smtClean="0"/>
          </a:p>
          <a:p>
            <a:r>
              <a:rPr lang="en-US" dirty="0" smtClean="0"/>
              <a:t>Special </a:t>
            </a:r>
            <a:r>
              <a:rPr lang="en-US" dirty="0"/>
              <a:t>emphasis will be put on the wild </a:t>
            </a:r>
            <a:r>
              <a:rPr lang="en-US" dirty="0" err="1"/>
              <a:t>lactococci</a:t>
            </a:r>
            <a:r>
              <a:rPr lang="en-US" dirty="0"/>
              <a:t>. </a:t>
            </a:r>
            <a:endParaRPr lang="tr-TR" dirty="0" smtClean="0"/>
          </a:p>
          <a:p>
            <a:r>
              <a:rPr lang="en-US" dirty="0" smtClean="0"/>
              <a:t>Another </a:t>
            </a:r>
            <a:r>
              <a:rPr lang="en-US" dirty="0"/>
              <a:t>group of mesophilic lactic acid bacteria that will be discussed is that of the lactobacilli, which appear as adventitious flora during the ripening of various cheese types and are designated as non-starter lactic acid bacteria. </a:t>
            </a:r>
            <a:endParaRPr lang="tr-TR" dirty="0" smtClean="0"/>
          </a:p>
          <a:p>
            <a:r>
              <a:rPr lang="en-US" dirty="0" smtClean="0"/>
              <a:t>The </a:t>
            </a:r>
            <a:r>
              <a:rPr lang="en-US" dirty="0"/>
              <a:t>thermophilic lactic acid bacteria are best known for their role in yoghurt-type products and as ripening agents in Swiss-type and Italian cheeses. </a:t>
            </a:r>
            <a:endParaRPr lang="tr-TR" dirty="0" smtClean="0"/>
          </a:p>
        </p:txBody>
      </p:sp>
    </p:spTree>
    <p:extLst>
      <p:ext uri="{BB962C8B-B14F-4D97-AF65-F5344CB8AC3E}">
        <p14:creationId xmlns:p14="http://schemas.microsoft.com/office/powerpoint/2010/main" val="2812673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There are now several studies, which show the broad spectrum of strains used for the manufacture of a great variety of products and which point to an interesting pool of potentially useful starters. </a:t>
            </a:r>
            <a:endParaRPr lang="tr-TR" dirty="0"/>
          </a:p>
          <a:p>
            <a:r>
              <a:rPr lang="en-US" dirty="0"/>
              <a:t>Attention will also be paid to the secondary flora potentially emerging in milk fermentation after the primary acidification phase, particularly to the </a:t>
            </a:r>
            <a:r>
              <a:rPr lang="en-US" dirty="0" err="1"/>
              <a:t>eucaryotic</a:t>
            </a:r>
            <a:r>
              <a:rPr lang="en-US" dirty="0"/>
              <a:t> yeasts and </a:t>
            </a:r>
            <a:r>
              <a:rPr lang="en-US" dirty="0" err="1"/>
              <a:t>moulds</a:t>
            </a:r>
            <a:r>
              <a:rPr lang="en-US" dirty="0"/>
              <a:t>. </a:t>
            </a:r>
            <a:endParaRPr lang="tr-TR" dirty="0"/>
          </a:p>
          <a:p>
            <a:r>
              <a:rPr lang="en-US" dirty="0"/>
              <a:t>Finally, a synopsis of possible future developments will be presented.</a:t>
            </a:r>
            <a:endParaRPr lang="tr-TR" dirty="0"/>
          </a:p>
          <a:p>
            <a:endParaRPr lang="tr-TR" dirty="0"/>
          </a:p>
        </p:txBody>
      </p:sp>
    </p:spTree>
    <p:extLst>
      <p:ext uri="{BB962C8B-B14F-4D97-AF65-F5344CB8AC3E}">
        <p14:creationId xmlns:p14="http://schemas.microsoft.com/office/powerpoint/2010/main" val="94738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err="1">
                <a:solidFill>
                  <a:srgbClr val="FF0000"/>
                </a:solidFill>
              </a:rPr>
              <a:t>Lactococci</a:t>
            </a:r>
            <a:r>
              <a:rPr lang="en-US" dirty="0">
                <a:solidFill>
                  <a:srgbClr val="FF0000"/>
                </a:solidFill>
              </a:rPr>
              <a:t/>
            </a:r>
            <a:br>
              <a:rPr lang="en-US" dirty="0">
                <a:solidFill>
                  <a:srgbClr val="FF0000"/>
                </a:solidFill>
              </a:rPr>
            </a:br>
            <a:r>
              <a:rPr lang="en-US" dirty="0">
                <a:solidFill>
                  <a:srgbClr val="FF0000"/>
                </a:solidFill>
              </a:rPr>
              <a:t>1. Starter </a:t>
            </a:r>
            <a:r>
              <a:rPr lang="en-US" dirty="0" smtClean="0">
                <a:solidFill>
                  <a:srgbClr val="FF0000"/>
                </a:solidFill>
              </a:rPr>
              <a:t>cultures</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smtClean="0"/>
              <a:t>If </a:t>
            </a:r>
            <a:r>
              <a:rPr lang="en-US" dirty="0"/>
              <a:t>raw milk is left at room temperature for some time, a microflora will develop in which mesophilic </a:t>
            </a:r>
            <a:r>
              <a:rPr lang="en-US" dirty="0" err="1"/>
              <a:t>lactococci</a:t>
            </a:r>
            <a:r>
              <a:rPr lang="en-US" dirty="0"/>
              <a:t> generally predominate. </a:t>
            </a:r>
            <a:endParaRPr lang="tr-TR" dirty="0" smtClean="0"/>
          </a:p>
          <a:p>
            <a:r>
              <a:rPr lang="en-US" dirty="0" smtClean="0"/>
              <a:t>After </a:t>
            </a:r>
            <a:r>
              <a:rPr lang="en-US" dirty="0"/>
              <a:t>maintaining this flora by </a:t>
            </a:r>
            <a:r>
              <a:rPr lang="en-US" dirty="0" err="1"/>
              <a:t>subculturing</a:t>
            </a:r>
            <a:r>
              <a:rPr lang="en-US" dirty="0"/>
              <a:t> it in milk, the number of different strains in the culture will decrease and a culture with only </a:t>
            </a:r>
            <a:r>
              <a:rPr lang="en-US" dirty="0" err="1"/>
              <a:t>lactococci</a:t>
            </a:r>
            <a:r>
              <a:rPr lang="en-US" dirty="0"/>
              <a:t> may eventually emerge. </a:t>
            </a:r>
            <a:endParaRPr lang="tr-TR" dirty="0" smtClean="0"/>
          </a:p>
          <a:p>
            <a:r>
              <a:rPr lang="en-US" dirty="0" smtClean="0"/>
              <a:t>These </a:t>
            </a:r>
            <a:r>
              <a:rPr lang="en-US" dirty="0"/>
              <a:t>bacteria acidify the milk and, as a consequence, the growth of the other indigenous bacteria is largely inhibited. </a:t>
            </a:r>
            <a:endParaRPr lang="tr-TR" dirty="0" smtClean="0"/>
          </a:p>
          <a:p>
            <a:r>
              <a:rPr lang="en-US" dirty="0" smtClean="0"/>
              <a:t>This </a:t>
            </a:r>
            <a:r>
              <a:rPr lang="en-US" dirty="0"/>
              <a:t>principle has already been </a:t>
            </a:r>
            <a:r>
              <a:rPr lang="en-US" dirty="0" err="1"/>
              <a:t>practised</a:t>
            </a:r>
            <a:r>
              <a:rPr lang="en-US" dirty="0"/>
              <a:t> in the manufacture of fermented dairy products for centuries, even before it was known that bacteria were actually involved at all. </a:t>
            </a:r>
            <a:endParaRPr lang="tr-TR" dirty="0" smtClean="0"/>
          </a:p>
          <a:p>
            <a:r>
              <a:rPr lang="en-US" dirty="0" smtClean="0"/>
              <a:t>Inoculating </a:t>
            </a:r>
            <a:r>
              <a:rPr lang="en-US" dirty="0"/>
              <a:t>the milk with some of the previous day's product was the basis for a successful fermentation. </a:t>
            </a:r>
            <a:endParaRPr lang="tr-TR" dirty="0" smtClean="0"/>
          </a:p>
          <a:p>
            <a:endParaRPr lang="tr-TR" dirty="0"/>
          </a:p>
        </p:txBody>
      </p:sp>
    </p:spTree>
    <p:extLst>
      <p:ext uri="{BB962C8B-B14F-4D97-AF65-F5344CB8AC3E}">
        <p14:creationId xmlns:p14="http://schemas.microsoft.com/office/powerpoint/2010/main" val="232166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1</a:t>
            </a:r>
            <a:r>
              <a:rPr lang="en-US" dirty="0">
                <a:solidFill>
                  <a:srgbClr val="FF0000"/>
                </a:solidFill>
              </a:rPr>
              <a:t>. Starter cultures</a:t>
            </a:r>
            <a:endParaRPr lang="tr-TR" dirty="0"/>
          </a:p>
        </p:txBody>
      </p:sp>
      <p:sp>
        <p:nvSpPr>
          <p:cNvPr id="3" name="İçerik Yer Tutucusu 2"/>
          <p:cNvSpPr>
            <a:spLocks noGrp="1"/>
          </p:cNvSpPr>
          <p:nvPr>
            <p:ph idx="1"/>
          </p:nvPr>
        </p:nvSpPr>
        <p:spPr/>
        <p:txBody>
          <a:bodyPr/>
          <a:lstStyle/>
          <a:p>
            <a:r>
              <a:rPr lang="en-US" dirty="0"/>
              <a:t>The discovery of the role of </a:t>
            </a:r>
            <a:r>
              <a:rPr lang="en-US" dirty="0" err="1"/>
              <a:t>lactococci</a:t>
            </a:r>
            <a:r>
              <a:rPr lang="en-US" dirty="0"/>
              <a:t> in this success paved the way for their isolation, </a:t>
            </a:r>
            <a:r>
              <a:rPr lang="en-US" dirty="0" err="1"/>
              <a:t>characterisation</a:t>
            </a:r>
            <a:r>
              <a:rPr lang="en-US" dirty="0"/>
              <a:t> and exploitation. </a:t>
            </a:r>
            <a:endParaRPr lang="tr-TR" dirty="0"/>
          </a:p>
          <a:p>
            <a:r>
              <a:rPr lang="en-US" dirty="0"/>
              <a:t>This started in 1878 (Lister, 1878) and has resulted in the development of starter cultures for the manufacture of fermented dairy products. </a:t>
            </a:r>
            <a:endParaRPr lang="tr-TR" dirty="0"/>
          </a:p>
          <a:p>
            <a:r>
              <a:rPr lang="en-US" dirty="0"/>
              <a:t>Their use provides microbiologically safe products with reproducible organoleptic and structural properties. Both industrial and small-scale manufacture of fermented dairy products now almost always relies on industrially prepared starters.</a:t>
            </a:r>
          </a:p>
          <a:p>
            <a:endParaRPr lang="tr-TR" dirty="0"/>
          </a:p>
        </p:txBody>
      </p:sp>
    </p:spTree>
    <p:extLst>
      <p:ext uri="{BB962C8B-B14F-4D97-AF65-F5344CB8AC3E}">
        <p14:creationId xmlns:p14="http://schemas.microsoft.com/office/powerpoint/2010/main" val="1191532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86146"/>
            <a:ext cx="10515600" cy="1325563"/>
          </a:xfrm>
        </p:spPr>
        <p:txBody>
          <a:bodyPr/>
          <a:lstStyle/>
          <a:p>
            <a:r>
              <a:rPr lang="en-US" dirty="0" err="1">
                <a:solidFill>
                  <a:srgbClr val="FF0000"/>
                </a:solidFill>
              </a:rPr>
              <a:t>Lactococci</a:t>
            </a:r>
            <a:r>
              <a:rPr lang="en-US" dirty="0">
                <a:solidFill>
                  <a:srgbClr val="FF0000"/>
                </a:solidFill>
              </a:rPr>
              <a:t> </a:t>
            </a:r>
            <a:r>
              <a:rPr lang="tr-TR" dirty="0" smtClean="0">
                <a:solidFill>
                  <a:srgbClr val="FF0000"/>
                </a:solidFill>
              </a:rPr>
              <a:t/>
            </a:r>
            <a:br>
              <a:rPr lang="tr-TR" dirty="0" smtClean="0">
                <a:solidFill>
                  <a:srgbClr val="FF0000"/>
                </a:solidFill>
              </a:rPr>
            </a:br>
            <a:r>
              <a:rPr lang="en-US" dirty="0" smtClean="0">
                <a:solidFill>
                  <a:srgbClr val="FF0000"/>
                </a:solidFill>
              </a:rPr>
              <a:t>2</a:t>
            </a:r>
            <a:r>
              <a:rPr lang="en-US" dirty="0">
                <a:solidFill>
                  <a:srgbClr val="FF0000"/>
                </a:solidFill>
              </a:rPr>
              <a:t>. Starter </a:t>
            </a:r>
            <a:r>
              <a:rPr lang="en-US" dirty="0" smtClean="0">
                <a:solidFill>
                  <a:srgbClr val="FF0000"/>
                </a:solidFill>
              </a:rPr>
              <a:t>functions</a:t>
            </a:r>
            <a:endParaRPr lang="tr-TR"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r>
              <a:rPr lang="en-US" dirty="0" smtClean="0"/>
              <a:t>It </a:t>
            </a:r>
            <a:r>
              <a:rPr lang="en-US" dirty="0"/>
              <a:t>is interesting to consider that the industrial starters for the majority of cheeses are based on a single species, namely </a:t>
            </a:r>
            <a:r>
              <a:rPr lang="en-US" i="1" dirty="0" err="1"/>
              <a:t>Lactococcus</a:t>
            </a:r>
            <a:r>
              <a:rPr lang="en-US" i="1" dirty="0"/>
              <a:t> </a:t>
            </a:r>
            <a:r>
              <a:rPr lang="en-US" i="1" dirty="0" err="1"/>
              <a:t>lactis</a:t>
            </a:r>
            <a:r>
              <a:rPr lang="en-US" dirty="0"/>
              <a:t>. </a:t>
            </a:r>
            <a:endParaRPr lang="tr-TR" dirty="0" smtClean="0"/>
          </a:p>
          <a:p>
            <a:r>
              <a:rPr lang="en-US" dirty="0" smtClean="0"/>
              <a:t>There </a:t>
            </a:r>
            <a:r>
              <a:rPr lang="en-US" dirty="0"/>
              <a:t>are many strains of this species employed for the manufacture of various cheese types and, although they exhibit different characteristics, they have several biochemical attributes in </a:t>
            </a:r>
            <a:r>
              <a:rPr lang="en-US" dirty="0" smtClean="0"/>
              <a:t>common. </a:t>
            </a:r>
            <a:endParaRPr lang="tr-TR" dirty="0" smtClean="0"/>
          </a:p>
          <a:p>
            <a:r>
              <a:rPr lang="en-US" dirty="0" smtClean="0"/>
              <a:t>The </a:t>
            </a:r>
            <a:r>
              <a:rPr lang="en-US" dirty="0"/>
              <a:t>most important properties are their ability to produce acid in milk and to convert milk protein into </a:t>
            </a:r>
            <a:r>
              <a:rPr lang="en-US" dirty="0" err="1"/>
              <a:t>flavour</a:t>
            </a:r>
            <a:r>
              <a:rPr lang="en-US" dirty="0"/>
              <a:t> components. </a:t>
            </a:r>
            <a:endParaRPr lang="tr-TR" dirty="0" smtClean="0"/>
          </a:p>
          <a:p>
            <a:r>
              <a:rPr lang="en-US" dirty="0" smtClean="0"/>
              <a:t>During </a:t>
            </a:r>
            <a:r>
              <a:rPr lang="en-US" dirty="0"/>
              <a:t>ripening of cheese, proteolysis is the first biochemical step in the latter process toward the desired </a:t>
            </a:r>
            <a:r>
              <a:rPr lang="en-US" dirty="0" err="1"/>
              <a:t>flavour</a:t>
            </a:r>
            <a:r>
              <a:rPr lang="en-US" dirty="0"/>
              <a:t> and texture. </a:t>
            </a:r>
            <a:endParaRPr lang="tr-TR" dirty="0" smtClean="0"/>
          </a:p>
          <a:p>
            <a:r>
              <a:rPr lang="en-US" dirty="0" err="1" smtClean="0"/>
              <a:t>Lactococci</a:t>
            </a:r>
            <a:r>
              <a:rPr lang="en-US" dirty="0" smtClean="0"/>
              <a:t> </a:t>
            </a:r>
            <a:r>
              <a:rPr lang="en-US" dirty="0"/>
              <a:t>possess a proteolytic system that, together with other protein-</a:t>
            </a:r>
            <a:r>
              <a:rPr lang="en-US" dirty="0" err="1"/>
              <a:t>hydrolysing</a:t>
            </a:r>
            <a:r>
              <a:rPr lang="en-US" dirty="0"/>
              <a:t> enzymes like </a:t>
            </a:r>
            <a:r>
              <a:rPr lang="en-US" dirty="0" err="1"/>
              <a:t>chymosin</a:t>
            </a:r>
            <a:r>
              <a:rPr lang="en-US" dirty="0"/>
              <a:t>, is responsible for the conversion of casein into peptides and amino </a:t>
            </a:r>
            <a:r>
              <a:rPr lang="en-US" dirty="0" smtClean="0"/>
              <a:t>acids. </a:t>
            </a:r>
            <a:r>
              <a:rPr lang="en-US" dirty="0"/>
              <a:t>Amino acids are the key precursors for the essential cheese </a:t>
            </a:r>
            <a:r>
              <a:rPr lang="en-US" dirty="0" err="1"/>
              <a:t>flavour</a:t>
            </a:r>
            <a:r>
              <a:rPr lang="en-US" dirty="0"/>
              <a:t>. </a:t>
            </a:r>
            <a:endParaRPr lang="tr-TR" dirty="0" smtClean="0"/>
          </a:p>
          <a:p>
            <a:r>
              <a:rPr lang="en-US" dirty="0" smtClean="0"/>
              <a:t>They </a:t>
            </a:r>
            <a:r>
              <a:rPr lang="en-US" dirty="0"/>
              <a:t>are </a:t>
            </a:r>
            <a:r>
              <a:rPr lang="en-US" dirty="0" err="1"/>
              <a:t>metabolised</a:t>
            </a:r>
            <a:r>
              <a:rPr lang="en-US" dirty="0"/>
              <a:t> by the action of amino acid-converting enzymes to aldehydes, alcohols, ketones, amines, acids, esters and </a:t>
            </a:r>
            <a:r>
              <a:rPr lang="en-US" dirty="0" err="1"/>
              <a:t>sulphur</a:t>
            </a:r>
            <a:r>
              <a:rPr lang="en-US" dirty="0"/>
              <a:t>-containing compounds, which all contribute to the cheese </a:t>
            </a:r>
            <a:r>
              <a:rPr lang="en-US" dirty="0" err="1" smtClean="0"/>
              <a:t>flavour</a:t>
            </a:r>
            <a:r>
              <a:rPr lang="en-US" dirty="0" smtClean="0"/>
              <a:t>. </a:t>
            </a:r>
            <a:r>
              <a:rPr lang="en-US" dirty="0"/>
              <a:t>In all these conversions, the </a:t>
            </a:r>
            <a:r>
              <a:rPr lang="en-US" dirty="0" err="1"/>
              <a:t>lactococci</a:t>
            </a:r>
            <a:r>
              <a:rPr lang="en-US" dirty="0"/>
              <a:t> are involved.</a:t>
            </a:r>
          </a:p>
          <a:p>
            <a:endParaRPr lang="tr-TR" dirty="0"/>
          </a:p>
        </p:txBody>
      </p:sp>
    </p:spTree>
    <p:extLst>
      <p:ext uri="{BB962C8B-B14F-4D97-AF65-F5344CB8AC3E}">
        <p14:creationId xmlns:p14="http://schemas.microsoft.com/office/powerpoint/2010/main" val="10567452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1632</Words>
  <Application>Microsoft Office PowerPoint</Application>
  <PresentationFormat>Geniş ekran</PresentationFormat>
  <Paragraphs>123</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Microorganisms from raw milk for fermented dairy products</vt:lpstr>
      <vt:lpstr>PowerPoint Sunusu</vt:lpstr>
      <vt:lpstr>PowerPoint Sunusu</vt:lpstr>
      <vt:lpstr>PowerPoint Sunusu</vt:lpstr>
      <vt:lpstr>PowerPoint Sunusu</vt:lpstr>
      <vt:lpstr>PowerPoint Sunusu</vt:lpstr>
      <vt:lpstr>Lactococci 1. Starter cultures</vt:lpstr>
      <vt:lpstr>Lactococci  1. Starter cultures</vt:lpstr>
      <vt:lpstr>Lactococci  2. Starter functions</vt:lpstr>
      <vt:lpstr>Lactococci  3. Wild lactococci</vt:lpstr>
      <vt:lpstr>Lactococci  4. Role in flavour formation</vt:lpstr>
      <vt:lpstr>Lactococci  4. Role in flavour formation</vt:lpstr>
      <vt:lpstr>Lactococci  5. Bacteriocins</vt:lpstr>
      <vt:lpstr>Mesophilic lactobacilli 1. Non-starter lactic acid bacteria </vt:lpstr>
      <vt:lpstr>Mesophilic lactobacilli  2. Role in ripening of cheese</vt:lpstr>
      <vt:lpstr>Mesophilic lactobacilli  3. Adjunct starters</vt:lpstr>
      <vt:lpstr>Thermophilic lactic acid bacteria 1. Fermented milks </vt:lpstr>
      <vt:lpstr>Thermophilic lactic acid bacteria 2. Proteolysis and flavour formation</vt:lpstr>
      <vt:lpstr>Thermophilic lactic acid bacteria  3. Folic acid production</vt:lpstr>
      <vt:lpstr>Thermophilic lactic acid bacteria  4. Exopolysaccharides </vt:lpstr>
      <vt:lpstr>Thermophilic lactic acid bacteria  5. Cheese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Microbiologycal and chemical hazards arising from milk products</dc:title>
  <dc:creator>Bahar</dc:creator>
  <cp:lastModifiedBy>Bahar</cp:lastModifiedBy>
  <cp:revision>8</cp:revision>
  <dcterms:created xsi:type="dcterms:W3CDTF">2017-11-28T06:23:40Z</dcterms:created>
  <dcterms:modified xsi:type="dcterms:W3CDTF">2018-04-10T14:34:09Z</dcterms:modified>
</cp:coreProperties>
</file>