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501" r:id="rId2"/>
    <p:sldId id="273" r:id="rId3"/>
    <p:sldId id="476" r:id="rId4"/>
    <p:sldId id="481" r:id="rId5"/>
    <p:sldId id="487" r:id="rId6"/>
    <p:sldId id="270" r:id="rId7"/>
    <p:sldId id="503" r:id="rId8"/>
    <p:sldId id="494" r:id="rId9"/>
    <p:sldId id="378" r:id="rId10"/>
    <p:sldId id="398" r:id="rId11"/>
    <p:sldId id="406" r:id="rId12"/>
    <p:sldId id="443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  <p:sp>
        <p:nvSpPr>
          <p:cNvPr id="32" name="Dikdörtgen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Dikdörtgen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Dikdörtgen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Dikdörtgen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Dikdörtgen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Dikdörtgen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Dikdörtgen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Dikdörtgen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DA8C9B4E-F906-418B-B763-B660AC647A3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63927365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rbest Form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Serbest Form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Serbest Form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Serbest Form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Serbest Form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Serbest Form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Serbest Form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Serbest Form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Serbest Form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Serbest Form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Serbest Form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Serbest Form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Serbest Form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Serbest Form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Serbest Form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Dikdörtgen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Dikdörtgen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ikdörtgen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Dikdörtgen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Dikdörtgen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Dikdörtgen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Dikdörtgen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Düz Bağlayıcı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Bağlayıcı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Bağlayıcı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Grup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Düz Bağlayıcı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Bağlayıcı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Düz Bağlayıcı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Düz Bağlayıcı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Bağlayıcı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Dikdörtgen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1E464FE-C314-4D11-88E3-642481123079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E34531B-DAD3-4056-882F-6F17D9AF66B1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95459" y="1725768"/>
            <a:ext cx="938869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dirty="0" smtClean="0"/>
              <a:t>        İMMÜNOLOJİ</a:t>
            </a:r>
            <a:r>
              <a:rPr lang="tr-TR" sz="4400" dirty="0"/>
              <a:t>, ORAL </a:t>
            </a:r>
            <a:r>
              <a:rPr lang="tr-TR" sz="4400" dirty="0" smtClean="0"/>
              <a:t>DEFANS</a:t>
            </a:r>
          </a:p>
          <a:p>
            <a:endParaRPr lang="tr-TR" sz="4400" dirty="0"/>
          </a:p>
          <a:p>
            <a:endParaRPr lang="tr-TR" sz="4400" dirty="0" smtClean="0"/>
          </a:p>
          <a:p>
            <a:r>
              <a:rPr lang="tr-TR" sz="3200" dirty="0" smtClean="0"/>
              <a:t>                             </a:t>
            </a:r>
            <a:r>
              <a:rPr lang="tr-TR" sz="3200" dirty="0" err="1" smtClean="0"/>
              <a:t>Prof.Dr</a:t>
            </a:r>
            <a:r>
              <a:rPr lang="tr-TR" sz="3200" dirty="0" smtClean="0"/>
              <a:t>. Funda TUĞCU</a:t>
            </a:r>
            <a:endParaRPr lang="tr-TR" sz="32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57793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    Anafilaksi</a:t>
            </a:r>
            <a:endParaRPr lang="tr-TR" altLang="tr-TR" dirty="0"/>
          </a:p>
        </p:txBody>
      </p:sp>
      <p:sp>
        <p:nvSpPr>
          <p:cNvPr id="516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dirty="0"/>
              <a:t>Sistemik anafilaksi önceden duyarlı duruma geçmiş bir kimsede antijen </a:t>
            </a:r>
            <a:r>
              <a:rPr lang="tr-TR" altLang="tr-TR" dirty="0" err="1" smtClean="0"/>
              <a:t>uyarımına</a:t>
            </a:r>
            <a:r>
              <a:rPr lang="tr-TR" altLang="tr-TR" dirty="0" smtClean="0"/>
              <a:t> </a:t>
            </a:r>
            <a:r>
              <a:rPr lang="tr-TR" altLang="tr-TR" dirty="0"/>
              <a:t>tepki olarak  bazı kimyasal maddelerin serbest kalması nedeniyle meydana gelen acil bir durumdur. </a:t>
            </a:r>
            <a:r>
              <a:rPr lang="tr-TR" altLang="tr-TR" dirty="0" smtClean="0"/>
              <a:t>D</a:t>
            </a:r>
            <a:r>
              <a:rPr lang="en-US" dirty="0" smtClean="0"/>
              <a:t>aha </a:t>
            </a:r>
            <a:r>
              <a:rPr lang="en-US" dirty="0" err="1"/>
              <a:t>önceden</a:t>
            </a:r>
            <a:r>
              <a:rPr lang="en-US" dirty="0"/>
              <a:t> </a:t>
            </a:r>
            <a:r>
              <a:rPr lang="en-US" dirty="0" err="1"/>
              <a:t>karşılaşılmış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antijene</a:t>
            </a:r>
            <a:r>
              <a:rPr lang="en-US" dirty="0"/>
              <a:t> (</a:t>
            </a:r>
            <a:r>
              <a:rPr lang="en-US" dirty="0" err="1"/>
              <a:t>polen</a:t>
            </a:r>
            <a:r>
              <a:rPr lang="en-US" dirty="0"/>
              <a:t>, </a:t>
            </a:r>
            <a:r>
              <a:rPr lang="en-US" dirty="0" err="1"/>
              <a:t>lateks</a:t>
            </a:r>
            <a:r>
              <a:rPr lang="en-US" dirty="0"/>
              <a:t>, </a:t>
            </a:r>
            <a:r>
              <a:rPr lang="en-US" dirty="0" err="1"/>
              <a:t>penisilin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)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aniden</a:t>
            </a:r>
            <a:r>
              <a:rPr lang="en-US" dirty="0"/>
              <a:t> (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hızlı</a:t>
            </a:r>
            <a:r>
              <a:rPr lang="en-US" dirty="0"/>
              <a:t>- </a:t>
            </a:r>
            <a:r>
              <a:rPr lang="en-US" dirty="0" err="1"/>
              <a:t>dakikalar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)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öldürücü</a:t>
            </a:r>
            <a:r>
              <a:rPr lang="en-US" dirty="0"/>
              <a:t> </a:t>
            </a:r>
            <a:r>
              <a:rPr lang="en-US" dirty="0" err="1"/>
              <a:t>olabilen</a:t>
            </a:r>
            <a:r>
              <a:rPr lang="en-US" dirty="0"/>
              <a:t> </a:t>
            </a:r>
            <a:r>
              <a:rPr lang="en-US" dirty="0" err="1"/>
              <a:t>şiddetli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reaksiyondur</a:t>
            </a:r>
            <a:r>
              <a:rPr lang="en-US" dirty="0"/>
              <a:t>. 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76277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          Bağışıklık</a:t>
            </a:r>
            <a:endParaRPr lang="tr-TR" altLang="tr-TR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Organizmanın antijenle ilk karşılaştığında, vücudun antikorları sürekli olarak yapabilmeyi öğrenmesi ve üretilen antikoru hazır olarak tutabilmesi gerekir. Bağışıklık denilen bu özellik </a:t>
            </a:r>
            <a:r>
              <a:rPr lang="tr-TR" altLang="tr-TR" dirty="0">
                <a:solidFill>
                  <a:srgbClr val="FF0000"/>
                </a:solidFill>
              </a:rPr>
              <a:t>doğuştan gelen </a:t>
            </a:r>
            <a:r>
              <a:rPr lang="tr-TR" altLang="tr-TR" dirty="0"/>
              <a:t>ve </a:t>
            </a:r>
            <a:r>
              <a:rPr lang="tr-TR" altLang="tr-TR" dirty="0">
                <a:solidFill>
                  <a:srgbClr val="FF0000"/>
                </a:solidFill>
              </a:rPr>
              <a:t>sonradan kazanılan </a:t>
            </a:r>
            <a:r>
              <a:rPr lang="tr-TR" altLang="tr-TR" dirty="0"/>
              <a:t>bağışıklık olmak üzere iki çeşittir.</a:t>
            </a:r>
          </a:p>
        </p:txBody>
      </p:sp>
    </p:spTree>
    <p:extLst>
      <p:ext uri="{BB962C8B-B14F-4D97-AF65-F5344CB8AC3E}">
        <p14:creationId xmlns:p14="http://schemas.microsoft.com/office/powerpoint/2010/main" val="28263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Ağız Boşluğunun Defans Mekanizmaları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altLang="tr-TR"/>
          </a:p>
          <a:p>
            <a:r>
              <a:rPr lang="tr-TR" altLang="tr-TR"/>
              <a:t>Mukoza epiteli bariyeri, tükürük, dişeti cebi sıvısı, bakteriler arası antagonizm</a:t>
            </a:r>
          </a:p>
          <a:p>
            <a:r>
              <a:rPr lang="tr-TR" altLang="tr-TR"/>
              <a:t>Hücresel immünite</a:t>
            </a:r>
          </a:p>
          <a:p>
            <a:r>
              <a:rPr lang="tr-TR" altLang="tr-TR"/>
              <a:t>Humoral immünite</a:t>
            </a:r>
          </a:p>
        </p:txBody>
      </p:sp>
    </p:spTree>
    <p:extLst>
      <p:ext uri="{BB962C8B-B14F-4D97-AF65-F5344CB8AC3E}">
        <p14:creationId xmlns:p14="http://schemas.microsoft.com/office/powerpoint/2010/main" val="298267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8002588" cy="4495800"/>
          </a:xfrm>
        </p:spPr>
        <p:txBody>
          <a:bodyPr/>
          <a:lstStyle/>
          <a:p>
            <a:pPr algn="just"/>
            <a:r>
              <a:rPr lang="tr-TR" altLang="tr-TR" dirty="0" err="1"/>
              <a:t>İmmünite</a:t>
            </a:r>
            <a:r>
              <a:rPr lang="tr-TR" altLang="tr-TR" dirty="0"/>
              <a:t> (bağışıklık) </a:t>
            </a:r>
            <a:r>
              <a:rPr lang="tr-TR" altLang="tr-TR" dirty="0" err="1"/>
              <a:t>latince</a:t>
            </a:r>
            <a:r>
              <a:rPr lang="tr-TR" altLang="tr-TR" dirty="0"/>
              <a:t> </a:t>
            </a:r>
            <a:r>
              <a:rPr lang="tr-TR" altLang="tr-TR" dirty="0" err="1"/>
              <a:t>immunis</a:t>
            </a:r>
            <a:r>
              <a:rPr lang="tr-TR" altLang="tr-TR" dirty="0"/>
              <a:t> (vergi vermeyen) sözcüğünden türetilmiştir. </a:t>
            </a:r>
            <a:endParaRPr lang="tr-TR" altLang="tr-TR" dirty="0" smtClean="0"/>
          </a:p>
          <a:p>
            <a:pPr algn="just"/>
            <a:r>
              <a:rPr lang="tr-TR" altLang="tr-TR" dirty="0" smtClean="0"/>
              <a:t>Bugün </a:t>
            </a:r>
            <a:r>
              <a:rPr lang="tr-TR" altLang="tr-TR" dirty="0"/>
              <a:t>bağışıklığı, vücuda giren yabancı maddelerin nötralize edilmesi ve etkisiz hale getirilmesi için vücudun geliştirdiği tüm fizyolojik mekanizmalar şeklinde tanımlamak mümkündür.</a:t>
            </a:r>
          </a:p>
          <a:p>
            <a:pPr algn="just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18312282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Enfeksiyonlara (konağa yabancı yapılara) karşı direnci sağlayan hücrelerin, dokuların ve moleküllerin oluşturduğu bütüne </a:t>
            </a:r>
            <a:r>
              <a:rPr lang="tr-TR" dirty="0" err="1">
                <a:solidFill>
                  <a:srgbClr val="FF0000"/>
                </a:solidFill>
              </a:rPr>
              <a:t>immün</a:t>
            </a:r>
            <a:r>
              <a:rPr lang="tr-TR" dirty="0">
                <a:solidFill>
                  <a:srgbClr val="FF0000"/>
                </a:solidFill>
              </a:rPr>
              <a:t> sistem</a:t>
            </a:r>
            <a:r>
              <a:rPr lang="tr-TR" dirty="0"/>
              <a:t>; </a:t>
            </a:r>
            <a:r>
              <a:rPr lang="tr-TR" dirty="0" smtClean="0"/>
              <a:t>bu </a:t>
            </a:r>
            <a:r>
              <a:rPr lang="tr-TR" dirty="0"/>
              <a:t>hücrelerin ve moleküllerin oluşturdukları koordineli reaksiyonlara </a:t>
            </a:r>
            <a:r>
              <a:rPr lang="tr-TR" dirty="0" err="1">
                <a:solidFill>
                  <a:srgbClr val="FF0000"/>
                </a:solidFill>
              </a:rPr>
              <a:t>immün</a:t>
            </a:r>
            <a:r>
              <a:rPr lang="tr-TR" dirty="0">
                <a:solidFill>
                  <a:srgbClr val="FF0000"/>
                </a:solidFill>
              </a:rPr>
              <a:t> yanıt </a:t>
            </a:r>
            <a:r>
              <a:rPr lang="tr-TR" dirty="0"/>
              <a:t>denir.</a:t>
            </a:r>
          </a:p>
        </p:txBody>
      </p:sp>
    </p:spTree>
    <p:extLst>
      <p:ext uri="{BB962C8B-B14F-4D97-AF65-F5344CB8AC3E}">
        <p14:creationId xmlns:p14="http://schemas.microsoft.com/office/powerpoint/2010/main" val="2756451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     </a:t>
            </a:r>
            <a:r>
              <a:rPr lang="tr-TR" dirty="0" err="1" smtClean="0"/>
              <a:t>İmmünojene</a:t>
            </a:r>
            <a:r>
              <a:rPr lang="tr-TR" dirty="0" smtClean="0"/>
              <a:t> karşı savunma mekanizmaları;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      Lokal veya sistemik,  spesifik veya </a:t>
            </a:r>
            <a:r>
              <a:rPr lang="tr-TR" dirty="0" err="1" smtClean="0"/>
              <a:t>nonspesifik</a:t>
            </a:r>
            <a:r>
              <a:rPr lang="tr-TR" dirty="0" smtClean="0"/>
              <a:t>,  </a:t>
            </a:r>
            <a:r>
              <a:rPr lang="tr-TR" dirty="0" err="1" smtClean="0"/>
              <a:t>hümoral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veya hücresel olabilir.</a:t>
            </a:r>
          </a:p>
        </p:txBody>
      </p:sp>
    </p:spTree>
    <p:extLst>
      <p:ext uri="{BB962C8B-B14F-4D97-AF65-F5344CB8AC3E}">
        <p14:creationId xmlns:p14="http://schemas.microsoft.com/office/powerpoint/2010/main" val="72039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tr-TR" dirty="0" smtClean="0"/>
              <a:t>  </a:t>
            </a:r>
            <a:r>
              <a:rPr lang="en-US" dirty="0" err="1" smtClean="0"/>
              <a:t>Mikroplara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/>
              <a:t>vücut</a:t>
            </a:r>
            <a:r>
              <a:rPr lang="en-US" dirty="0"/>
              <a:t> </a:t>
            </a:r>
            <a:r>
              <a:rPr lang="en-US" dirty="0" err="1"/>
              <a:t>savunması</a:t>
            </a:r>
            <a:r>
              <a:rPr lang="en-US" dirty="0"/>
              <a:t>, </a:t>
            </a:r>
            <a:r>
              <a:rPr lang="en-US" dirty="0" err="1"/>
              <a:t>iki</a:t>
            </a:r>
            <a:r>
              <a:rPr lang="en-US" dirty="0"/>
              <a:t> tip </a:t>
            </a:r>
            <a:r>
              <a:rPr lang="en-US" dirty="0" err="1"/>
              <a:t>reaksiyonla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 </a:t>
            </a:r>
            <a:r>
              <a:rPr lang="tr-TR" dirty="0" smtClean="0"/>
              <a:t> </a:t>
            </a:r>
          </a:p>
          <a:p>
            <a:r>
              <a:rPr lang="tr-TR" dirty="0" smtClean="0"/>
              <a:t>1-D</a:t>
            </a:r>
            <a:r>
              <a:rPr lang="en-US" dirty="0" err="1" smtClean="0"/>
              <a:t>oğal</a:t>
            </a:r>
            <a:r>
              <a:rPr lang="en-US" dirty="0" smtClean="0"/>
              <a:t> (</a:t>
            </a:r>
            <a:r>
              <a:rPr lang="en-US" dirty="0" err="1" smtClean="0"/>
              <a:t>doğuştan</a:t>
            </a:r>
            <a:r>
              <a:rPr lang="en-US" dirty="0"/>
              <a:t>, </a:t>
            </a:r>
            <a:r>
              <a:rPr lang="en-US" dirty="0" err="1"/>
              <a:t>nonspesifik</a:t>
            </a:r>
            <a:r>
              <a:rPr lang="en-US" dirty="0"/>
              <a:t>, natural, </a:t>
            </a:r>
            <a:r>
              <a:rPr lang="en-US" dirty="0" err="1"/>
              <a:t>tabii</a:t>
            </a:r>
            <a:r>
              <a:rPr lang="en-US" dirty="0"/>
              <a:t>) </a:t>
            </a:r>
            <a:endParaRPr lang="tr-TR" dirty="0" smtClean="0"/>
          </a:p>
          <a:p>
            <a:r>
              <a:rPr lang="en-US" dirty="0" smtClean="0"/>
              <a:t>2</a:t>
            </a:r>
            <a:r>
              <a:rPr lang="tr-TR" dirty="0" smtClean="0"/>
              <a:t>-A</a:t>
            </a:r>
            <a:r>
              <a:rPr lang="en-US" dirty="0" err="1" smtClean="0"/>
              <a:t>daptif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kazanılmış</a:t>
            </a:r>
            <a:r>
              <a:rPr lang="en-US" dirty="0"/>
              <a:t>, </a:t>
            </a:r>
            <a:r>
              <a:rPr lang="en-US" dirty="0" err="1"/>
              <a:t>akkiz</a:t>
            </a:r>
            <a:r>
              <a:rPr lang="en-US" dirty="0"/>
              <a:t>, </a:t>
            </a:r>
            <a:r>
              <a:rPr lang="en-US" dirty="0" err="1"/>
              <a:t>spesifik</a:t>
            </a:r>
            <a:r>
              <a:rPr lang="en-US" dirty="0"/>
              <a:t>, </a:t>
            </a:r>
            <a:r>
              <a:rPr lang="en-US" dirty="0" err="1"/>
              <a:t>edinsel</a:t>
            </a:r>
            <a:r>
              <a:rPr lang="en-US" dirty="0" smtClean="0"/>
              <a:t>),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geniş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bölümünü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oluşturur</a:t>
            </a:r>
            <a:r>
              <a:rPr lang="en-US" dirty="0"/>
              <a:t>. </a:t>
            </a:r>
            <a:r>
              <a:rPr lang="en-US" dirty="0" err="1"/>
              <a:t>Adaptif</a:t>
            </a:r>
            <a:r>
              <a:rPr lang="en-US" dirty="0"/>
              <a:t> </a:t>
            </a:r>
            <a:r>
              <a:rPr lang="en-US" dirty="0" err="1"/>
              <a:t>immunite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güçlü</a:t>
            </a:r>
            <a:r>
              <a:rPr lang="en-US" dirty="0"/>
              <a:t> </a:t>
            </a:r>
            <a:r>
              <a:rPr lang="en-US" dirty="0" err="1"/>
              <a:t>korunma</a:t>
            </a:r>
            <a:r>
              <a:rPr lang="en-US" dirty="0"/>
              <a:t> </a:t>
            </a:r>
            <a:r>
              <a:rPr lang="en-US" dirty="0" err="1"/>
              <a:t>sağlar</a:t>
            </a:r>
            <a:r>
              <a:rPr lang="en-US" dirty="0"/>
              <a:t> </a:t>
            </a:r>
            <a:r>
              <a:rPr lang="tr-TR" dirty="0" smtClean="0"/>
              <a:t>.</a:t>
            </a:r>
          </a:p>
          <a:p>
            <a:r>
              <a:rPr lang="en-US" dirty="0" err="1" smtClean="0"/>
              <a:t>Vücut</a:t>
            </a:r>
            <a:r>
              <a:rPr lang="en-US" dirty="0"/>
              <a:t>, </a:t>
            </a:r>
            <a:r>
              <a:rPr lang="en-US" dirty="0" err="1"/>
              <a:t>bakteriler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toksinlerle</a:t>
            </a:r>
            <a:r>
              <a:rPr lang="en-US" dirty="0"/>
              <a:t> </a:t>
            </a:r>
            <a:r>
              <a:rPr lang="en-US" dirty="0" err="1"/>
              <a:t>karşılaşıncaya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, </a:t>
            </a:r>
            <a:r>
              <a:rPr lang="en-US" dirty="0" err="1"/>
              <a:t>adaptif</a:t>
            </a:r>
            <a:r>
              <a:rPr lang="en-US" dirty="0"/>
              <a:t> </a:t>
            </a:r>
            <a:r>
              <a:rPr lang="en-US" dirty="0" err="1"/>
              <a:t>immuniteye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 smtClean="0"/>
              <a:t>değildir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0134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2800"/>
              <a:t>Lenfoid Organlar</a:t>
            </a:r>
          </a:p>
        </p:txBody>
      </p:sp>
      <p:sp>
        <p:nvSpPr>
          <p:cNvPr id="13619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tr-TR" altLang="tr-TR" sz="2000"/>
              <a:t>Primer Lenfoid Organlar</a:t>
            </a:r>
          </a:p>
          <a:p>
            <a:pPr>
              <a:buFontTx/>
              <a:buNone/>
            </a:pPr>
            <a:endParaRPr lang="tr-TR" altLang="tr-TR" sz="2000"/>
          </a:p>
          <a:p>
            <a:pPr>
              <a:buFontTx/>
              <a:buNone/>
            </a:pPr>
            <a:r>
              <a:rPr lang="tr-TR" altLang="tr-TR" sz="2000"/>
              <a:t>        Kemik iliği</a:t>
            </a:r>
          </a:p>
          <a:p>
            <a:pPr>
              <a:buFontTx/>
              <a:buNone/>
            </a:pPr>
            <a:r>
              <a:rPr lang="tr-TR" altLang="tr-TR" sz="2000"/>
              <a:t>        Timus</a:t>
            </a:r>
          </a:p>
          <a:p>
            <a:pPr>
              <a:buFontTx/>
              <a:buNone/>
            </a:pPr>
            <a:endParaRPr lang="tr-TR" altLang="tr-TR" sz="2000"/>
          </a:p>
          <a:p>
            <a:pPr>
              <a:buFontTx/>
              <a:buNone/>
            </a:pPr>
            <a:endParaRPr lang="tr-TR" altLang="tr-TR" sz="2000"/>
          </a:p>
          <a:p>
            <a:pPr>
              <a:buFontTx/>
              <a:buNone/>
            </a:pPr>
            <a:endParaRPr lang="tr-TR" altLang="tr-TR" sz="2000"/>
          </a:p>
          <a:p>
            <a:pPr>
              <a:buFontTx/>
              <a:buNone/>
            </a:pPr>
            <a:r>
              <a:rPr lang="tr-TR" altLang="tr-TR" sz="2000"/>
              <a:t>  * Bu  organlar  immün cevabın hazırlanmasında görev yapan hücrelerin yapıldığı ve farklılaştığı yerlerdir.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167438" y="1557339"/>
            <a:ext cx="4500562" cy="4611687"/>
          </a:xfrm>
        </p:spPr>
        <p:txBody>
          <a:bodyPr/>
          <a:lstStyle/>
          <a:p>
            <a:r>
              <a:rPr lang="tr-TR" altLang="tr-TR" sz="2000" dirty="0" err="1" smtClean="0"/>
              <a:t>Sekonder</a:t>
            </a:r>
            <a:r>
              <a:rPr lang="tr-TR" altLang="tr-TR" sz="2000" dirty="0" smtClean="0"/>
              <a:t> </a:t>
            </a:r>
            <a:r>
              <a:rPr lang="tr-TR" altLang="tr-TR" sz="2000" dirty="0" err="1"/>
              <a:t>Lenfoid</a:t>
            </a:r>
            <a:r>
              <a:rPr lang="tr-TR" altLang="tr-TR" sz="2000" dirty="0"/>
              <a:t> organlar</a:t>
            </a:r>
          </a:p>
          <a:p>
            <a:endParaRPr lang="tr-TR" altLang="tr-TR" sz="2000" dirty="0"/>
          </a:p>
          <a:p>
            <a:pPr>
              <a:buFontTx/>
              <a:buNone/>
            </a:pPr>
            <a:r>
              <a:rPr lang="tr-TR" altLang="tr-TR" sz="2000" dirty="0"/>
              <a:t>     Dalak </a:t>
            </a:r>
          </a:p>
          <a:p>
            <a:pPr>
              <a:buFontTx/>
              <a:buNone/>
            </a:pPr>
            <a:r>
              <a:rPr lang="tr-TR" altLang="tr-TR" sz="2000" dirty="0"/>
              <a:t>     Lenf düğümleri </a:t>
            </a:r>
          </a:p>
          <a:p>
            <a:pPr>
              <a:buFontTx/>
              <a:buNone/>
            </a:pPr>
            <a:r>
              <a:rPr lang="tr-TR" altLang="tr-TR" sz="2000" dirty="0"/>
              <a:t>     </a:t>
            </a:r>
            <a:r>
              <a:rPr lang="tr-TR" altLang="tr-TR" sz="2000" dirty="0" err="1"/>
              <a:t>Kapsülsüz</a:t>
            </a:r>
            <a:r>
              <a:rPr lang="tr-TR" altLang="tr-TR" sz="2000" dirty="0"/>
              <a:t> </a:t>
            </a:r>
            <a:r>
              <a:rPr lang="tr-TR" altLang="tr-TR" sz="2000" dirty="0" err="1"/>
              <a:t>lenfoid</a:t>
            </a:r>
            <a:r>
              <a:rPr lang="tr-TR" altLang="tr-TR" sz="2000" dirty="0"/>
              <a:t>           dokular(</a:t>
            </a:r>
            <a:r>
              <a:rPr lang="tr-TR" altLang="tr-TR" sz="2000" dirty="0" err="1"/>
              <a:t>solunum,sindirim</a:t>
            </a:r>
            <a:r>
              <a:rPr lang="tr-TR" altLang="tr-TR" sz="2000" dirty="0"/>
              <a:t>,</a:t>
            </a:r>
          </a:p>
          <a:p>
            <a:pPr>
              <a:buFontTx/>
              <a:buNone/>
            </a:pPr>
            <a:r>
              <a:rPr lang="tr-TR" altLang="tr-TR" sz="2000" dirty="0"/>
              <a:t>      </a:t>
            </a:r>
            <a:r>
              <a:rPr lang="tr-TR" altLang="tr-TR" sz="2000" dirty="0" err="1"/>
              <a:t>genitoüriner</a:t>
            </a:r>
            <a:r>
              <a:rPr lang="tr-TR" altLang="tr-TR" sz="2000" dirty="0"/>
              <a:t> sistem)</a:t>
            </a:r>
          </a:p>
          <a:p>
            <a:pPr>
              <a:buFontTx/>
              <a:buNone/>
            </a:pPr>
            <a:endParaRPr lang="tr-TR" altLang="tr-TR" sz="2000" dirty="0"/>
          </a:p>
          <a:p>
            <a:pPr>
              <a:buFontTx/>
              <a:buNone/>
            </a:pPr>
            <a:r>
              <a:rPr lang="tr-TR" altLang="tr-TR" sz="2000" dirty="0"/>
              <a:t>  * Burada hücreler </a:t>
            </a:r>
            <a:r>
              <a:rPr lang="tr-TR" altLang="tr-TR" sz="2000" dirty="0" err="1"/>
              <a:t>immünojenle</a:t>
            </a:r>
            <a:r>
              <a:rPr lang="tr-TR" altLang="tr-TR" sz="2000" dirty="0"/>
              <a:t> karşılaşır ve gerekli </a:t>
            </a:r>
            <a:r>
              <a:rPr lang="tr-TR" altLang="tr-TR" sz="2000" dirty="0" err="1"/>
              <a:t>immün</a:t>
            </a:r>
            <a:r>
              <a:rPr lang="tr-TR" altLang="tr-TR" sz="2000" dirty="0"/>
              <a:t> cevabı verir.</a:t>
            </a:r>
          </a:p>
          <a:p>
            <a:pPr>
              <a:buFontTx/>
              <a:buNone/>
            </a:pPr>
            <a:endParaRPr lang="tr-TR" altLang="tr-TR" sz="2000" dirty="0"/>
          </a:p>
          <a:p>
            <a:pPr>
              <a:buFontTx/>
              <a:buNone/>
            </a:pP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257660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İki ana hücre grubu vardır</a:t>
            </a:r>
            <a:r>
              <a:rPr lang="tr-TR" altLang="tr-TR" dirty="0" smtClean="0"/>
              <a:t>:</a:t>
            </a:r>
          </a:p>
          <a:p>
            <a:r>
              <a:rPr lang="tr-TR" altLang="tr-TR" dirty="0" smtClean="0"/>
              <a:t>Lenfosit </a:t>
            </a:r>
            <a:r>
              <a:rPr lang="tr-TR" altLang="tr-TR" dirty="0"/>
              <a:t>ve türevleri ve </a:t>
            </a:r>
            <a:r>
              <a:rPr lang="tr-TR" altLang="tr-TR" dirty="0" err="1"/>
              <a:t>makrofajlardır</a:t>
            </a:r>
            <a:r>
              <a:rPr lang="tr-TR" altLang="tr-T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549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</a:t>
            </a:r>
            <a:r>
              <a:rPr lang="en-US" dirty="0" err="1" smtClean="0"/>
              <a:t>İmmun</a:t>
            </a:r>
            <a:r>
              <a:rPr lang="en-US" dirty="0" smtClean="0"/>
              <a:t> </a:t>
            </a:r>
            <a:r>
              <a:rPr lang="en-US" dirty="0" err="1"/>
              <a:t>Yanıtın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Tipleri</a:t>
            </a:r>
            <a:r>
              <a:rPr lang="en-US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antijene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gelişen</a:t>
            </a:r>
            <a:r>
              <a:rPr lang="en-US" dirty="0"/>
              <a:t> </a:t>
            </a:r>
            <a:r>
              <a:rPr lang="en-US" dirty="0" err="1"/>
              <a:t>immun</a:t>
            </a:r>
            <a:r>
              <a:rPr lang="en-US" dirty="0"/>
              <a:t> </a:t>
            </a:r>
            <a:r>
              <a:rPr lang="en-US" dirty="0" err="1"/>
              <a:t>yanıt</a:t>
            </a:r>
            <a:r>
              <a:rPr lang="en-US" dirty="0"/>
              <a:t>,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çıkabilir</a:t>
            </a:r>
            <a:r>
              <a:rPr lang="en-US" dirty="0"/>
              <a:t>: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en-US" dirty="0" smtClean="0"/>
              <a:t>1</a:t>
            </a:r>
            <a:r>
              <a:rPr lang="tr-TR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Humoral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sıvısal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 err="1">
                <a:solidFill>
                  <a:srgbClr val="FF0000"/>
                </a:solidFill>
              </a:rPr>
              <a:t>yanıt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2</a:t>
            </a:r>
            <a:r>
              <a:rPr lang="tr-TR" dirty="0" smtClean="0"/>
              <a:t>- </a:t>
            </a:r>
            <a:r>
              <a:rPr lang="tr-TR" dirty="0" smtClean="0">
                <a:solidFill>
                  <a:srgbClr val="FF0000"/>
                </a:solidFill>
              </a:rPr>
              <a:t>H</a:t>
            </a:r>
            <a:r>
              <a:rPr lang="en-US" dirty="0" err="1" smtClean="0">
                <a:solidFill>
                  <a:srgbClr val="FF0000"/>
                </a:solidFill>
              </a:rPr>
              <a:t>ücresel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hücre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bağlantılı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hücrenin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yönettiği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 err="1">
                <a:solidFill>
                  <a:srgbClr val="FF0000"/>
                </a:solidFill>
              </a:rPr>
              <a:t>yanıt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</a:t>
            </a:r>
            <a:r>
              <a:rPr lang="en-US" dirty="0"/>
              <a:t>Humoral </a:t>
            </a:r>
            <a:r>
              <a:rPr lang="en-US" dirty="0" err="1"/>
              <a:t>yanıt</a:t>
            </a:r>
            <a:r>
              <a:rPr lang="en-US" dirty="0"/>
              <a:t>, </a:t>
            </a:r>
            <a:r>
              <a:rPr lang="en-US" dirty="0" err="1"/>
              <a:t>antikor</a:t>
            </a:r>
            <a:r>
              <a:rPr lang="en-US" dirty="0"/>
              <a:t> </a:t>
            </a:r>
            <a:r>
              <a:rPr lang="en-US" dirty="0" err="1"/>
              <a:t>üretimine</a:t>
            </a:r>
            <a:r>
              <a:rPr lang="en-US" dirty="0"/>
              <a:t> </a:t>
            </a:r>
            <a:r>
              <a:rPr lang="en-US" dirty="0" err="1"/>
              <a:t>dayanır</a:t>
            </a:r>
            <a:r>
              <a:rPr lang="en-US" dirty="0"/>
              <a:t>. B </a:t>
            </a:r>
            <a:r>
              <a:rPr lang="en-US" dirty="0" err="1"/>
              <a:t>lenfositler</a:t>
            </a:r>
            <a:r>
              <a:rPr lang="en-US" dirty="0"/>
              <a:t> humoral </a:t>
            </a:r>
            <a:r>
              <a:rPr lang="en-US" dirty="0" err="1"/>
              <a:t>yanıtın</a:t>
            </a:r>
            <a:r>
              <a:rPr lang="en-US" dirty="0"/>
              <a:t> </a:t>
            </a:r>
            <a:r>
              <a:rPr lang="en-US" dirty="0" err="1"/>
              <a:t>baş</a:t>
            </a:r>
            <a:r>
              <a:rPr lang="en-US" dirty="0"/>
              <a:t> </a:t>
            </a:r>
            <a:r>
              <a:rPr lang="en-US" dirty="0" err="1"/>
              <a:t>aktörüdür</a:t>
            </a:r>
            <a:r>
              <a:rPr lang="en-US" dirty="0"/>
              <a:t>. </a:t>
            </a:r>
            <a:r>
              <a:rPr lang="en-US" dirty="0" err="1"/>
              <a:t>Antikorları</a:t>
            </a:r>
            <a:r>
              <a:rPr lang="en-US" dirty="0"/>
              <a:t> </a:t>
            </a:r>
            <a:r>
              <a:rPr lang="en-US" dirty="0" err="1"/>
              <a:t>üreten</a:t>
            </a:r>
            <a:r>
              <a:rPr lang="en-US" dirty="0"/>
              <a:t> </a:t>
            </a:r>
            <a:r>
              <a:rPr lang="en-US" dirty="0" err="1"/>
              <a:t>plasmasitleri</a:t>
            </a:r>
            <a:r>
              <a:rPr lang="en-US" dirty="0"/>
              <a:t> </a:t>
            </a:r>
            <a:r>
              <a:rPr lang="en-US" dirty="0" err="1"/>
              <a:t>oluşturur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err="1"/>
              <a:t>İmmun</a:t>
            </a:r>
            <a:r>
              <a:rPr lang="en-US" dirty="0"/>
              <a:t> </a:t>
            </a:r>
            <a:r>
              <a:rPr lang="en-US" dirty="0" err="1"/>
              <a:t>sistemin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mekanizmasını</a:t>
            </a:r>
            <a:r>
              <a:rPr lang="en-US" dirty="0"/>
              <a:t> </a:t>
            </a:r>
            <a:r>
              <a:rPr lang="en-US" dirty="0" err="1"/>
              <a:t>oluşturan</a:t>
            </a:r>
            <a:r>
              <a:rPr lang="en-US" dirty="0"/>
              <a:t> </a:t>
            </a:r>
            <a:r>
              <a:rPr lang="en-US" dirty="0" err="1"/>
              <a:t>hücresel</a:t>
            </a:r>
            <a:r>
              <a:rPr lang="en-US" dirty="0"/>
              <a:t> </a:t>
            </a:r>
            <a:r>
              <a:rPr lang="en-US" dirty="0" err="1"/>
              <a:t>immun</a:t>
            </a:r>
            <a:r>
              <a:rPr lang="en-US" dirty="0"/>
              <a:t> </a:t>
            </a:r>
            <a:r>
              <a:rPr lang="en-US" dirty="0" err="1"/>
              <a:t>yanıt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T </a:t>
            </a:r>
            <a:r>
              <a:rPr lang="en-US" dirty="0" err="1"/>
              <a:t>lenfositlerin</a:t>
            </a:r>
            <a:r>
              <a:rPr lang="en-US" dirty="0"/>
              <a:t> </a:t>
            </a:r>
            <a:r>
              <a:rPr lang="en-US" dirty="0" err="1"/>
              <a:t>yalnız</a:t>
            </a:r>
            <a:r>
              <a:rPr lang="en-US" dirty="0"/>
              <a:t> </a:t>
            </a:r>
            <a:r>
              <a:rPr lang="en-US" dirty="0" err="1" smtClean="0"/>
              <a:t>çalı</a:t>
            </a:r>
            <a:r>
              <a:rPr lang="tr-TR" dirty="0" smtClean="0"/>
              <a:t>ş</a:t>
            </a:r>
            <a:r>
              <a:rPr lang="en-US" dirty="0" err="1" smtClean="0"/>
              <a:t>ması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makrofajlar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desteklenmesini</a:t>
            </a:r>
            <a:r>
              <a:rPr lang="en-US" dirty="0"/>
              <a:t> </a:t>
            </a:r>
            <a:r>
              <a:rPr lang="en-US" dirty="0" err="1"/>
              <a:t>kapsar</a:t>
            </a:r>
            <a:r>
              <a:rPr lang="en-US" dirty="0"/>
              <a:t>. </a:t>
            </a:r>
            <a:r>
              <a:rPr lang="en-US" dirty="0" err="1"/>
              <a:t>İmmun</a:t>
            </a:r>
            <a:r>
              <a:rPr lang="en-US" dirty="0"/>
              <a:t> </a:t>
            </a:r>
            <a:r>
              <a:rPr lang="en-US" dirty="0" err="1"/>
              <a:t>sistemin</a:t>
            </a:r>
            <a:r>
              <a:rPr lang="en-US" dirty="0"/>
              <a:t> </a:t>
            </a:r>
            <a:r>
              <a:rPr lang="en-US" dirty="0" err="1"/>
              <a:t>hücresel</a:t>
            </a:r>
            <a:r>
              <a:rPr lang="en-US" dirty="0"/>
              <a:t> </a:t>
            </a:r>
            <a:r>
              <a:rPr lang="en-US" dirty="0" err="1"/>
              <a:t>bölümü</a:t>
            </a:r>
            <a:r>
              <a:rPr lang="en-US" dirty="0"/>
              <a:t>, 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yanıtı</a:t>
            </a:r>
            <a:r>
              <a:rPr lang="en-US" dirty="0"/>
              <a:t> da </a:t>
            </a:r>
            <a:r>
              <a:rPr lang="en-US" dirty="0" err="1"/>
              <a:t>ayarlar</a:t>
            </a:r>
            <a:r>
              <a:rPr lang="en-US" dirty="0"/>
              <a:t>. Bu </a:t>
            </a:r>
            <a:r>
              <a:rPr lang="en-US" dirty="0" err="1"/>
              <a:t>nedenle</a:t>
            </a:r>
            <a:r>
              <a:rPr lang="en-US" dirty="0"/>
              <a:t> humoral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hücresel</a:t>
            </a:r>
            <a:r>
              <a:rPr lang="en-US" dirty="0"/>
              <a:t> </a:t>
            </a:r>
            <a:r>
              <a:rPr lang="en-US" dirty="0" err="1"/>
              <a:t>yanıtlar</a:t>
            </a:r>
            <a:r>
              <a:rPr lang="en-US" dirty="0"/>
              <a:t> </a:t>
            </a:r>
            <a:r>
              <a:rPr lang="en-US" dirty="0" err="1"/>
              <a:t>birbiriyle</a:t>
            </a:r>
            <a:r>
              <a:rPr lang="en-US" dirty="0"/>
              <a:t> </a:t>
            </a:r>
            <a:r>
              <a:rPr lang="en-US" dirty="0" err="1"/>
              <a:t>ilişkilidir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71674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/>
          <a:lstStyle/>
          <a:p>
            <a:r>
              <a:rPr lang="tr-TR" altLang="tr-TR" dirty="0" smtClean="0"/>
              <a:t>    Aşırı </a:t>
            </a:r>
            <a:r>
              <a:rPr lang="tr-TR" altLang="tr-TR" dirty="0"/>
              <a:t>duyarlılık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tr-TR" altLang="tr-TR" sz="2400" b="1" i="1" dirty="0">
                <a:solidFill>
                  <a:srgbClr val="FF0000"/>
                </a:solidFill>
              </a:rPr>
              <a:t>Tip I- Erken(</a:t>
            </a:r>
            <a:r>
              <a:rPr lang="tr-TR" altLang="tr-TR" sz="2400" b="1" i="1" dirty="0" err="1">
                <a:solidFill>
                  <a:srgbClr val="FF0000"/>
                </a:solidFill>
              </a:rPr>
              <a:t>immediate</a:t>
            </a:r>
            <a:r>
              <a:rPr lang="tr-TR" altLang="tr-TR" sz="2400" b="1" i="1" dirty="0">
                <a:solidFill>
                  <a:srgbClr val="FF0000"/>
                </a:solidFill>
              </a:rPr>
              <a:t>) aşırı duyarlılık</a:t>
            </a:r>
            <a:r>
              <a:rPr lang="tr-TR" altLang="tr-TR" sz="2400" dirty="0"/>
              <a:t> </a:t>
            </a:r>
            <a:r>
              <a:rPr lang="tr-TR" altLang="tr-TR" sz="2000" dirty="0"/>
              <a:t>(maksimum cevap antijenle temastan sonra 5-15 </a:t>
            </a:r>
            <a:r>
              <a:rPr lang="tr-TR" altLang="tr-TR" sz="2000" dirty="0" err="1"/>
              <a:t>dk</a:t>
            </a:r>
            <a:r>
              <a:rPr lang="tr-TR" altLang="tr-TR" sz="2000" dirty="0"/>
              <a:t> içinde).</a:t>
            </a:r>
            <a:r>
              <a:rPr lang="tr-TR" altLang="tr-TR" sz="2000" dirty="0" err="1"/>
              <a:t>İmmün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komponent</a:t>
            </a:r>
            <a:r>
              <a:rPr lang="tr-TR" altLang="tr-TR" sz="2000" dirty="0"/>
              <a:t> </a:t>
            </a:r>
            <a:r>
              <a:rPr lang="tr-TR" altLang="tr-TR" sz="2000" dirty="0" err="1" smtClean="0"/>
              <a:t>IgE</a:t>
            </a:r>
            <a:r>
              <a:rPr lang="en-US" sz="2000" dirty="0" smtClean="0"/>
              <a:t> (</a:t>
            </a:r>
            <a:r>
              <a:rPr lang="en-US" sz="2000" dirty="0" err="1"/>
              <a:t>Anafilaktik</a:t>
            </a:r>
            <a:r>
              <a:rPr lang="en-US" sz="2000" dirty="0"/>
              <a:t>- </a:t>
            </a:r>
            <a:r>
              <a:rPr lang="en-US" sz="2000" dirty="0" err="1"/>
              <a:t>Erken</a:t>
            </a:r>
            <a:r>
              <a:rPr lang="en-US" sz="2000" dirty="0"/>
              <a:t> Tip </a:t>
            </a:r>
            <a:r>
              <a:rPr lang="en-US" sz="2000" dirty="0" err="1"/>
              <a:t>Hipersensitivite</a:t>
            </a:r>
            <a:r>
              <a:rPr lang="en-US" sz="2000" dirty="0"/>
              <a:t>) </a:t>
            </a:r>
            <a:endParaRPr lang="tr-TR" altLang="tr-TR" sz="2000" dirty="0"/>
          </a:p>
          <a:p>
            <a:pPr algn="just">
              <a:lnSpc>
                <a:spcPct val="90000"/>
              </a:lnSpc>
            </a:pPr>
            <a:r>
              <a:rPr lang="tr-TR" altLang="tr-TR" sz="2400" b="1" i="1" dirty="0">
                <a:solidFill>
                  <a:srgbClr val="FF0000"/>
                </a:solidFill>
              </a:rPr>
              <a:t>Tip II- Antikora bağlı </a:t>
            </a:r>
            <a:r>
              <a:rPr lang="tr-TR" altLang="tr-TR" sz="2400" b="1" i="1" dirty="0" err="1">
                <a:solidFill>
                  <a:srgbClr val="FF0000"/>
                </a:solidFill>
              </a:rPr>
              <a:t>sitotoksik</a:t>
            </a:r>
            <a:r>
              <a:rPr lang="tr-TR" altLang="tr-TR" sz="2400" b="1" i="1" dirty="0">
                <a:solidFill>
                  <a:srgbClr val="FF0000"/>
                </a:solidFill>
              </a:rPr>
              <a:t> tip aşırı duyarlılık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altLang="tr-TR" sz="2400" dirty="0"/>
              <a:t>    </a:t>
            </a:r>
            <a:r>
              <a:rPr lang="tr-TR" altLang="tr-TR" sz="2000" dirty="0"/>
              <a:t>(5-8 saatlik periyotta).</a:t>
            </a:r>
            <a:r>
              <a:rPr lang="tr-TR" altLang="tr-TR" sz="2000" dirty="0" err="1"/>
              <a:t>İmmün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komponent</a:t>
            </a:r>
            <a:r>
              <a:rPr lang="tr-TR" altLang="tr-TR" sz="2000" dirty="0"/>
              <a:t> </a:t>
            </a:r>
            <a:r>
              <a:rPr lang="tr-TR" altLang="tr-TR" sz="2000" dirty="0" err="1"/>
              <a:t>IgG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IgM</a:t>
            </a:r>
            <a:endParaRPr lang="tr-TR" altLang="tr-TR" sz="2000" dirty="0"/>
          </a:p>
          <a:p>
            <a:pPr algn="just">
              <a:lnSpc>
                <a:spcPct val="90000"/>
              </a:lnSpc>
            </a:pPr>
            <a:r>
              <a:rPr lang="tr-TR" altLang="tr-TR" sz="2400" b="1" i="1" dirty="0">
                <a:solidFill>
                  <a:srgbClr val="FF0000"/>
                </a:solidFill>
              </a:rPr>
              <a:t>Tip III- </a:t>
            </a:r>
            <a:r>
              <a:rPr lang="tr-TR" altLang="tr-TR" sz="2400" b="1" i="1" dirty="0" err="1">
                <a:solidFill>
                  <a:srgbClr val="FF0000"/>
                </a:solidFill>
              </a:rPr>
              <a:t>İmmün</a:t>
            </a:r>
            <a:r>
              <a:rPr lang="tr-TR" altLang="tr-TR" sz="2400" b="1" i="1" dirty="0">
                <a:solidFill>
                  <a:srgbClr val="FF0000"/>
                </a:solidFill>
              </a:rPr>
              <a:t> komplekslerle olan aşırı duyarlılık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altLang="tr-TR" sz="2400" dirty="0"/>
              <a:t>    </a:t>
            </a:r>
            <a:r>
              <a:rPr lang="tr-TR" altLang="tr-TR" sz="2000" dirty="0"/>
              <a:t>(2-8 saat sonra) </a:t>
            </a:r>
            <a:r>
              <a:rPr lang="tr-TR" altLang="tr-TR" sz="2000" dirty="0" err="1"/>
              <a:t>İmmün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komponent</a:t>
            </a:r>
            <a:r>
              <a:rPr lang="tr-TR" altLang="tr-TR" sz="2000" dirty="0"/>
              <a:t> </a:t>
            </a:r>
            <a:r>
              <a:rPr lang="tr-TR" altLang="tr-TR" sz="2000" dirty="0" err="1"/>
              <a:t>IgG,IgM</a:t>
            </a:r>
            <a:endParaRPr lang="tr-TR" altLang="tr-TR" sz="2000" dirty="0"/>
          </a:p>
          <a:p>
            <a:pPr algn="just">
              <a:lnSpc>
                <a:spcPct val="90000"/>
              </a:lnSpc>
            </a:pPr>
            <a:r>
              <a:rPr lang="tr-TR" altLang="tr-TR" sz="2400" b="1" i="1" dirty="0">
                <a:solidFill>
                  <a:srgbClr val="FF0000"/>
                </a:solidFill>
              </a:rPr>
              <a:t>Tip IV –Geç aşırı duyarlılık</a:t>
            </a:r>
            <a:r>
              <a:rPr lang="tr-TR" altLang="tr-TR" sz="2400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altLang="tr-TR" sz="2400" dirty="0"/>
              <a:t>   </a:t>
            </a:r>
            <a:r>
              <a:rPr lang="tr-TR" altLang="tr-TR" sz="2000" dirty="0"/>
              <a:t>(24-72 saat sonra)</a:t>
            </a:r>
            <a:r>
              <a:rPr lang="tr-TR" altLang="tr-TR" sz="2000" dirty="0" err="1"/>
              <a:t>İmmün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komponent</a:t>
            </a:r>
            <a:r>
              <a:rPr lang="tr-TR" altLang="tr-TR" sz="2000" dirty="0"/>
              <a:t> T lenfosit </a:t>
            </a:r>
            <a:r>
              <a:rPr lang="tr-TR" altLang="tr-TR" sz="2000" dirty="0" err="1"/>
              <a:t>ler</a:t>
            </a:r>
            <a:r>
              <a:rPr lang="tr-TR" altLang="tr-TR" sz="2000" dirty="0"/>
              <a:t>(CD4+)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altLang="tr-TR" sz="2400" dirty="0"/>
              <a:t>    </a:t>
            </a:r>
            <a:r>
              <a:rPr lang="en-US" sz="2400" dirty="0" err="1"/>
              <a:t>Bunların</a:t>
            </a:r>
            <a:r>
              <a:rPr lang="en-US" sz="2400" dirty="0"/>
              <a:t> ilk </a:t>
            </a:r>
            <a:r>
              <a:rPr lang="en-US" sz="2400" dirty="0" err="1"/>
              <a:t>üçü</a:t>
            </a:r>
            <a:r>
              <a:rPr lang="en-US" sz="2400" dirty="0"/>
              <a:t>, </a:t>
            </a:r>
            <a:r>
              <a:rPr lang="en-US" sz="2400" dirty="0" err="1"/>
              <a:t>antikorlarla</a:t>
            </a:r>
            <a:r>
              <a:rPr lang="en-US" sz="2400" dirty="0"/>
              <a:t> </a:t>
            </a:r>
            <a:r>
              <a:rPr lang="en-US" sz="2400" dirty="0" err="1"/>
              <a:t>oluşan</a:t>
            </a:r>
            <a:r>
              <a:rPr lang="en-US" sz="2400" dirty="0"/>
              <a:t> </a:t>
            </a:r>
            <a:r>
              <a:rPr lang="en-US" sz="2400" dirty="0" err="1"/>
              <a:t>hasarlardır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ani</a:t>
            </a:r>
            <a:r>
              <a:rPr lang="en-US" sz="2400" dirty="0"/>
              <a:t> </a:t>
            </a:r>
            <a:r>
              <a:rPr lang="en-US" sz="2400" dirty="0" err="1"/>
              <a:t>yanıt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 smtClean="0"/>
              <a:t>çıkar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r>
              <a:rPr lang="en-US" sz="2400" dirty="0" err="1" smtClean="0"/>
              <a:t>Dördüncü</a:t>
            </a:r>
            <a:r>
              <a:rPr lang="en-US" sz="2400" dirty="0" smtClean="0"/>
              <a:t> </a:t>
            </a:r>
            <a:r>
              <a:rPr lang="en-US" sz="2400" dirty="0" err="1"/>
              <a:t>hücreseldir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geç</a:t>
            </a:r>
            <a:r>
              <a:rPr lang="en-US" sz="2400" dirty="0"/>
              <a:t> tip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yanıttır</a:t>
            </a:r>
            <a:r>
              <a:rPr lang="en-US" sz="2400" dirty="0"/>
              <a:t>. </a:t>
            </a: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5010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623</TotalTime>
  <Words>545</Words>
  <Application>Microsoft Office PowerPoint</Application>
  <PresentationFormat>Geniş ekran</PresentationFormat>
  <Paragraphs>58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Consolas</vt:lpstr>
      <vt:lpstr>Corbel</vt:lpstr>
      <vt:lpstr>Wingdings</vt:lpstr>
      <vt:lpstr>Wingdings 2</vt:lpstr>
      <vt:lpstr>Wingdings 3</vt:lpstr>
      <vt:lpstr>Metro</vt:lpstr>
      <vt:lpstr>PowerPoint Sunusu</vt:lpstr>
      <vt:lpstr>PowerPoint Sunusu</vt:lpstr>
      <vt:lpstr>PowerPoint Sunusu</vt:lpstr>
      <vt:lpstr>PowerPoint Sunusu</vt:lpstr>
      <vt:lpstr>PowerPoint Sunusu</vt:lpstr>
      <vt:lpstr>Lenfoid Organlar</vt:lpstr>
      <vt:lpstr>PowerPoint Sunusu</vt:lpstr>
      <vt:lpstr>   İmmun Yanıtın Temel Tipleri:</vt:lpstr>
      <vt:lpstr>    Aşırı duyarlılık</vt:lpstr>
      <vt:lpstr>    Anafilaksi</vt:lpstr>
      <vt:lpstr>          Bağışıklık</vt:lpstr>
      <vt:lpstr>Ağız Boşluğunun Defans Mekanizmaları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</dc:creator>
  <cp:lastModifiedBy>kullanici</cp:lastModifiedBy>
  <cp:revision>145</cp:revision>
  <dcterms:created xsi:type="dcterms:W3CDTF">2016-09-28T08:32:46Z</dcterms:created>
  <dcterms:modified xsi:type="dcterms:W3CDTF">2018-03-16T12:12:57Z</dcterms:modified>
</cp:coreProperties>
</file>