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76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03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36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09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09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01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92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4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46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71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69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45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F3E8-4AA9-42D1-9480-1BB53E01647C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CADD9-E471-49B3-AD48-8E190F1A33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27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wiki/Latinc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tr-TR" sz="7700" dirty="0" smtClean="0"/>
              <a:t>7. Hafta</a:t>
            </a:r>
          </a:p>
          <a:p>
            <a:pPr marL="0" indent="0" algn="ctr">
              <a:buNone/>
            </a:pPr>
            <a:r>
              <a:rPr lang="tr-TR" sz="7700" dirty="0" smtClean="0"/>
              <a:t>Orta Çağ Avrupasında </a:t>
            </a:r>
          </a:p>
          <a:p>
            <a:pPr marL="0" indent="0" algn="ctr">
              <a:buNone/>
            </a:pPr>
            <a:r>
              <a:rPr lang="tr-TR" sz="7700" dirty="0" smtClean="0"/>
              <a:t>Toplumsal Düzen</a:t>
            </a:r>
          </a:p>
          <a:p>
            <a:pPr marL="0" indent="0" algn="ctr">
              <a:buNone/>
            </a:pPr>
            <a:r>
              <a:rPr lang="tr-TR" sz="7700" dirty="0" smtClean="0"/>
              <a:t>ve </a:t>
            </a:r>
          </a:p>
          <a:p>
            <a:pPr marL="0" indent="0" algn="ctr">
              <a:buNone/>
            </a:pPr>
            <a:r>
              <a:rPr lang="tr-TR" sz="7700" dirty="0" smtClean="0"/>
              <a:t>Aquinolu </a:t>
            </a:r>
            <a:r>
              <a:rPr lang="tr-TR" sz="7700" dirty="0" smtClean="0"/>
              <a:t>St. </a:t>
            </a:r>
            <a:r>
              <a:rPr lang="tr-TR" sz="7700" dirty="0" smtClean="0"/>
              <a:t>Thomas</a:t>
            </a:r>
          </a:p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tr-TR" sz="4800" dirty="0" smtClean="0"/>
              <a:t>Kaynak: Huberman, L. (2000) Feodal Toplumdan Yirminci Yüzyıla, İstanbul: İletişim Yayınları</a:t>
            </a:r>
          </a:p>
          <a:p>
            <a:pPr marL="0" indent="0" algn="ctr">
              <a:buNone/>
            </a:pPr>
            <a:r>
              <a:rPr lang="tr-TR" altLang="tr-TR" sz="4800" dirty="0"/>
              <a:t>Şenel, A. (1997</a:t>
            </a:r>
            <a:r>
              <a:rPr lang="tr-TR" altLang="tr-TR" sz="4800" dirty="0" smtClean="0"/>
              <a:t>). </a:t>
            </a:r>
            <a:r>
              <a:rPr lang="tr-TR" altLang="tr-TR" sz="4800" dirty="0"/>
              <a:t>Siyasal Düşünceler Tarihi, Ankara: Bilim ve Sanat Yayınları</a:t>
            </a:r>
            <a:r>
              <a:rPr lang="tr-TR" altLang="tr-TR" sz="6600" dirty="0"/>
              <a:t/>
            </a:r>
            <a:br>
              <a:rPr lang="tr-TR" altLang="tr-TR" sz="6600" dirty="0"/>
            </a:br>
            <a:endParaRPr lang="tr-TR" sz="4800" dirty="0" smtClean="0"/>
          </a:p>
          <a:p>
            <a:pPr marL="0" indent="0" algn="ctr">
              <a:buNone/>
            </a:pPr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val="3459862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r>
              <a:rPr lang="tr-TR" dirty="0" smtClean="0"/>
              <a:t>Ticaretten uzaklaşma </a:t>
            </a:r>
            <a:r>
              <a:rPr lang="tr-TR" dirty="0" smtClean="0">
                <a:sym typeface="Wingdings" panose="05000000000000000000" pitchFamily="2" charset="2"/>
              </a:rPr>
              <a:t> para ekonomisi yerine ayni ekonomi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Feodalite içinde toprağa serbestçe tasarruf etmek mümkün değildir. 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FİEF Sözleşmesi  ile topraklar hiyerarşik düzene bağlıdır.  Senyör-v</a:t>
            </a:r>
            <a:r>
              <a:rPr lang="tr-TR" b="1" dirty="0" smtClean="0">
                <a:sym typeface="Wingdings" panose="05000000000000000000" pitchFamily="2" charset="2"/>
              </a:rPr>
              <a:t>asal</a:t>
            </a:r>
            <a:r>
              <a:rPr lang="tr-TR" dirty="0" smtClean="0">
                <a:sym typeface="Wingdings" panose="05000000000000000000" pitchFamily="2" charset="2"/>
              </a:rPr>
              <a:t> (vassal) arasında ikili bir anlaşmadır. 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Senyör, vasalın koruyucusu, adalet sağlayıcısıdır. Karşılığında ise vasal senyöre hizmet eder.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Vasal toprağı kısmen devredebilir ve o da başka bir vasalın senyörü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853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r>
              <a:rPr lang="tr-TR" dirty="0" smtClean="0"/>
              <a:t>Vasalın yükümlülükleri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smtClean="0"/>
              <a:t>Askeri alanda destek, vergiler ve danışmanlık ( bir araya geldikleri topluluk: </a:t>
            </a:r>
            <a:r>
              <a:rPr lang="tr-TR" i="1" dirty="0" smtClean="0"/>
              <a:t>concilium</a:t>
            </a:r>
            <a:r>
              <a:rPr lang="tr-TR" dirty="0" smtClean="0"/>
              <a:t>)</a:t>
            </a:r>
          </a:p>
          <a:p>
            <a:r>
              <a:rPr lang="tr-TR" dirty="0" smtClean="0"/>
              <a:t>Kral, senyör-</a:t>
            </a:r>
            <a:r>
              <a:rPr lang="tr-TR" dirty="0" err="1" smtClean="0"/>
              <a:t>vasal</a:t>
            </a:r>
            <a:r>
              <a:rPr lang="tr-TR" dirty="0" smtClean="0"/>
              <a:t> ilişkisinde en üst senyördür.  </a:t>
            </a:r>
          </a:p>
          <a:p>
            <a:r>
              <a:rPr lang="tr-TR" dirty="0" smtClean="0"/>
              <a:t>Her senyör kendi toprağındaki uğruğundan sorumlu ve sadece ona müdahale edebilir. Vasalın uyruğuna üst senyör müdahale edemez. </a:t>
            </a:r>
          </a:p>
          <a:p>
            <a:endParaRPr lang="tr-TR" dirty="0" smtClean="0"/>
          </a:p>
          <a:p>
            <a:pPr algn="ctr"/>
            <a:r>
              <a:rPr lang="tr-TR" b="1" dirty="0" smtClean="0"/>
              <a:t>Sosyal sınıflar</a:t>
            </a:r>
            <a:r>
              <a:rPr lang="tr-TR" b="1" dirty="0">
                <a:sym typeface="Wingdings" panose="05000000000000000000" pitchFamily="2" charset="2"/>
              </a:rPr>
              <a:t> </a:t>
            </a:r>
            <a:r>
              <a:rPr lang="tr-TR" b="1" dirty="0" smtClean="0">
                <a:sym typeface="Wingdings" panose="05000000000000000000" pitchFamily="2" charset="2"/>
              </a:rPr>
              <a:t></a:t>
            </a:r>
          </a:p>
          <a:p>
            <a:pPr marL="0" indent="0" algn="ctr">
              <a:buNone/>
            </a:pPr>
            <a:r>
              <a:rPr lang="tr-TR" dirty="0" smtClean="0">
                <a:sym typeface="Wingdings" panose="05000000000000000000" pitchFamily="2" charset="2"/>
              </a:rPr>
              <a:t>Dua edenler (rahipler)</a:t>
            </a:r>
          </a:p>
          <a:p>
            <a:pPr marL="0" indent="0" algn="ctr">
              <a:buNone/>
            </a:pPr>
            <a:r>
              <a:rPr lang="tr-TR" dirty="0" smtClean="0">
                <a:sym typeface="Wingdings" panose="05000000000000000000" pitchFamily="2" charset="2"/>
              </a:rPr>
              <a:t>Savaşanlar (soylular)</a:t>
            </a:r>
          </a:p>
          <a:p>
            <a:pPr marL="0" indent="0" algn="ctr">
              <a:buNone/>
            </a:pPr>
            <a:r>
              <a:rPr lang="tr-TR" dirty="0" smtClean="0">
                <a:sym typeface="Wingdings" panose="05000000000000000000" pitchFamily="2" charset="2"/>
              </a:rPr>
              <a:t>Çalışanlar (özgür köylüler ve serfler)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4428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lvl="0" algn="just"/>
            <a:endParaRPr lang="tr-TR" dirty="0" smtClean="0"/>
          </a:p>
          <a:p>
            <a:pPr lvl="0" algn="just"/>
            <a:r>
              <a:rPr lang="tr-TR" dirty="0" smtClean="0"/>
              <a:t>11</a:t>
            </a:r>
            <a:r>
              <a:rPr lang="tr-TR" dirty="0"/>
              <a:t>. yy </a:t>
            </a:r>
            <a:r>
              <a:rPr lang="tr-TR" dirty="0" smtClean="0"/>
              <a:t>itibarıyla </a:t>
            </a:r>
            <a:r>
              <a:rPr lang="tr-TR" dirty="0"/>
              <a:t>değişim başlıyor Orta Çağ’da. </a:t>
            </a:r>
          </a:p>
          <a:p>
            <a:pPr lvl="0" algn="just"/>
            <a:r>
              <a:rPr lang="tr-TR" dirty="0"/>
              <a:t>Neler oluyor? </a:t>
            </a:r>
          </a:p>
          <a:p>
            <a:pPr algn="just"/>
            <a:r>
              <a:rPr lang="tr-TR" b="1" dirty="0"/>
              <a:t>Kentler</a:t>
            </a:r>
            <a:r>
              <a:rPr lang="tr-TR" dirty="0"/>
              <a:t> gelişmeye başlıyor, kentler </a:t>
            </a:r>
            <a:r>
              <a:rPr lang="tr-TR" dirty="0" smtClean="0"/>
              <a:t>arasında </a:t>
            </a:r>
            <a:r>
              <a:rPr lang="tr-TR" b="1" dirty="0"/>
              <a:t>panayırlar/fuarlar</a:t>
            </a:r>
            <a:r>
              <a:rPr lang="tr-TR" dirty="0"/>
              <a:t> artış gösteriyor, ticaret artıyor. </a:t>
            </a:r>
          </a:p>
          <a:p>
            <a:pPr lvl="0" algn="just"/>
            <a:r>
              <a:rPr lang="tr-TR" dirty="0" smtClean="0"/>
              <a:t>Bu dönemde iktisadi </a:t>
            </a:r>
            <a:r>
              <a:rPr lang="tr-TR" dirty="0"/>
              <a:t>faaliyet alanını genişleten iki </a:t>
            </a:r>
            <a:r>
              <a:rPr lang="tr-TR" dirty="0" smtClean="0"/>
              <a:t>durum sözkonusudur: </a:t>
            </a:r>
            <a:endParaRPr lang="tr-TR" dirty="0"/>
          </a:p>
          <a:p>
            <a:pPr lvl="0" algn="just"/>
            <a:r>
              <a:rPr lang="tr-TR" dirty="0"/>
              <a:t>1. Kentlerin uyanışı (içerde)</a:t>
            </a:r>
          </a:p>
          <a:p>
            <a:pPr lvl="0" algn="just"/>
            <a:r>
              <a:rPr lang="tr-TR" dirty="0"/>
              <a:t>2. Haçlı Seferleri (dışarda)</a:t>
            </a:r>
          </a:p>
          <a:p>
            <a:pPr lvl="0" algn="just"/>
            <a:r>
              <a:rPr lang="tr-TR" dirty="0"/>
              <a:t>Tarıma ve kendi kendine yeten (</a:t>
            </a:r>
            <a:r>
              <a:rPr lang="tr-TR" i="1" dirty="0" err="1"/>
              <a:t>otarşik</a:t>
            </a:r>
            <a:r>
              <a:rPr lang="tr-TR" dirty="0"/>
              <a:t>) yaşama dayalı köy ekonomisi (feodal)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kent ekonomisi (küçük el sanatları ekonomisi)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874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 </a:t>
            </a:r>
            <a:r>
              <a:rPr lang="tr-TR" b="1" dirty="0"/>
              <a:t>Ortaçağların en önemli </a:t>
            </a:r>
            <a:r>
              <a:rPr lang="tr-TR" b="1" dirty="0" smtClean="0"/>
              <a:t>gelişmeleri</a:t>
            </a:r>
            <a:endParaRPr lang="tr-TR" dirty="0"/>
          </a:p>
          <a:p>
            <a:pPr algn="just"/>
            <a:r>
              <a:rPr lang="tr-TR" dirty="0"/>
              <a:t>1.Hıristiyanlığın “Tanrının krallığı-dünya krallığı” arasında denge ve uzlaşma arayışı, giderek despotikleşen bir kilise; </a:t>
            </a:r>
          </a:p>
          <a:p>
            <a:pPr lvl="1" algn="just"/>
            <a:r>
              <a:rPr lang="tr-TR" dirty="0" smtClean="0"/>
              <a:t>(</a:t>
            </a:r>
            <a:r>
              <a:rPr lang="tr-TR" dirty="0"/>
              <a:t>Disipline etme </a:t>
            </a:r>
            <a:r>
              <a:rPr lang="tr-TR" dirty="0" err="1" smtClean="0"/>
              <a:t>araçları</a:t>
            </a:r>
            <a:r>
              <a:rPr lang="tr-TR" dirty="0" err="1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Aforoz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Engizisyon (Latince 	koğuşturma)  </a:t>
            </a:r>
            <a:r>
              <a:rPr lang="tr-TR" dirty="0"/>
              <a:t>1233’te kuruluyor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2.Haçlı seferlerinin ortaya çıkışı ve sonuçları, (1096-1272) (papanın talebi ve vaatleri) Papa 2. Urban Kutsal toprakları </a:t>
            </a:r>
            <a:r>
              <a:rPr lang="tr-TR" dirty="0" smtClean="0"/>
              <a:t>İslamın </a:t>
            </a:r>
            <a:r>
              <a:rPr lang="tr-TR" dirty="0"/>
              <a:t>elinden kurtarma çağrısı yapıyor. </a:t>
            </a:r>
          </a:p>
          <a:p>
            <a:pPr algn="just"/>
            <a:r>
              <a:rPr lang="tr-TR" dirty="0"/>
              <a:t>3.İngiltere’de Magna Carta (1215), Magna Carta (</a:t>
            </a:r>
            <a:r>
              <a:rPr lang="tr-TR" u="sng" dirty="0">
                <a:hlinkClick r:id="rId2" tooltip="Latince"/>
              </a:rPr>
              <a:t>Latince</a:t>
            </a:r>
            <a:r>
              <a:rPr lang="tr-TR" dirty="0"/>
              <a:t>: "Büyük Ferman")</a:t>
            </a:r>
          </a:p>
          <a:p>
            <a:pPr algn="just"/>
            <a:r>
              <a:rPr lang="tr-TR" dirty="0"/>
              <a:t>4.100 yıl Savaşları (İngiltere-Fransa) (1337-1453</a:t>
            </a:r>
            <a:r>
              <a:rPr lang="tr-TR" dirty="0" smtClean="0"/>
              <a:t>)</a:t>
            </a:r>
            <a:endParaRPr lang="tr-TR" dirty="0"/>
          </a:p>
          <a:p>
            <a:pPr algn="just"/>
            <a:r>
              <a:rPr lang="tr-TR" dirty="0" smtClean="0"/>
              <a:t>5.Doğu </a:t>
            </a:r>
            <a:r>
              <a:rPr lang="tr-TR" dirty="0"/>
              <a:t>ticaret yollarının kapanması ve coğrafi keşifler,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4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Haçlı Seferlerinin Siyasi Sonuçları</a:t>
            </a:r>
            <a:endParaRPr lang="tr-TR" b="1" dirty="0"/>
          </a:p>
          <a:p>
            <a:pPr lvl="0" algn="just"/>
            <a:r>
              <a:rPr lang="tr-TR" dirty="0"/>
              <a:t>Seferler sırasında binlerce senyör ve şövalye öldü. Sağ kalanların bir kısmı da topraklarını kaybetti. Böylece </a:t>
            </a:r>
            <a:r>
              <a:rPr lang="tr-TR" b="1" dirty="0"/>
              <a:t>feodalite rejimi zayıfladı</a:t>
            </a:r>
            <a:r>
              <a:rPr lang="tr-TR" dirty="0"/>
              <a:t>.</a:t>
            </a:r>
          </a:p>
          <a:p>
            <a:pPr lvl="0" algn="just"/>
            <a:r>
              <a:rPr lang="tr-TR" dirty="0"/>
              <a:t>Avrupa'da </a:t>
            </a:r>
            <a:r>
              <a:rPr lang="tr-TR" b="1" dirty="0"/>
              <a:t>merkezi krallıklar</a:t>
            </a:r>
            <a:r>
              <a:rPr lang="tr-TR" dirty="0"/>
              <a:t>, güç kazanmaya başladılar.</a:t>
            </a:r>
          </a:p>
          <a:p>
            <a:pPr lvl="0" algn="just"/>
            <a:r>
              <a:rPr lang="tr-TR" dirty="0"/>
              <a:t>Feodalitenin zayıflamasıyla </a:t>
            </a:r>
            <a:r>
              <a:rPr lang="tr-TR" b="1" dirty="0"/>
              <a:t>köylüler, çeşitli haklar elde ettiler</a:t>
            </a:r>
            <a:r>
              <a:rPr lang="tr-TR" dirty="0"/>
              <a:t>.</a:t>
            </a:r>
          </a:p>
          <a:p>
            <a:pPr lvl="0" algn="just"/>
            <a:r>
              <a:rPr lang="tr-TR" dirty="0"/>
              <a:t>Türklerin batıya doğru ilerleyişleri bir süre için durdu.</a:t>
            </a:r>
          </a:p>
          <a:p>
            <a:pPr lvl="0" algn="just"/>
            <a:r>
              <a:rPr lang="tr-TR" dirty="0"/>
              <a:t>Bizans, Batı Anadolu'daki toprakların bir kısmını ele geçirdi.</a:t>
            </a:r>
          </a:p>
          <a:p>
            <a:pPr lvl="0" algn="just"/>
            <a:r>
              <a:rPr lang="tr-TR" dirty="0"/>
              <a:t>Haçlılar ile yapılan mücadeleler, İslam Dünyası'nı, Moğol saldırıları karşısında güçsüz bıraktı.</a:t>
            </a:r>
          </a:p>
          <a:p>
            <a:pPr lvl="0" algn="just"/>
            <a:r>
              <a:rPr lang="tr-TR" dirty="0"/>
              <a:t>Avrupalılar, </a:t>
            </a:r>
            <a:r>
              <a:rPr lang="tr-TR" dirty="0" smtClean="0"/>
              <a:t>İslam medeniyetini /düşünürleri yakından </a:t>
            </a:r>
            <a:r>
              <a:rPr lang="tr-TR" dirty="0"/>
              <a:t>tanıdılar. </a:t>
            </a:r>
            <a:endParaRPr lang="tr-TR" dirty="0" smtClean="0"/>
          </a:p>
          <a:p>
            <a:pPr marL="0" lvl="0" indent="0" algn="just">
              <a:buNone/>
            </a:pPr>
            <a:r>
              <a:rPr lang="tr-TR" dirty="0" smtClean="0"/>
              <a:t>(dolaylı olarak </a:t>
            </a:r>
            <a:r>
              <a:rPr lang="tr-TR" dirty="0"/>
              <a:t>yeniden Antik </a:t>
            </a:r>
            <a:r>
              <a:rPr lang="tr-TR" dirty="0" smtClean="0"/>
              <a:t>Yunan düşüncesi ile de karşılaşmış oldular)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67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4800" dirty="0" smtClean="0"/>
          </a:p>
          <a:p>
            <a:pPr marL="0" indent="0" algn="ctr">
              <a:buNone/>
            </a:pPr>
            <a:r>
              <a:rPr lang="tr-TR" sz="4800" dirty="0" smtClean="0"/>
              <a:t>10. Yüzyıl sonrası Orta Çağ’da </a:t>
            </a:r>
          </a:p>
          <a:p>
            <a:pPr marL="0" indent="0" algn="ctr">
              <a:buNone/>
            </a:pPr>
            <a:r>
              <a:rPr lang="tr-TR" sz="4800" dirty="0" smtClean="0"/>
              <a:t>önemli bir düşünür:</a:t>
            </a:r>
            <a:endParaRPr lang="tr-TR" sz="4800" dirty="0" smtClean="0"/>
          </a:p>
          <a:p>
            <a:pPr marL="0" indent="0" algn="ctr">
              <a:buNone/>
            </a:pPr>
            <a:r>
              <a:rPr lang="tr-TR" sz="4800" dirty="0" smtClean="0"/>
              <a:t>Aquinolu St. </a:t>
            </a:r>
            <a:r>
              <a:rPr lang="tr-TR" sz="4800" dirty="0" smtClean="0"/>
              <a:t>Thomas</a:t>
            </a:r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val="2338120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2983"/>
          </a:xfrm>
        </p:spPr>
        <p:txBody>
          <a:bodyPr>
            <a:normAutofit fontScale="90000"/>
          </a:bodyPr>
          <a:lstStyle/>
          <a:p>
            <a:r>
              <a:rPr lang="tr-TR" sz="6000" b="1" dirty="0" err="1"/>
              <a:t>Aquinolu</a:t>
            </a:r>
            <a:r>
              <a:rPr lang="tr-TR" sz="6000" b="1" dirty="0"/>
              <a:t> St. Thomas: </a:t>
            </a:r>
            <a:r>
              <a:rPr lang="tr-TR" dirty="0"/>
              <a:t>(1225 - 1274), Napoli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97428"/>
            <a:ext cx="10515600" cy="544285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Neden </a:t>
            </a:r>
            <a:r>
              <a:rPr lang="tr-TR" dirty="0" smtClean="0"/>
              <a:t>St. </a:t>
            </a:r>
            <a:r>
              <a:rPr lang="tr-TR" dirty="0" err="1" smtClean="0"/>
              <a:t>Augustinus’un</a:t>
            </a:r>
            <a:r>
              <a:rPr lang="tr-TR" dirty="0" smtClean="0"/>
              <a:t> </a:t>
            </a:r>
            <a:r>
              <a:rPr lang="tr-TR" dirty="0"/>
              <a:t>görüşleri değer kaybetmeye başlıyor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r>
              <a:rPr lang="tr-TR" dirty="0" smtClean="0"/>
              <a:t>Ticaret </a:t>
            </a:r>
            <a:r>
              <a:rPr lang="tr-TR" dirty="0"/>
              <a:t>canlanıyor. Kentler ortaya çıkmaya başlıyor. Manastırların yerini üniversiteler alıyor. Aristocu yaklaşım daha belirgin hale geliyor. 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err="1" smtClean="0"/>
              <a:t>Magna</a:t>
            </a:r>
            <a:r>
              <a:rPr lang="tr-TR" b="1" dirty="0" smtClean="0"/>
              <a:t> </a:t>
            </a:r>
            <a:r>
              <a:rPr lang="tr-TR" b="1" dirty="0" err="1"/>
              <a:t>Carta’nın</a:t>
            </a:r>
            <a:r>
              <a:rPr lang="tr-TR" b="1" dirty="0"/>
              <a:t> etkisi sadece İngiltere’de değil tüm Avrupa’da ses getiriyor</a:t>
            </a:r>
            <a:r>
              <a:rPr lang="tr-TR" dirty="0"/>
              <a:t>. Krallar ile kilisenin uzlaştırılması gerekiyor.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yaklaşım Thomas’ın attığı bir adımla sonuca ulaşacaktır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Hıristiyan </a:t>
            </a:r>
            <a:r>
              <a:rPr lang="tr-TR" dirty="0"/>
              <a:t>düşünüşünü, evrende her varlığı her olayı tutarlı olarak açıklayacak biçimde sistemleştirmeye girişmiştir. (Katolik kilisesinin resmi felsefesi)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424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2"/>
            <a:ext cx="10515600" cy="595017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St</a:t>
            </a:r>
            <a:r>
              <a:rPr lang="tr-TR" dirty="0"/>
              <a:t>. Thomas,  kral-kilise gerginliklerine çözüm arayan uzlaştırıcı bir bakış açısını kullanarak, </a:t>
            </a:r>
            <a:r>
              <a:rPr lang="tr-TR" b="1" dirty="0"/>
              <a:t>kilisenin kesin ve mutlak bakış açısına yumuşak bir yorum getirmiştir.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O’na göre, siyasal iktidarın </a:t>
            </a:r>
            <a:r>
              <a:rPr lang="tr-TR" dirty="0"/>
              <a:t>kaynağı tanrıdır ancak bu iktidarı </a:t>
            </a:r>
            <a:r>
              <a:rPr lang="tr-TR" dirty="0" smtClean="0"/>
              <a:t>kimin kullanacağını </a:t>
            </a:r>
            <a:r>
              <a:rPr lang="tr-TR" dirty="0"/>
              <a:t>tanrı değil toplum </a:t>
            </a:r>
            <a:r>
              <a:rPr lang="tr-TR" dirty="0" smtClean="0"/>
              <a:t>belirler. </a:t>
            </a:r>
          </a:p>
          <a:p>
            <a:endParaRPr lang="tr-TR" dirty="0" smtClean="0"/>
          </a:p>
          <a:p>
            <a:r>
              <a:rPr lang="tr-TR" dirty="0" smtClean="0"/>
              <a:t>Yasal </a:t>
            </a:r>
            <a:r>
              <a:rPr lang="tr-TR" dirty="0"/>
              <a:t>yollardan iktidara gelenler, zamanla yetkilerini kötüye kullanırlarsa, toplum yararından uzaklaşırlarsa </a:t>
            </a:r>
            <a:r>
              <a:rPr lang="tr-TR" dirty="0" smtClean="0"/>
              <a:t>yasallıklarını/meşruiyetini yitirir. </a:t>
            </a:r>
          </a:p>
          <a:p>
            <a:endParaRPr lang="tr-TR" dirty="0" smtClean="0"/>
          </a:p>
          <a:p>
            <a:r>
              <a:rPr lang="tr-TR" dirty="0"/>
              <a:t>Yasal olmayan bir iktidara boyun eğmek zorunluluğu ise yoktur. Yönetici iktidarını tanrıdan alır ama zor ve şiddet kullanarak oluşan iktidar yasal sayılmaz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>
                <a:sym typeface="Wingdings" panose="05000000000000000000" pitchFamily="2" charset="2"/>
              </a:rPr>
              <a:t>boyun eğme zorunluluğu ortadan kalkabilir.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841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819544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St</a:t>
            </a:r>
            <a:r>
              <a:rPr lang="tr-TR" dirty="0"/>
              <a:t>. Thomas’a göre </a:t>
            </a:r>
            <a:r>
              <a:rPr lang="tr-TR" dirty="0" smtClean="0"/>
              <a:t>“akıl </a:t>
            </a:r>
            <a:r>
              <a:rPr lang="tr-TR" dirty="0"/>
              <a:t>ile vahiy” ya da “bilgi ile iman” birbirine düşman kavramlar olarak algılanmamalıdır. Bu kavramlar birbirinin tamamlayıcısıdır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St. Thomas </a:t>
            </a:r>
            <a:r>
              <a:rPr lang="tr-TR" dirty="0"/>
              <a:t>insanların birlikte yaşamasını zorunluluk olarak nitelendirmektedir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Siyasal </a:t>
            </a:r>
            <a:r>
              <a:rPr lang="tr-TR" dirty="0"/>
              <a:t>iktidarın varlığı da bu zorunlulukla temellendirilmektedir.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Yönetici </a:t>
            </a:r>
            <a:r>
              <a:rPr lang="tr-TR" dirty="0"/>
              <a:t>kendi kişisel çıkarlarıyla değil, toplumun ortak çıkarlarıyla bağlıdır.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Yönetici </a:t>
            </a:r>
            <a:r>
              <a:rPr lang="tr-TR" dirty="0"/>
              <a:t>bunu gözetmedikçe topluluk siyasal bir topluluk olmaktan uzaklaşacaktır.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9537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r>
              <a:rPr lang="tr-TR" b="1" dirty="0"/>
              <a:t>Devleti var eden ortak </a:t>
            </a:r>
            <a:r>
              <a:rPr lang="tr-TR" b="1" dirty="0" smtClean="0"/>
              <a:t>yarardır. </a:t>
            </a:r>
          </a:p>
          <a:p>
            <a:endParaRPr lang="tr-TR" b="1" dirty="0" smtClean="0"/>
          </a:p>
          <a:p>
            <a:r>
              <a:rPr lang="tr-TR" b="1" dirty="0"/>
              <a:t>a</a:t>
            </a:r>
            <a:r>
              <a:rPr lang="tr-TR" b="1" dirty="0" smtClean="0"/>
              <a:t>. Sonsuz </a:t>
            </a:r>
            <a:r>
              <a:rPr lang="tr-TR" b="1" dirty="0"/>
              <a:t>yasa:</a:t>
            </a:r>
            <a:r>
              <a:rPr lang="tr-TR" dirty="0"/>
              <a:t> Bir anlamda tanrısal aklı ifade eder. Evrendeki tüm canlılar için içkindir.</a:t>
            </a:r>
          </a:p>
          <a:p>
            <a:r>
              <a:rPr lang="tr-TR" b="1" dirty="0"/>
              <a:t>b</a:t>
            </a:r>
            <a:r>
              <a:rPr lang="tr-TR" b="1" dirty="0" smtClean="0"/>
              <a:t>. Doğal </a:t>
            </a:r>
            <a:r>
              <a:rPr lang="tr-TR" b="1" dirty="0"/>
              <a:t>yasa:</a:t>
            </a:r>
            <a:r>
              <a:rPr lang="tr-TR" dirty="0"/>
              <a:t> Bu yasa insanın doğasına ilişkin potansiyelini nasıl geliştirebileceğini ve mükemmel hale getirilebileceğini gösteren kurallar bütünüdür.</a:t>
            </a:r>
          </a:p>
          <a:p>
            <a:r>
              <a:rPr lang="tr-TR" b="1" dirty="0"/>
              <a:t>c</a:t>
            </a:r>
            <a:r>
              <a:rPr lang="tr-TR" b="1" dirty="0" smtClean="0"/>
              <a:t>. İnsani </a:t>
            </a:r>
            <a:r>
              <a:rPr lang="tr-TR" b="1" dirty="0"/>
              <a:t>yasa:</a:t>
            </a:r>
            <a:r>
              <a:rPr lang="tr-TR" dirty="0"/>
              <a:t> Bu yasa ilk iki yasanın kaçınılmaz sonucudur. İnsani yasa ilk ikisiyle uyumludur.</a:t>
            </a:r>
          </a:p>
          <a:p>
            <a:r>
              <a:rPr lang="tr-TR" b="1" dirty="0"/>
              <a:t>d</a:t>
            </a:r>
            <a:r>
              <a:rPr lang="tr-TR" b="1" dirty="0" smtClean="0"/>
              <a:t>. Tanrısal </a:t>
            </a:r>
            <a:r>
              <a:rPr lang="tr-TR" b="1" dirty="0"/>
              <a:t>yasa:</a:t>
            </a:r>
            <a:r>
              <a:rPr lang="tr-TR" dirty="0"/>
              <a:t> Bu yasa da akıl ve </a:t>
            </a:r>
            <a:r>
              <a:rPr lang="tr-TR" dirty="0" err="1"/>
              <a:t>vahiyin</a:t>
            </a:r>
            <a:r>
              <a:rPr lang="tr-TR" dirty="0"/>
              <a:t> birlikteliğinden ortaya çıkmaktadır. </a:t>
            </a:r>
            <a:r>
              <a:rPr lang="tr-TR" b="1" u="sng" dirty="0" err="1"/>
              <a:t>Hakikatı</a:t>
            </a:r>
            <a:r>
              <a:rPr lang="tr-TR" b="1" u="sng" dirty="0"/>
              <a:t> kavramak için akıl kaçınılmazdır ancak aklın da sınırları olduğu unutulmamalıdır.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77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Ortaçağ Latin toplumunun</a:t>
            </a:r>
            <a:br>
              <a:rPr lang="tr-TR" b="1" dirty="0" smtClean="0"/>
            </a:br>
            <a:r>
              <a:rPr lang="tr-TR" b="1" dirty="0" smtClean="0"/>
              <a:t>oluşumu, ekonomik yapı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Roma düşünüşü ve ekonomik yapısından yeni bir döneme geçilmiştir. </a:t>
            </a:r>
          </a:p>
          <a:p>
            <a:r>
              <a:rPr lang="tr-TR" dirty="0" smtClean="0"/>
              <a:t>Köleci toplum ve köleci üretim biçimi</a:t>
            </a:r>
            <a:r>
              <a:rPr lang="tr-TR" dirty="0" smtClean="0">
                <a:sym typeface="Wingdings" panose="05000000000000000000" pitchFamily="2" charset="2"/>
              </a:rPr>
              <a:t> Feodal toplum ve feodal üretim biçimi</a:t>
            </a:r>
          </a:p>
          <a:p>
            <a:r>
              <a:rPr lang="tr-TR" dirty="0" smtClean="0"/>
              <a:t>Roma’da köle emeğiyle pazara dönük üretimin olduğu büyük çiftlerde üretim gerçekleştirilmiştir. </a:t>
            </a:r>
          </a:p>
          <a:p>
            <a:pPr marL="0" indent="0" algn="ctr">
              <a:buNone/>
            </a:pPr>
            <a:r>
              <a:rPr lang="tr-TR" b="1" dirty="0" smtClean="0"/>
              <a:t>DÖNÜŞÜM </a:t>
            </a:r>
          </a:p>
          <a:p>
            <a:pPr algn="ctr"/>
            <a:r>
              <a:rPr lang="tr-TR" dirty="0" smtClean="0"/>
              <a:t>Çiftçiye kiralanan Latifundia (Roma)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>
                <a:sym typeface="Wingdings" panose="05000000000000000000" pitchFamily="2" charset="2"/>
              </a:rPr>
              <a:t>manor</a:t>
            </a:r>
            <a:r>
              <a:rPr lang="tr-TR" dirty="0" smtClean="0">
                <a:sym typeface="Wingdings" panose="05000000000000000000" pitchFamily="2" charset="2"/>
              </a:rPr>
              <a:t>/malikane</a:t>
            </a:r>
          </a:p>
          <a:p>
            <a:pPr algn="ctr"/>
            <a:r>
              <a:rPr lang="tr-TR" dirty="0" smtClean="0">
                <a:sym typeface="Wingdings" panose="05000000000000000000" pitchFamily="2" charset="2"/>
              </a:rPr>
              <a:t>Kiracı çiftçi+ köleler serf</a:t>
            </a:r>
          </a:p>
          <a:p>
            <a:pPr algn="ctr"/>
            <a:r>
              <a:rPr lang="tr-TR" dirty="0" err="1" smtClean="0">
                <a:sym typeface="Wingdings" panose="05000000000000000000" pitchFamily="2" charset="2"/>
              </a:rPr>
              <a:t>Magnate</a:t>
            </a:r>
            <a:r>
              <a:rPr lang="tr-TR" dirty="0" smtClean="0">
                <a:sym typeface="Wingdings" panose="05000000000000000000" pitchFamily="2" charset="2"/>
              </a:rPr>
              <a:t> (şef) senyör (feodal bey)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526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Önemi</a:t>
            </a:r>
            <a:r>
              <a:rPr lang="tr-TR" dirty="0"/>
              <a:t>: </a:t>
            </a:r>
            <a:r>
              <a:rPr lang="tr-TR" b="1" dirty="0"/>
              <a:t>Ulus devletin</a:t>
            </a:r>
            <a:r>
              <a:rPr lang="tr-TR" dirty="0"/>
              <a:t> kurgusuna giden yolu açıyor. </a:t>
            </a:r>
            <a:r>
              <a:rPr lang="tr-TR" b="1" dirty="0"/>
              <a:t>Devlet ile din işlerinin ayrımı denilebilecek laik yapılanmaya yol açabilecek bir söylem örtük olsa </a:t>
            </a:r>
            <a:r>
              <a:rPr lang="tr-TR" dirty="0"/>
              <a:t>da belirmeye başlıyor.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08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5543" y="892629"/>
            <a:ext cx="10515600" cy="5497285"/>
          </a:xfrm>
        </p:spPr>
        <p:txBody>
          <a:bodyPr>
            <a:noAutofit/>
          </a:bodyPr>
          <a:lstStyle/>
          <a:p>
            <a:r>
              <a:rPr lang="tr-TR" b="1" dirty="0" err="1" smtClean="0"/>
              <a:t>Serfleşme</a:t>
            </a:r>
            <a:r>
              <a:rPr lang="tr-TR" b="1" dirty="0" smtClean="0"/>
              <a:t> süreci:</a:t>
            </a:r>
          </a:p>
          <a:p>
            <a:r>
              <a:rPr lang="tr-TR" dirty="0" smtClean="0"/>
              <a:t>Fetihlerin azalması, vergilerin ve toprak kiralarının artırılması, </a:t>
            </a:r>
          </a:p>
          <a:p>
            <a:r>
              <a:rPr lang="tr-TR" dirty="0" smtClean="0"/>
              <a:t>Ekonomik gerileme ve pazarın daralması, </a:t>
            </a:r>
          </a:p>
          <a:p>
            <a:r>
              <a:rPr lang="tr-TR" dirty="0" smtClean="0"/>
              <a:t>Kırdan kente nüfus hareketliliği (göç) </a:t>
            </a:r>
          </a:p>
          <a:p>
            <a:r>
              <a:rPr lang="tr-TR" dirty="0" smtClean="0"/>
              <a:t>Kentin kaldıramayacağı nüfus artışı </a:t>
            </a:r>
            <a:r>
              <a:rPr lang="tr-TR" dirty="0" smtClean="0">
                <a:sym typeface="Wingdings" panose="05000000000000000000" pitchFamily="2" charset="2"/>
              </a:rPr>
              <a:t> Düzen için tehlikenin görülmesi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371 imparator </a:t>
            </a:r>
            <a:r>
              <a:rPr lang="tr-TR" dirty="0" err="1" smtClean="0">
                <a:sym typeface="Wingdings" panose="05000000000000000000" pitchFamily="2" charset="2"/>
              </a:rPr>
              <a:t>Valentianus</a:t>
            </a:r>
            <a:r>
              <a:rPr lang="tr-TR" dirty="0" smtClean="0">
                <a:sym typeface="Wingdings" panose="05000000000000000000" pitchFamily="2" charset="2"/>
              </a:rPr>
              <a:t>, kiracıların (kolonların) toprağı </a:t>
            </a:r>
            <a:r>
              <a:rPr lang="tr-TR" dirty="0" err="1" smtClean="0">
                <a:sym typeface="Wingdings" panose="05000000000000000000" pitchFamily="2" charset="2"/>
              </a:rPr>
              <a:t>terketmesini</a:t>
            </a:r>
            <a:r>
              <a:rPr lang="tr-TR" dirty="0" smtClean="0">
                <a:sym typeface="Wingdings" panose="05000000000000000000" pitchFamily="2" charset="2"/>
              </a:rPr>
              <a:t> yasaklaması  toprağa bağlı serflik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b="1" dirty="0" smtClean="0">
                <a:sym typeface="Wingdings" panose="05000000000000000000" pitchFamily="2" charset="2"/>
              </a:rPr>
              <a:t>Malikaneye geçiş: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Tarımsal üretimi pazara taşıyan toprak sahibinin geliri azaldıkça kentten alışveriş azaldı: kentte ticaret zanaatkarlık geriledi.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Üretim malikâne içinde gerçekleştirilmeye başladı. </a:t>
            </a:r>
          </a:p>
        </p:txBody>
      </p:sp>
    </p:spTree>
    <p:extLst>
      <p:ext uri="{BB962C8B-B14F-4D97-AF65-F5344CB8AC3E}">
        <p14:creationId xmlns:p14="http://schemas.microsoft.com/office/powerpoint/2010/main" val="223510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r>
              <a:rPr lang="tr-TR" b="1" dirty="0" smtClean="0"/>
              <a:t>Malikane sistemi</a:t>
            </a:r>
          </a:p>
          <a:p>
            <a:r>
              <a:rPr lang="tr-TR" dirty="0" smtClean="0"/>
              <a:t>Toprağın verimsiz kullanımı: nadas, dinlendirme, gübreleme bilgisi eksik</a:t>
            </a:r>
          </a:p>
          <a:p>
            <a:r>
              <a:rPr lang="tr-TR" dirty="0" smtClean="0"/>
              <a:t>Toprak ikiye ayrılmıştır: senyör ve serf için </a:t>
            </a:r>
          </a:p>
          <a:p>
            <a:r>
              <a:rPr lang="tr-TR" dirty="0" smtClean="0"/>
              <a:t>Toprakta 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üçlü sisteme geçiş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1431984" y="3226279"/>
          <a:ext cx="9540816" cy="2760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204"/>
                <a:gridCol w="2385204"/>
                <a:gridCol w="2385204"/>
                <a:gridCol w="2385204"/>
              </a:tblGrid>
              <a:tr h="69011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Yıl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 Yıl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3. yıl</a:t>
                      </a:r>
                      <a:endParaRPr lang="tr-TR" dirty="0"/>
                    </a:p>
                  </a:txBody>
                  <a:tcPr/>
                </a:tc>
              </a:tr>
              <a:tr h="690113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Tarla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Buğday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Arpa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nadas</a:t>
                      </a:r>
                      <a:endParaRPr lang="tr-TR" dirty="0"/>
                    </a:p>
                  </a:txBody>
                  <a:tcPr/>
                </a:tc>
              </a:tr>
              <a:tr h="690113">
                <a:tc>
                  <a:txBody>
                    <a:bodyPr/>
                    <a:lstStyle/>
                    <a:p>
                      <a:r>
                        <a:rPr lang="tr-TR" dirty="0" smtClean="0"/>
                        <a:t>2. Tarla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Arpa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buğday</a:t>
                      </a:r>
                      <a:endParaRPr lang="tr-TR" dirty="0"/>
                    </a:p>
                  </a:txBody>
                  <a:tcPr/>
                </a:tc>
              </a:tr>
              <a:tr h="690113">
                <a:tc>
                  <a:txBody>
                    <a:bodyPr/>
                    <a:lstStyle/>
                    <a:p>
                      <a:r>
                        <a:rPr lang="tr-TR" dirty="0" smtClean="0"/>
                        <a:t>3. Tarla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Buğday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arpa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42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36171"/>
            <a:ext cx="10515600" cy="5240792"/>
          </a:xfrm>
        </p:spPr>
        <p:txBody>
          <a:bodyPr/>
          <a:lstStyle/>
          <a:p>
            <a:r>
              <a:rPr lang="tr-TR" dirty="0" smtClean="0"/>
              <a:t>Kent ekonomisinde </a:t>
            </a:r>
            <a:r>
              <a:rPr lang="tr-TR" dirty="0" err="1" smtClean="0"/>
              <a:t>çöküş</a:t>
            </a:r>
            <a:r>
              <a:rPr lang="tr-TR" dirty="0" err="1" smtClean="0">
                <a:sym typeface="Wingdings" panose="05000000000000000000" pitchFamily="2" charset="2"/>
              </a:rPr>
              <a:t>kent</a:t>
            </a:r>
            <a:r>
              <a:rPr lang="tr-TR" dirty="0" smtClean="0">
                <a:sym typeface="Wingdings" panose="05000000000000000000" pitchFamily="2" charset="2"/>
              </a:rPr>
              <a:t> kültüründe gerileme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Kırsal kültürün baskınlığı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Feodal toplum örgütlenmesinde sığınmacılık (</a:t>
            </a:r>
            <a:r>
              <a:rPr lang="tr-TR" dirty="0" err="1" smtClean="0">
                <a:sym typeface="Wingdings" panose="05000000000000000000" pitchFamily="2" charset="2"/>
              </a:rPr>
              <a:t>client-patronus</a:t>
            </a:r>
            <a:r>
              <a:rPr lang="tr-TR" dirty="0" smtClean="0">
                <a:sym typeface="Wingdings" panose="05000000000000000000" pitchFamily="2" charset="2"/>
              </a:rPr>
              <a:t> ilişkisinin dönüşümü)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Cermen topluluklarının kabileci örgütleniş biçimi  siyasal bütünleşmenin engellerindendir.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Cermen akınları karanlık çağ (5.-10. yüzyıl arası)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Feodalizmin ortaya çıkışı: 9-10. yüzyıl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Üretim </a:t>
            </a:r>
            <a:r>
              <a:rPr lang="tr-TR" dirty="0">
                <a:sym typeface="Wingdings" panose="05000000000000000000" pitchFamily="2" charset="2"/>
              </a:rPr>
              <a:t>teknolojisinde </a:t>
            </a:r>
            <a:r>
              <a:rPr lang="tr-TR" b="1" dirty="0">
                <a:sym typeface="Wingdings" panose="05000000000000000000" pitchFamily="2" charset="2"/>
              </a:rPr>
              <a:t>ağır </a:t>
            </a:r>
            <a:r>
              <a:rPr lang="tr-TR" b="1" dirty="0" smtClean="0">
                <a:sym typeface="Wingdings" panose="05000000000000000000" pitchFamily="2" charset="2"/>
              </a:rPr>
              <a:t>saban </a:t>
            </a:r>
            <a:r>
              <a:rPr lang="tr-TR" dirty="0" smtClean="0">
                <a:sym typeface="Wingdings" panose="05000000000000000000" pitchFamily="2" charset="2"/>
              </a:rPr>
              <a:t>(verim artışı, toplumsal artı, atın pulluklara koşumu, yeni toprakların tarıma açılması)</a:t>
            </a:r>
            <a:endParaRPr lang="tr-TR" b="1" dirty="0">
              <a:sym typeface="Wingdings" panose="05000000000000000000" pitchFamily="2" charset="2"/>
            </a:endParaRPr>
          </a:p>
          <a:p>
            <a:r>
              <a:rPr lang="tr-TR" dirty="0" smtClean="0"/>
              <a:t>Savaş teknolojisinde </a:t>
            </a:r>
            <a:r>
              <a:rPr lang="tr-TR" b="1" dirty="0" smtClean="0"/>
              <a:t>ağır süvariler </a:t>
            </a:r>
            <a:r>
              <a:rPr lang="tr-TR" dirty="0" smtClean="0"/>
              <a:t>(şövalye, zırhlı birlikler)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65194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51114"/>
            <a:ext cx="10515600" cy="542584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Barbar akınlarına karşı sayıca artan şövalyeler </a:t>
            </a:r>
          </a:p>
          <a:p>
            <a:r>
              <a:rPr lang="tr-TR" dirty="0" smtClean="0"/>
              <a:t>Şövalyelerin beslenmesi </a:t>
            </a:r>
            <a:r>
              <a:rPr lang="tr-TR" dirty="0" smtClean="0">
                <a:sym typeface="Wingdings" panose="05000000000000000000" pitchFamily="2" charset="2"/>
              </a:rPr>
              <a:t>profesyonel savaşçılara toprak verilmesi KLASİK FEODAL DÜZEN</a:t>
            </a:r>
          </a:p>
          <a:p>
            <a:r>
              <a:rPr lang="tr-TR" b="1" dirty="0" smtClean="0">
                <a:sym typeface="Wingdings" panose="05000000000000000000" pitchFamily="2" charset="2"/>
              </a:rPr>
              <a:t>Himaye sistemi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Feodal toplumun zümreleri ve hiyerarşi: serfler, soylular (feodal bey, şövalye)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kral (imparator)—kralın </a:t>
            </a:r>
            <a:r>
              <a:rPr lang="tr-TR" dirty="0" err="1" smtClean="0">
                <a:sym typeface="Wingdings" panose="05000000000000000000" pitchFamily="2" charset="2"/>
              </a:rPr>
              <a:t>vasalları</a:t>
            </a:r>
            <a:r>
              <a:rPr lang="tr-TR" dirty="0" smtClean="0">
                <a:sym typeface="Wingdings" panose="05000000000000000000" pitchFamily="2" charset="2"/>
              </a:rPr>
              <a:t>--  </a:t>
            </a:r>
            <a:r>
              <a:rPr lang="tr-TR" dirty="0" err="1" smtClean="0">
                <a:sym typeface="Wingdings" panose="05000000000000000000" pitchFamily="2" charset="2"/>
              </a:rPr>
              <a:t>süzeren-vasal</a:t>
            </a:r>
            <a:r>
              <a:rPr lang="tr-TR" dirty="0" smtClean="0">
                <a:sym typeface="Wingdings" panose="05000000000000000000" pitchFamily="2" charset="2"/>
              </a:rPr>
              <a:t> ilişkileri üretim: serflerce yürütülür: Serflerin </a:t>
            </a:r>
            <a:r>
              <a:rPr lang="tr-TR" b="1" dirty="0" smtClean="0">
                <a:sym typeface="Wingdings" panose="05000000000000000000" pitchFamily="2" charset="2"/>
              </a:rPr>
              <a:t>siyasal haklar</a:t>
            </a:r>
            <a:r>
              <a:rPr lang="tr-TR" dirty="0" smtClean="0">
                <a:sym typeface="Wingdings" panose="05000000000000000000" pitchFamily="2" charset="2"/>
              </a:rPr>
              <a:t>ı yoktur.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Manastır, kilise, kent kasaba feodal beyin himayesine girmeyi güvenli bulur.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Devlet memurluklarında babadan oğula geçen görevler</a:t>
            </a:r>
          </a:p>
          <a:p>
            <a:r>
              <a:rPr lang="tr-TR" b="1" dirty="0">
                <a:sym typeface="Wingdings" panose="05000000000000000000" pitchFamily="2" charset="2"/>
              </a:rPr>
              <a:t>Devletleşen kilise örgütü dinsel düşünüşün egemenliği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8335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fontScale="85000" lnSpcReduction="20000"/>
          </a:bodyPr>
          <a:lstStyle/>
          <a:p>
            <a:pPr lvl="0" algn="ctr"/>
            <a:endParaRPr lang="tr-TR" sz="5400" b="1" dirty="0" smtClean="0"/>
          </a:p>
          <a:p>
            <a:pPr lvl="0" algn="ctr"/>
            <a:r>
              <a:rPr lang="tr-TR" sz="5400" b="1" dirty="0" smtClean="0"/>
              <a:t>Avrupa’da Orta Çağ dönemleri</a:t>
            </a:r>
          </a:p>
          <a:p>
            <a:pPr lvl="0" algn="ctr"/>
            <a:endParaRPr lang="tr-TR" sz="5400" dirty="0" smtClean="0"/>
          </a:p>
          <a:p>
            <a:pPr lvl="0" algn="ctr"/>
            <a:r>
              <a:rPr lang="tr-TR" sz="5400" dirty="0" smtClean="0"/>
              <a:t>Erken </a:t>
            </a:r>
            <a:r>
              <a:rPr lang="tr-TR" sz="5400" dirty="0"/>
              <a:t>Orta Çağ: </a:t>
            </a:r>
            <a:r>
              <a:rPr lang="tr-TR" sz="5400" dirty="0" smtClean="0"/>
              <a:t>500-1000 </a:t>
            </a:r>
            <a:r>
              <a:rPr lang="tr-TR" sz="2600" dirty="0" smtClean="0"/>
              <a:t>(Karanlık Çağ)</a:t>
            </a:r>
          </a:p>
          <a:p>
            <a:pPr lvl="0" algn="ctr"/>
            <a:endParaRPr lang="tr-TR" sz="5400" dirty="0"/>
          </a:p>
          <a:p>
            <a:pPr lvl="0" algn="ctr"/>
            <a:r>
              <a:rPr lang="tr-TR" sz="5400" dirty="0"/>
              <a:t>Yüksek Orta Çağ: </a:t>
            </a:r>
            <a:r>
              <a:rPr lang="tr-TR" sz="5400" dirty="0" smtClean="0"/>
              <a:t>1000-1300</a:t>
            </a:r>
          </a:p>
          <a:p>
            <a:pPr lvl="0" algn="ctr"/>
            <a:endParaRPr lang="tr-TR" sz="5400" dirty="0"/>
          </a:p>
          <a:p>
            <a:pPr lvl="0" algn="ctr"/>
            <a:r>
              <a:rPr lang="tr-TR" sz="5400" dirty="0"/>
              <a:t>Geç Orta Çağ: 1300-1450 </a:t>
            </a:r>
          </a:p>
          <a:p>
            <a:pPr marL="0" indent="0" algn="ctr">
              <a:buNone/>
            </a:pPr>
            <a:r>
              <a:rPr lang="tr-TR" dirty="0"/>
              <a:t> 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1761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>
            <a:normAutofit lnSpcReduction="10000"/>
          </a:bodyPr>
          <a:lstStyle/>
          <a:p>
            <a:pPr lvl="0"/>
            <a:endParaRPr lang="tr-TR" dirty="0"/>
          </a:p>
          <a:p>
            <a:pPr lvl="0"/>
            <a:r>
              <a:rPr lang="tr-TR" dirty="0" smtClean="0"/>
              <a:t>Yaklaşık bin yıl süren Orta Çağ’da Avrupa ekonomik, toplumsal ve siyasal düzen: FEODALİZM (Feodalite/Derebeylik)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Klasik feodalitenin başlangıcı </a:t>
            </a:r>
            <a:r>
              <a:rPr lang="tr-TR" dirty="0" smtClean="0">
                <a:sym typeface="Wingdings" panose="05000000000000000000" pitchFamily="2" charset="2"/>
              </a:rPr>
              <a:t> Fransa’da Karolenj İmp. Yıkılışı (10.yy), İngiltere’de Norman istilası sonrası (11.yy)</a:t>
            </a:r>
          </a:p>
          <a:p>
            <a:pPr lvl="0"/>
            <a:endParaRPr lang="tr-TR" dirty="0" smtClean="0">
              <a:sym typeface="Wingdings" panose="05000000000000000000" pitchFamily="2" charset="2"/>
            </a:endParaRPr>
          </a:p>
          <a:p>
            <a:pPr lvl="0"/>
            <a:r>
              <a:rPr lang="tr-TR" dirty="0" smtClean="0">
                <a:sym typeface="Wingdings" panose="05000000000000000000" pitchFamily="2" charset="2"/>
              </a:rPr>
              <a:t>Devlet birliği olmayan bir düzendir. </a:t>
            </a:r>
          </a:p>
          <a:p>
            <a:pPr lvl="0"/>
            <a:endParaRPr lang="tr-TR" dirty="0" smtClean="0">
              <a:sym typeface="Wingdings" panose="05000000000000000000" pitchFamily="2" charset="2"/>
            </a:endParaRPr>
          </a:p>
          <a:p>
            <a:pPr lvl="0"/>
            <a:r>
              <a:rPr lang="tr-TR" b="1" dirty="0" smtClean="0">
                <a:sym typeface="Wingdings" panose="05000000000000000000" pitchFamily="2" charset="2"/>
              </a:rPr>
              <a:t>Derebeylik</a:t>
            </a:r>
            <a:r>
              <a:rPr lang="tr-TR" dirty="0" smtClean="0">
                <a:sym typeface="Wingdings" panose="05000000000000000000" pitchFamily="2" charset="2"/>
              </a:rPr>
              <a:t>lere ayrılmış bir yapı sergiler. </a:t>
            </a:r>
          </a:p>
          <a:p>
            <a:pPr lvl="0"/>
            <a:endParaRPr lang="tr-TR" dirty="0" smtClean="0">
              <a:sym typeface="Wingdings" panose="05000000000000000000" pitchFamily="2" charset="2"/>
            </a:endParaRPr>
          </a:p>
          <a:p>
            <a:pPr lvl="0"/>
            <a:r>
              <a:rPr lang="tr-TR" dirty="0" smtClean="0">
                <a:sym typeface="Wingdings" panose="05000000000000000000" pitchFamily="2" charset="2"/>
              </a:rPr>
              <a:t>Siyasal açıdan en önemli özellik: </a:t>
            </a:r>
            <a:r>
              <a:rPr lang="tr-TR" b="1" dirty="0" smtClean="0">
                <a:sym typeface="Wingdings" panose="05000000000000000000" pitchFamily="2" charset="2"/>
              </a:rPr>
              <a:t>devlet iktidarının parçalı yapısı </a:t>
            </a:r>
            <a:endParaRPr lang="tr-TR" b="1" dirty="0" smtClean="0"/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pPr lvl="0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2212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algn="just"/>
            <a:r>
              <a:rPr lang="tr-TR" dirty="0" smtClean="0"/>
              <a:t>Feodal düzende </a:t>
            </a:r>
            <a:r>
              <a:rPr lang="tr-TR" b="1" dirty="0" smtClean="0"/>
              <a:t>halk</a:t>
            </a:r>
            <a:r>
              <a:rPr lang="tr-TR" dirty="0" smtClean="0"/>
              <a:t>, doğrudan devletin değil toprakların sahibi olan </a:t>
            </a:r>
            <a:r>
              <a:rPr lang="tr-TR" b="1" dirty="0" smtClean="0"/>
              <a:t>senyör</a:t>
            </a:r>
            <a:r>
              <a:rPr lang="tr-TR" dirty="0" smtClean="0"/>
              <a:t>lerin (derebeylerinin/soyluların) uyruğudur.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Roma’nın yıkılışı/barbar istilalarının yarattığı güvensizlik, köleliği tasfiye etmiştir. Bir derebeyinin uyruğu olmak yayılmış ve genelleşmiştir.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Akdeniz’in doğu ve batı kıyılarındaki İslam egemenliği, Avrupa’da ticaret yollarının kapanması anlamına gelir.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Avrupa’da ekonomi dışa kapalı ve </a:t>
            </a:r>
            <a:r>
              <a:rPr lang="tr-TR" b="1" dirty="0" smtClean="0"/>
              <a:t>tarıma bağımlı </a:t>
            </a:r>
            <a:r>
              <a:rPr lang="tr-TR" dirty="0" smtClean="0"/>
              <a:t>hale gelmiştir.</a:t>
            </a:r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779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1238</Words>
  <Application>Microsoft Office PowerPoint</Application>
  <PresentationFormat>Widescreen</PresentationFormat>
  <Paragraphs>178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PowerPoint Presentation</vt:lpstr>
      <vt:lpstr>Ortaçağ Latin toplumunun oluşumu, ekonomik yapı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Aquinolu St. Thomas: (1225 - 1274), Napoli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 tugba dogan</dc:creator>
  <cp:lastModifiedBy>elif tugba dogan</cp:lastModifiedBy>
  <cp:revision>9</cp:revision>
  <dcterms:created xsi:type="dcterms:W3CDTF">2018-04-08T17:22:28Z</dcterms:created>
  <dcterms:modified xsi:type="dcterms:W3CDTF">2019-03-31T14:43:21Z</dcterms:modified>
</cp:coreProperties>
</file>