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3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4.xml" ContentType="application/vnd.openxmlformats-officedocument.them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5.xml" ContentType="application/vnd.openxmlformats-officedocument.them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6.xml" ContentType="application/vnd.openxmlformats-officedocument.them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7.xml" ContentType="application/vnd.openxmlformats-officedocument.them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8.xml" ContentType="application/vnd.openxmlformats-officedocument.theme+xml"/>
  <Override PartName="/ppt/theme/themeOverride15.xml" ContentType="application/vnd.openxmlformats-officedocument.themeOverride+xml"/>
  <Override PartName="/ppt/theme/themeOverride16.xml" ContentType="application/vnd.openxmlformats-officedocument.themeOverrid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theme/theme9.xml" ContentType="application/vnd.openxmlformats-officedocument.theme+xml"/>
  <Override PartName="/ppt/theme/themeOverride17.xml" ContentType="application/vnd.openxmlformats-officedocument.themeOverride+xml"/>
  <Override PartName="/ppt/theme/themeOverride18.xml" ContentType="application/vnd.openxmlformats-officedocument.themeOverride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theme/theme10.xml" ContentType="application/vnd.openxmlformats-officedocument.theme+xml"/>
  <Override PartName="/ppt/theme/themeOverride19.xml" ContentType="application/vnd.openxmlformats-officedocument.themeOverride+xml"/>
  <Override PartName="/ppt/theme/themeOverride20.xml" ContentType="application/vnd.openxmlformats-officedocument.themeOverride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1.xml" ContentType="application/vnd.openxmlformats-officedocument.theme+xml"/>
  <Override PartName="/ppt/theme/themeOverride21.xml" ContentType="application/vnd.openxmlformats-officedocument.themeOverride+xml"/>
  <Override PartName="/ppt/theme/themeOverride22.xml" ContentType="application/vnd.openxmlformats-officedocument.themeOverride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theme/theme12.xml" ContentType="application/vnd.openxmlformats-officedocument.theme+xml"/>
  <Override PartName="/ppt/theme/themeOverride23.xml" ContentType="application/vnd.openxmlformats-officedocument.themeOverride+xml"/>
  <Override PartName="/ppt/theme/themeOverride24.xml" ContentType="application/vnd.openxmlformats-officedocument.themeOverrid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0" r:id="rId2"/>
    <p:sldMasterId id="2147483705" r:id="rId3"/>
    <p:sldMasterId id="2147483720" r:id="rId4"/>
    <p:sldMasterId id="2147483735" r:id="rId5"/>
    <p:sldMasterId id="2147483750" r:id="rId6"/>
    <p:sldMasterId id="2147483780" r:id="rId7"/>
    <p:sldMasterId id="2147483795" r:id="rId8"/>
    <p:sldMasterId id="2147483810" r:id="rId9"/>
    <p:sldMasterId id="2147483840" r:id="rId10"/>
    <p:sldMasterId id="2147483855" r:id="rId11"/>
    <p:sldMasterId id="2147483870" r:id="rId12"/>
  </p:sldMasterIdLst>
  <p:notesMasterIdLst>
    <p:notesMasterId r:id="rId27"/>
  </p:notesMasterIdLst>
  <p:sldIdLst>
    <p:sldId id="258" r:id="rId13"/>
    <p:sldId id="262" r:id="rId14"/>
    <p:sldId id="263" r:id="rId15"/>
    <p:sldId id="261" r:id="rId16"/>
    <p:sldId id="259" r:id="rId17"/>
    <p:sldId id="260" r:id="rId18"/>
    <p:sldId id="264" r:id="rId19"/>
    <p:sldId id="265" r:id="rId20"/>
    <p:sldId id="267" r:id="rId21"/>
    <p:sldId id="268" r:id="rId22"/>
    <p:sldId id="269" r:id="rId23"/>
    <p:sldId id="271" r:id="rId24"/>
    <p:sldId id="272" r:id="rId25"/>
    <p:sldId id="273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C9EBB06-4B46-45A1-90EB-924F02A486D4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FC810346-B893-439B-851D-D96162A424BC}">
      <dgm:prSet/>
      <dgm:spPr/>
      <dgm:t>
        <a:bodyPr/>
        <a:lstStyle/>
        <a:p>
          <a:r>
            <a:rPr lang="tr-TR" dirty="0" smtClean="0">
              <a:latin typeface="Andalus" pitchFamily="2" charset="-78"/>
              <a:cs typeface="Andalus" pitchFamily="2" charset="-78"/>
            </a:rPr>
            <a:t>Antrenmanın yoğunluğu </a:t>
          </a:r>
          <a:endParaRPr lang="tr-TR" dirty="0"/>
        </a:p>
      </dgm:t>
    </dgm:pt>
    <dgm:pt modelId="{4D099220-A607-42AE-8003-08191852F0DE}" type="parTrans" cxnId="{82C07593-CC63-4387-9D22-692AC5687A05}">
      <dgm:prSet/>
      <dgm:spPr/>
      <dgm:t>
        <a:bodyPr/>
        <a:lstStyle/>
        <a:p>
          <a:endParaRPr lang="tr-TR"/>
        </a:p>
      </dgm:t>
    </dgm:pt>
    <dgm:pt modelId="{57431E0E-85D7-47C9-AE83-CD3AB2CE130E}" type="sibTrans" cxnId="{82C07593-CC63-4387-9D22-692AC5687A05}">
      <dgm:prSet/>
      <dgm:spPr/>
      <dgm:t>
        <a:bodyPr/>
        <a:lstStyle/>
        <a:p>
          <a:endParaRPr lang="tr-TR"/>
        </a:p>
      </dgm:t>
    </dgm:pt>
    <dgm:pt modelId="{F7AEEA13-4F97-4ACC-A39B-BA5A79C8214E}">
      <dgm:prSet phldrT="[Metin]"/>
      <dgm:spPr/>
      <dgm:t>
        <a:bodyPr/>
        <a:lstStyle/>
        <a:p>
          <a:r>
            <a:rPr lang="tr-TR" dirty="0" smtClean="0">
              <a:latin typeface="Andalus" pitchFamily="2" charset="-78"/>
              <a:cs typeface="Andalus" pitchFamily="2" charset="-78"/>
            </a:rPr>
            <a:t>Antrenmanın sıklığı,</a:t>
          </a:r>
          <a:endParaRPr lang="tr-TR" dirty="0"/>
        </a:p>
      </dgm:t>
    </dgm:pt>
    <dgm:pt modelId="{C389751E-7BDE-4AAF-9224-FC6421323903}" type="parTrans" cxnId="{42EC5704-1F74-4DF2-8864-03CF7B45C546}">
      <dgm:prSet/>
      <dgm:spPr/>
      <dgm:t>
        <a:bodyPr/>
        <a:lstStyle/>
        <a:p>
          <a:endParaRPr lang="tr-TR"/>
        </a:p>
      </dgm:t>
    </dgm:pt>
    <dgm:pt modelId="{8476A09E-D9FF-40A9-9E1F-2ED9BF0844D8}" type="sibTrans" cxnId="{42EC5704-1F74-4DF2-8864-03CF7B45C546}">
      <dgm:prSet/>
      <dgm:spPr/>
      <dgm:t>
        <a:bodyPr/>
        <a:lstStyle/>
        <a:p>
          <a:endParaRPr lang="tr-TR"/>
        </a:p>
      </dgm:t>
    </dgm:pt>
    <dgm:pt modelId="{70005F12-3540-4E2A-A310-AC8F644D00DA}">
      <dgm:prSet phldrT="[Metin]"/>
      <dgm:spPr/>
      <dgm:t>
        <a:bodyPr/>
        <a:lstStyle/>
        <a:p>
          <a:r>
            <a:rPr lang="tr-TR" dirty="0" smtClean="0">
              <a:latin typeface="Andalus" pitchFamily="2" charset="-78"/>
              <a:cs typeface="Andalus" pitchFamily="2" charset="-78"/>
            </a:rPr>
            <a:t>Antrenmanın </a:t>
          </a:r>
          <a:r>
            <a:rPr lang="tr-TR" dirty="0" smtClean="0"/>
            <a:t>Tipi</a:t>
          </a:r>
          <a:endParaRPr lang="tr-TR" dirty="0"/>
        </a:p>
      </dgm:t>
    </dgm:pt>
    <dgm:pt modelId="{6B86487B-0897-41BC-B9FB-865445427396}" type="parTrans" cxnId="{707F8303-63AA-44FD-948D-248C2A92A865}">
      <dgm:prSet/>
      <dgm:spPr/>
      <dgm:t>
        <a:bodyPr/>
        <a:lstStyle/>
        <a:p>
          <a:endParaRPr lang="tr-TR"/>
        </a:p>
      </dgm:t>
    </dgm:pt>
    <dgm:pt modelId="{44544C31-01E6-4E91-B0AB-289D723D935C}" type="sibTrans" cxnId="{707F8303-63AA-44FD-948D-248C2A92A865}">
      <dgm:prSet/>
      <dgm:spPr/>
      <dgm:t>
        <a:bodyPr/>
        <a:lstStyle/>
        <a:p>
          <a:endParaRPr lang="tr-TR"/>
        </a:p>
      </dgm:t>
    </dgm:pt>
    <dgm:pt modelId="{5F2583DE-752A-4281-98CE-9387CD91B9EB}">
      <dgm:prSet phldrT="[Metin]"/>
      <dgm:spPr/>
      <dgm:t>
        <a:bodyPr/>
        <a:lstStyle/>
        <a:p>
          <a:r>
            <a:rPr lang="tr-TR" dirty="0" smtClean="0"/>
            <a:t>Kas yoğunluğu</a:t>
          </a:r>
          <a:endParaRPr lang="tr-TR" dirty="0"/>
        </a:p>
      </dgm:t>
    </dgm:pt>
    <dgm:pt modelId="{E1DFE361-16C1-43A8-9213-E7576F652BEE}" type="parTrans" cxnId="{AB37700C-617C-4A12-8058-082177245E2F}">
      <dgm:prSet/>
      <dgm:spPr/>
      <dgm:t>
        <a:bodyPr/>
        <a:lstStyle/>
        <a:p>
          <a:endParaRPr lang="tr-TR"/>
        </a:p>
      </dgm:t>
    </dgm:pt>
    <dgm:pt modelId="{1477D48D-EFFA-4D08-942E-128E3F43C7D5}" type="sibTrans" cxnId="{AB37700C-617C-4A12-8058-082177245E2F}">
      <dgm:prSet/>
      <dgm:spPr/>
      <dgm:t>
        <a:bodyPr/>
        <a:lstStyle/>
        <a:p>
          <a:endParaRPr lang="tr-TR"/>
        </a:p>
      </dgm:t>
    </dgm:pt>
    <dgm:pt modelId="{7A4029F4-A9EB-4FF3-8B9C-BD4809B105EC}" type="pres">
      <dgm:prSet presAssocID="{9C9EBB06-4B46-45A1-90EB-924F02A486D4}" presName="CompostProcess" presStyleCnt="0">
        <dgm:presLayoutVars>
          <dgm:dir/>
          <dgm:resizeHandles val="exact"/>
        </dgm:presLayoutVars>
      </dgm:prSet>
      <dgm:spPr/>
    </dgm:pt>
    <dgm:pt modelId="{63EF0BBF-DC32-4BA5-A313-24B2D893E7D5}" type="pres">
      <dgm:prSet presAssocID="{9C9EBB06-4B46-45A1-90EB-924F02A486D4}" presName="arrow" presStyleLbl="bgShp" presStyleIdx="0" presStyleCnt="1"/>
      <dgm:spPr/>
    </dgm:pt>
    <dgm:pt modelId="{68D33298-CD0B-45F4-9F07-9F16DF2C8938}" type="pres">
      <dgm:prSet presAssocID="{9C9EBB06-4B46-45A1-90EB-924F02A486D4}" presName="linearProcess" presStyleCnt="0"/>
      <dgm:spPr/>
    </dgm:pt>
    <dgm:pt modelId="{8F223D2D-6E92-4F0F-AAD8-0DBF2D26F19F}" type="pres">
      <dgm:prSet presAssocID="{FC810346-B893-439B-851D-D96162A424BC}" presName="text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E3586DF9-436F-4EF8-9543-9D5E2CFE5AA4}" type="pres">
      <dgm:prSet presAssocID="{57431E0E-85D7-47C9-AE83-CD3AB2CE130E}" presName="sibTrans" presStyleCnt="0"/>
      <dgm:spPr/>
    </dgm:pt>
    <dgm:pt modelId="{EE544D86-65FE-4124-81D1-694BB08A3399}" type="pres">
      <dgm:prSet presAssocID="{F7AEEA13-4F97-4ACC-A39B-BA5A79C8214E}" presName="text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510A23E5-8872-408C-9D82-E1C91053C584}" type="pres">
      <dgm:prSet presAssocID="{8476A09E-D9FF-40A9-9E1F-2ED9BF0844D8}" presName="sibTrans" presStyleCnt="0"/>
      <dgm:spPr/>
    </dgm:pt>
    <dgm:pt modelId="{6393677D-9B2A-4FA3-A3E9-346EB763ECC6}" type="pres">
      <dgm:prSet presAssocID="{70005F12-3540-4E2A-A310-AC8F644D00DA}" presName="text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  <dgm:pt modelId="{FA4903D6-CC64-46AC-939D-61F22C7D6B1F}" type="pres">
      <dgm:prSet presAssocID="{44544C31-01E6-4E91-B0AB-289D723D935C}" presName="sibTrans" presStyleCnt="0"/>
      <dgm:spPr/>
    </dgm:pt>
    <dgm:pt modelId="{651CEA9D-D5C2-4098-9182-FFAB19FF7669}" type="pres">
      <dgm:prSet presAssocID="{5F2583DE-752A-4281-98CE-9387CD91B9EB}" presName="text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tr-TR"/>
        </a:p>
      </dgm:t>
    </dgm:pt>
  </dgm:ptLst>
  <dgm:cxnLst>
    <dgm:cxn modelId="{82C07593-CC63-4387-9D22-692AC5687A05}" srcId="{9C9EBB06-4B46-45A1-90EB-924F02A486D4}" destId="{FC810346-B893-439B-851D-D96162A424BC}" srcOrd="0" destOrd="0" parTransId="{4D099220-A607-42AE-8003-08191852F0DE}" sibTransId="{57431E0E-85D7-47C9-AE83-CD3AB2CE130E}"/>
    <dgm:cxn modelId="{42EC5704-1F74-4DF2-8864-03CF7B45C546}" srcId="{9C9EBB06-4B46-45A1-90EB-924F02A486D4}" destId="{F7AEEA13-4F97-4ACC-A39B-BA5A79C8214E}" srcOrd="1" destOrd="0" parTransId="{C389751E-7BDE-4AAF-9224-FC6421323903}" sibTransId="{8476A09E-D9FF-40A9-9E1F-2ED9BF0844D8}"/>
    <dgm:cxn modelId="{9E200DA8-912A-41AE-A25E-416C3D0D3299}" type="presOf" srcId="{5F2583DE-752A-4281-98CE-9387CD91B9EB}" destId="{651CEA9D-D5C2-4098-9182-FFAB19FF7669}" srcOrd="0" destOrd="0" presId="urn:microsoft.com/office/officeart/2005/8/layout/hProcess9"/>
    <dgm:cxn modelId="{83271102-D8F2-469F-96F2-8DB6109C4A37}" type="presOf" srcId="{F7AEEA13-4F97-4ACC-A39B-BA5A79C8214E}" destId="{EE544D86-65FE-4124-81D1-694BB08A3399}" srcOrd="0" destOrd="0" presId="urn:microsoft.com/office/officeart/2005/8/layout/hProcess9"/>
    <dgm:cxn modelId="{707F8303-63AA-44FD-948D-248C2A92A865}" srcId="{9C9EBB06-4B46-45A1-90EB-924F02A486D4}" destId="{70005F12-3540-4E2A-A310-AC8F644D00DA}" srcOrd="2" destOrd="0" parTransId="{6B86487B-0897-41BC-B9FB-865445427396}" sibTransId="{44544C31-01E6-4E91-B0AB-289D723D935C}"/>
    <dgm:cxn modelId="{AB37700C-617C-4A12-8058-082177245E2F}" srcId="{9C9EBB06-4B46-45A1-90EB-924F02A486D4}" destId="{5F2583DE-752A-4281-98CE-9387CD91B9EB}" srcOrd="3" destOrd="0" parTransId="{E1DFE361-16C1-43A8-9213-E7576F652BEE}" sibTransId="{1477D48D-EFFA-4D08-942E-128E3F43C7D5}"/>
    <dgm:cxn modelId="{3E19944F-477D-42CE-95B2-DED373F39CAD}" type="presOf" srcId="{70005F12-3540-4E2A-A310-AC8F644D00DA}" destId="{6393677D-9B2A-4FA3-A3E9-346EB763ECC6}" srcOrd="0" destOrd="0" presId="urn:microsoft.com/office/officeart/2005/8/layout/hProcess9"/>
    <dgm:cxn modelId="{3B92E9ED-0C7C-4EC4-8935-9B0E2FE4451D}" type="presOf" srcId="{9C9EBB06-4B46-45A1-90EB-924F02A486D4}" destId="{7A4029F4-A9EB-4FF3-8B9C-BD4809B105EC}" srcOrd="0" destOrd="0" presId="urn:microsoft.com/office/officeart/2005/8/layout/hProcess9"/>
    <dgm:cxn modelId="{B458C2B7-29D2-49D2-94FF-B59806356A06}" type="presOf" srcId="{FC810346-B893-439B-851D-D96162A424BC}" destId="{8F223D2D-6E92-4F0F-AAD8-0DBF2D26F19F}" srcOrd="0" destOrd="0" presId="urn:microsoft.com/office/officeart/2005/8/layout/hProcess9"/>
    <dgm:cxn modelId="{E6912534-0094-446E-A63C-6ED9C6A669AB}" type="presParOf" srcId="{7A4029F4-A9EB-4FF3-8B9C-BD4809B105EC}" destId="{63EF0BBF-DC32-4BA5-A313-24B2D893E7D5}" srcOrd="0" destOrd="0" presId="urn:microsoft.com/office/officeart/2005/8/layout/hProcess9"/>
    <dgm:cxn modelId="{5A796E13-EAE5-477E-95F6-EE8EA543C9E7}" type="presParOf" srcId="{7A4029F4-A9EB-4FF3-8B9C-BD4809B105EC}" destId="{68D33298-CD0B-45F4-9F07-9F16DF2C8938}" srcOrd="1" destOrd="0" presId="urn:microsoft.com/office/officeart/2005/8/layout/hProcess9"/>
    <dgm:cxn modelId="{B177BBBB-0750-4642-989B-E2BB63E818FF}" type="presParOf" srcId="{68D33298-CD0B-45F4-9F07-9F16DF2C8938}" destId="{8F223D2D-6E92-4F0F-AAD8-0DBF2D26F19F}" srcOrd="0" destOrd="0" presId="urn:microsoft.com/office/officeart/2005/8/layout/hProcess9"/>
    <dgm:cxn modelId="{9CCB2DF7-1146-4A7F-A515-EE8DF192C3E2}" type="presParOf" srcId="{68D33298-CD0B-45F4-9F07-9F16DF2C8938}" destId="{E3586DF9-436F-4EF8-9543-9D5E2CFE5AA4}" srcOrd="1" destOrd="0" presId="urn:microsoft.com/office/officeart/2005/8/layout/hProcess9"/>
    <dgm:cxn modelId="{2DC8BEFE-044E-4C60-8F77-2C55E85A6198}" type="presParOf" srcId="{68D33298-CD0B-45F4-9F07-9F16DF2C8938}" destId="{EE544D86-65FE-4124-81D1-694BB08A3399}" srcOrd="2" destOrd="0" presId="urn:microsoft.com/office/officeart/2005/8/layout/hProcess9"/>
    <dgm:cxn modelId="{00814750-47EE-4502-BA6F-C29F1DBF8C0A}" type="presParOf" srcId="{68D33298-CD0B-45F4-9F07-9F16DF2C8938}" destId="{510A23E5-8872-408C-9D82-E1C91053C584}" srcOrd="3" destOrd="0" presId="urn:microsoft.com/office/officeart/2005/8/layout/hProcess9"/>
    <dgm:cxn modelId="{6C392443-E1C5-46FF-B2B7-555AE4AFD0F1}" type="presParOf" srcId="{68D33298-CD0B-45F4-9F07-9F16DF2C8938}" destId="{6393677D-9B2A-4FA3-A3E9-346EB763ECC6}" srcOrd="4" destOrd="0" presId="urn:microsoft.com/office/officeart/2005/8/layout/hProcess9"/>
    <dgm:cxn modelId="{AFA1CE21-DA93-43F7-9C0E-DE09696E7AE6}" type="presParOf" srcId="{68D33298-CD0B-45F4-9F07-9F16DF2C8938}" destId="{FA4903D6-CC64-46AC-939D-61F22C7D6B1F}" srcOrd="5" destOrd="0" presId="urn:microsoft.com/office/officeart/2005/8/layout/hProcess9"/>
    <dgm:cxn modelId="{BE4D8288-3BC8-41C5-91A2-94CD5558A872}" type="presParOf" srcId="{68D33298-CD0B-45F4-9F07-9F16DF2C8938}" destId="{651CEA9D-D5C2-4098-9182-FFAB19FF7669}" srcOrd="6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EF0BBF-DC32-4BA5-A313-24B2D893E7D5}">
      <dsp:nvSpPr>
        <dsp:cNvPr id="0" name=""/>
        <dsp:cNvSpPr/>
      </dsp:nvSpPr>
      <dsp:spPr>
        <a:xfrm>
          <a:off x="617219" y="0"/>
          <a:ext cx="6995160" cy="4389437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F223D2D-6E92-4F0F-AAD8-0DBF2D26F19F}">
      <dsp:nvSpPr>
        <dsp:cNvPr id="0" name=""/>
        <dsp:cNvSpPr/>
      </dsp:nvSpPr>
      <dsp:spPr>
        <a:xfrm>
          <a:off x="4319" y="1316831"/>
          <a:ext cx="1965881" cy="1755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>
              <a:latin typeface="Andalus" pitchFamily="2" charset="-78"/>
              <a:cs typeface="Andalus" pitchFamily="2" charset="-78"/>
            </a:rPr>
            <a:t>Antrenmanın yoğunluğu </a:t>
          </a:r>
          <a:endParaRPr lang="tr-TR" sz="2700" kern="1200" dirty="0"/>
        </a:p>
      </dsp:txBody>
      <dsp:txXfrm>
        <a:off x="90029" y="1402541"/>
        <a:ext cx="1794461" cy="1584354"/>
      </dsp:txXfrm>
    </dsp:sp>
    <dsp:sp modelId="{EE544D86-65FE-4124-81D1-694BB08A3399}">
      <dsp:nvSpPr>
        <dsp:cNvPr id="0" name=""/>
        <dsp:cNvSpPr/>
      </dsp:nvSpPr>
      <dsp:spPr>
        <a:xfrm>
          <a:off x="2089345" y="1316831"/>
          <a:ext cx="1965881" cy="1755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>
              <a:latin typeface="Andalus" pitchFamily="2" charset="-78"/>
              <a:cs typeface="Andalus" pitchFamily="2" charset="-78"/>
            </a:rPr>
            <a:t>Antrenmanın sıklığı,</a:t>
          </a:r>
          <a:endParaRPr lang="tr-TR" sz="2700" kern="1200" dirty="0"/>
        </a:p>
      </dsp:txBody>
      <dsp:txXfrm>
        <a:off x="2175055" y="1402541"/>
        <a:ext cx="1794461" cy="1584354"/>
      </dsp:txXfrm>
    </dsp:sp>
    <dsp:sp modelId="{6393677D-9B2A-4FA3-A3E9-346EB763ECC6}">
      <dsp:nvSpPr>
        <dsp:cNvPr id="0" name=""/>
        <dsp:cNvSpPr/>
      </dsp:nvSpPr>
      <dsp:spPr>
        <a:xfrm>
          <a:off x="4174372" y="1316831"/>
          <a:ext cx="1965881" cy="1755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>
              <a:latin typeface="Andalus" pitchFamily="2" charset="-78"/>
              <a:cs typeface="Andalus" pitchFamily="2" charset="-78"/>
            </a:rPr>
            <a:t>Antrenmanın </a:t>
          </a:r>
          <a:r>
            <a:rPr lang="tr-TR" sz="2700" kern="1200" dirty="0" smtClean="0"/>
            <a:t>Tipi</a:t>
          </a:r>
          <a:endParaRPr lang="tr-TR" sz="2700" kern="1200" dirty="0"/>
        </a:p>
      </dsp:txBody>
      <dsp:txXfrm>
        <a:off x="4260082" y="1402541"/>
        <a:ext cx="1794461" cy="1584354"/>
      </dsp:txXfrm>
    </dsp:sp>
    <dsp:sp modelId="{651CEA9D-D5C2-4098-9182-FFAB19FF7669}">
      <dsp:nvSpPr>
        <dsp:cNvPr id="0" name=""/>
        <dsp:cNvSpPr/>
      </dsp:nvSpPr>
      <dsp:spPr>
        <a:xfrm>
          <a:off x="6259398" y="1316831"/>
          <a:ext cx="1965881" cy="175577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tr-TR" sz="2700" kern="1200" dirty="0" smtClean="0"/>
            <a:t>Kas yoğunluğu</a:t>
          </a:r>
          <a:endParaRPr lang="tr-TR" sz="2700" kern="1200" dirty="0"/>
        </a:p>
      </dsp:txBody>
      <dsp:txXfrm>
        <a:off x="6345108" y="1402541"/>
        <a:ext cx="1794461" cy="15843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87ED62-6058-4317-B06E-070B8E44D5A7}" type="datetimeFigureOut">
              <a:rPr lang="tr-TR" smtClean="0"/>
              <a:t>7.11.2017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8578D9-B280-4691-8C65-43F149B687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08429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1 Slayt Görüntüsü Yer Tutucusu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4995" name="2 Not Yer Tutucusu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tr-TR" altLang="tr-TR" smtClean="0"/>
          </a:p>
        </p:txBody>
      </p:sp>
      <p:sp>
        <p:nvSpPr>
          <p:cNvPr id="84996" name="3 Slayt Numarası Yer Tutucusu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20000"/>
              </a:spcBef>
            </a:pPr>
            <a:fld id="{048D52C9-2719-4044-8BBF-DF593EC79B95}" type="slidenum">
              <a:rPr lang="tr-TR" altLang="tr-TR" smtClean="0">
                <a:solidFill>
                  <a:prstClr val="black"/>
                </a:solidFill>
                <a:latin typeface="Arial" panose="020B0604020202020204" pitchFamily="34" charset="0"/>
              </a:rPr>
              <a:pPr>
                <a:spcBef>
                  <a:spcPct val="20000"/>
                </a:spcBef>
              </a:pPr>
              <a:t>1</a:t>
            </a:fld>
            <a:endParaRPr lang="tr-TR" altLang="tr-TR" smtClean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26074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6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9.xml"/><Relationship Id="rId1" Type="http://schemas.openxmlformats.org/officeDocument/2006/relationships/themeOverride" Target="../theme/themeOverride18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19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0.xml"/><Relationship Id="rId1" Type="http://schemas.openxmlformats.org/officeDocument/2006/relationships/themeOverride" Target="../theme/themeOverride20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21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1.xml"/><Relationship Id="rId1" Type="http://schemas.openxmlformats.org/officeDocument/2006/relationships/themeOverride" Target="../theme/themeOverride22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2.xml"/><Relationship Id="rId1" Type="http://schemas.openxmlformats.org/officeDocument/2006/relationships/themeOverride" Target="../theme/themeOverride2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2.xml"/><Relationship Id="rId1" Type="http://schemas.openxmlformats.org/officeDocument/2006/relationships/themeOverride" Target="../theme/themeOverride2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3.xml"/><Relationship Id="rId1" Type="http://schemas.openxmlformats.org/officeDocument/2006/relationships/themeOverride" Target="../theme/themeOverride6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4.xml"/><Relationship Id="rId1" Type="http://schemas.openxmlformats.org/officeDocument/2006/relationships/themeOverride" Target="../theme/themeOverride8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5.xml"/><Relationship Id="rId1" Type="http://schemas.openxmlformats.org/officeDocument/2006/relationships/themeOverride" Target="../theme/themeOverride1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7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6.xml"/><Relationship Id="rId1" Type="http://schemas.openxmlformats.org/officeDocument/2006/relationships/themeOverride" Target="../theme/themeOverride12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7.xml"/><Relationship Id="rId1" Type="http://schemas.openxmlformats.org/officeDocument/2006/relationships/themeOverride" Target="../theme/themeOverride14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9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8.xml"/><Relationship Id="rId1" Type="http://schemas.openxmlformats.org/officeDocument/2006/relationships/themeOverride" Target="../theme/themeOverride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1179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20307832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16271826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146257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68835517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5046181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48218442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30816322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34040528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58258948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22948778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9104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67507359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5658240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1799470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53847527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229617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34090921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5776632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420918147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95795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89644691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178452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54288224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42656144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724328516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6050296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7313839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15957482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28840128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37668088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564485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03221538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764053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68013642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14200801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77419612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14739836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56373065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93984916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86440664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78041856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00437085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25857036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99496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82910447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06324355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79896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0275757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34813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61380337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73285309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0327538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43004265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93504443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378344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002400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40653538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774904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64917051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39056050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52758112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95310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58301383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3830724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52196051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957527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2563254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11967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1635226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2847936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809131250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88691638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58091437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59833781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88609306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271159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94396609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406141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269530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2673412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3157608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3132697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828685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745911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2630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3691934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1187706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225399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222012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59193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815905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0789004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8673889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5262901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8397494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863472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0212749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5992854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46049223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5601685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166417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9777845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7958257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0877186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1335109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6173190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87364733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9947273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04632919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85640043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7497934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5215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91661241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14080981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70451306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9314724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62280422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5369119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5161960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43854887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41006036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31821263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8819571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1891931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0961662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2498378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953404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6595750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07497775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621379597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9009322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7799610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29595608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357980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735385576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2814970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7166150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1742585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51834938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36247466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98544185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92020023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1552906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164244651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0284460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8094362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22827413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184785574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40700428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923830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38965780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5231804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2909C2-4B08-4351-B603-9C997A19FB6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43255760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7136" y="1316736"/>
            <a:ext cx="103632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7136" y="2704664"/>
            <a:ext cx="103632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235B56BE-3F42-4218-9481-FFB4A0FDE40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90915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920085"/>
            <a:ext cx="53848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2BC423-6606-4435-B239-6C32621016D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339777991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855248"/>
            <a:ext cx="5386917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6193368" y="1859758"/>
            <a:ext cx="5389033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609600" y="2514600"/>
            <a:ext cx="5386917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514600"/>
            <a:ext cx="5389033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272EE6-D21E-4C6F-B0CA-A94D1C1841E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34943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1778777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088"/>
            <a:ext cx="110744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3BB78-094C-45B8-8B6A-4FEF04124A9B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538115306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0BEB1B-5275-4BAC-B77C-A360658DAE11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06286007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4352"/>
            <a:ext cx="36576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914400" y="1676400"/>
            <a:ext cx="36576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766733" y="1676400"/>
            <a:ext cx="6815667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066A53-8443-400E-B42F-D20A82400FE5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632111596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3 Tek Köşesi Kesik ve Yuvarlatılmış Dikdörtgen"/>
          <p:cNvSpPr/>
          <p:nvPr/>
        </p:nvSpPr>
        <p:spPr>
          <a:xfrm rot="420000" flipV="1">
            <a:off x="4220633" y="1108075"/>
            <a:ext cx="70104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6" name="14 Dik Üçgen"/>
          <p:cNvSpPr/>
          <p:nvPr/>
        </p:nvSpPr>
        <p:spPr>
          <a:xfrm rot="420000" flipV="1">
            <a:off x="10672234" y="5359401"/>
            <a:ext cx="207433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white"/>
              </a:solidFill>
            </a:endParaRPr>
          </a:p>
        </p:txBody>
      </p:sp>
      <p:sp>
        <p:nvSpPr>
          <p:cNvPr id="7" name="15 Serbest Form"/>
          <p:cNvSpPr>
            <a:spLocks/>
          </p:cNvSpPr>
          <p:nvPr/>
        </p:nvSpPr>
        <p:spPr bwMode="auto">
          <a:xfrm flipV="1">
            <a:off x="-12700" y="5816600"/>
            <a:ext cx="1221740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16 Serbest Form"/>
          <p:cNvSpPr>
            <a:spLocks/>
          </p:cNvSpPr>
          <p:nvPr/>
        </p:nvSpPr>
        <p:spPr bwMode="auto">
          <a:xfrm flipV="1">
            <a:off x="5842000" y="6219826"/>
            <a:ext cx="63500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812800" y="1176997"/>
            <a:ext cx="2950464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812800" y="2828785"/>
            <a:ext cx="29464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4647724" y="1199517"/>
            <a:ext cx="615696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r-TR" noProof="0" smtClean="0"/>
              <a:t>Resim eklemek için simgeyi tıklatın</a:t>
            </a:r>
            <a:endParaRPr lang="en-US" noProof="0" dirty="0"/>
          </a:p>
        </p:txBody>
      </p:sp>
      <p:sp>
        <p:nvSpPr>
          <p:cNvPr id="9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769600" y="6356351"/>
            <a:ext cx="8128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29EE5C-2886-46E5-A9B2-8AA58AD70A71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21009225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D5B783-B71E-4997-8EC9-BD8143C764A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629225084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914402"/>
            <a:ext cx="2743200" cy="5211763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914402"/>
            <a:ext cx="8026400" cy="5211763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DD1085-74AE-4791-A540-FED1DE85089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0341704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609600" y="1719263"/>
            <a:ext cx="10972800" cy="4411662"/>
          </a:xfrm>
        </p:spPr>
        <p:txBody>
          <a:bodyPr>
            <a:normAutofit/>
          </a:bodyPr>
          <a:lstStyle/>
          <a:p>
            <a:pPr lvl="0"/>
            <a:endParaRPr lang="tr-TR" noProof="0" smtClean="0"/>
          </a:p>
        </p:txBody>
      </p:sp>
      <p:sp>
        <p:nvSpPr>
          <p:cNvPr id="4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E3E7-D525-4059-84EE-B41EFE51CDF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9526092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20288-06AF-4DE5-A3DE-92B310859A9C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738044227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Başlık, Metin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22238"/>
            <a:ext cx="10058400" cy="12954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609600" y="1719263"/>
            <a:ext cx="5384800" cy="441166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quarter" idx="2"/>
          </p:nvPr>
        </p:nvSpPr>
        <p:spPr>
          <a:xfrm>
            <a:off x="6197600" y="1719264"/>
            <a:ext cx="5384800" cy="212883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3"/>
          </p:nvPr>
        </p:nvSpPr>
        <p:spPr>
          <a:xfrm>
            <a:off x="6197600" y="4000501"/>
            <a:ext cx="5384800" cy="2130425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21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17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992D87-3BA8-4E0F-8B6A-0146474C671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67356256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711200" y="1371600"/>
            <a:ext cx="10468864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711200" y="3228536"/>
            <a:ext cx="10472928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 alt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D1EAEE"/>
                </a:solidFill>
              </a:defRPr>
            </a:lvl1pPr>
          </a:lstStyle>
          <a:p>
            <a:pPr>
              <a:defRPr/>
            </a:pPr>
            <a:fld id="{A1C137D1-56BD-4735-A36B-FAA1C355F5BC}" type="slidenum">
              <a:rPr lang="tr-TR" altLang="en-US"/>
              <a:pPr>
                <a:defRPr/>
              </a:pPr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94299680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4.xml"/><Relationship Id="rId13" Type="http://schemas.openxmlformats.org/officeDocument/2006/relationships/slideLayout" Target="../slideLayouts/slideLayout139.xml"/><Relationship Id="rId3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33.xml"/><Relationship Id="rId12" Type="http://schemas.openxmlformats.org/officeDocument/2006/relationships/slideLayout" Target="../slideLayouts/slideLayout138.xml"/><Relationship Id="rId2" Type="http://schemas.openxmlformats.org/officeDocument/2006/relationships/slideLayout" Target="../slideLayouts/slideLayout12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11" Type="http://schemas.openxmlformats.org/officeDocument/2006/relationships/slideLayout" Target="../slideLayouts/slideLayout137.xml"/><Relationship Id="rId5" Type="http://schemas.openxmlformats.org/officeDocument/2006/relationships/slideLayout" Target="../slideLayouts/slideLayout131.xml"/><Relationship Id="rId15" Type="http://schemas.openxmlformats.org/officeDocument/2006/relationships/theme" Target="../theme/theme10.xml"/><Relationship Id="rId10" Type="http://schemas.openxmlformats.org/officeDocument/2006/relationships/slideLayout" Target="../slideLayouts/slideLayout136.xml"/><Relationship Id="rId4" Type="http://schemas.openxmlformats.org/officeDocument/2006/relationships/slideLayout" Target="../slideLayouts/slideLayout130.xml"/><Relationship Id="rId9" Type="http://schemas.openxmlformats.org/officeDocument/2006/relationships/slideLayout" Target="../slideLayouts/slideLayout135.xml"/><Relationship Id="rId14" Type="http://schemas.openxmlformats.org/officeDocument/2006/relationships/slideLayout" Target="../slideLayouts/slideLayout140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8.xml"/><Relationship Id="rId13" Type="http://schemas.openxmlformats.org/officeDocument/2006/relationships/slideLayout" Target="../slideLayouts/slideLayout153.xml"/><Relationship Id="rId3" Type="http://schemas.openxmlformats.org/officeDocument/2006/relationships/slideLayout" Target="../slideLayouts/slideLayout143.xml"/><Relationship Id="rId7" Type="http://schemas.openxmlformats.org/officeDocument/2006/relationships/slideLayout" Target="../slideLayouts/slideLayout147.xml"/><Relationship Id="rId12" Type="http://schemas.openxmlformats.org/officeDocument/2006/relationships/slideLayout" Target="../slideLayouts/slideLayout152.xml"/><Relationship Id="rId2" Type="http://schemas.openxmlformats.org/officeDocument/2006/relationships/slideLayout" Target="../slideLayouts/slideLayout14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41.xml"/><Relationship Id="rId6" Type="http://schemas.openxmlformats.org/officeDocument/2006/relationships/slideLayout" Target="../slideLayouts/slideLayout146.xml"/><Relationship Id="rId11" Type="http://schemas.openxmlformats.org/officeDocument/2006/relationships/slideLayout" Target="../slideLayouts/slideLayout151.xml"/><Relationship Id="rId5" Type="http://schemas.openxmlformats.org/officeDocument/2006/relationships/slideLayout" Target="../slideLayouts/slideLayout145.xml"/><Relationship Id="rId15" Type="http://schemas.openxmlformats.org/officeDocument/2006/relationships/theme" Target="../theme/theme11.xml"/><Relationship Id="rId10" Type="http://schemas.openxmlformats.org/officeDocument/2006/relationships/slideLayout" Target="../slideLayouts/slideLayout150.xml"/><Relationship Id="rId4" Type="http://schemas.openxmlformats.org/officeDocument/2006/relationships/slideLayout" Target="../slideLayouts/slideLayout144.xml"/><Relationship Id="rId9" Type="http://schemas.openxmlformats.org/officeDocument/2006/relationships/slideLayout" Target="../slideLayouts/slideLayout149.xml"/><Relationship Id="rId14" Type="http://schemas.openxmlformats.org/officeDocument/2006/relationships/slideLayout" Target="../slideLayouts/slideLayout15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2.xml"/><Relationship Id="rId13" Type="http://schemas.openxmlformats.org/officeDocument/2006/relationships/slideLayout" Target="../slideLayouts/slideLayout167.xml"/><Relationship Id="rId3" Type="http://schemas.openxmlformats.org/officeDocument/2006/relationships/slideLayout" Target="../slideLayouts/slideLayout157.xml"/><Relationship Id="rId7" Type="http://schemas.openxmlformats.org/officeDocument/2006/relationships/slideLayout" Target="../slideLayouts/slideLayout161.xml"/><Relationship Id="rId12" Type="http://schemas.openxmlformats.org/officeDocument/2006/relationships/slideLayout" Target="../slideLayouts/slideLayout166.xml"/><Relationship Id="rId2" Type="http://schemas.openxmlformats.org/officeDocument/2006/relationships/slideLayout" Target="../slideLayouts/slideLayout15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55.xml"/><Relationship Id="rId6" Type="http://schemas.openxmlformats.org/officeDocument/2006/relationships/slideLayout" Target="../slideLayouts/slideLayout160.xml"/><Relationship Id="rId11" Type="http://schemas.openxmlformats.org/officeDocument/2006/relationships/slideLayout" Target="../slideLayouts/slideLayout165.xml"/><Relationship Id="rId5" Type="http://schemas.openxmlformats.org/officeDocument/2006/relationships/slideLayout" Target="../slideLayouts/slideLayout159.xml"/><Relationship Id="rId15" Type="http://schemas.openxmlformats.org/officeDocument/2006/relationships/theme" Target="../theme/theme12.xml"/><Relationship Id="rId10" Type="http://schemas.openxmlformats.org/officeDocument/2006/relationships/slideLayout" Target="../slideLayouts/slideLayout164.xml"/><Relationship Id="rId4" Type="http://schemas.openxmlformats.org/officeDocument/2006/relationships/slideLayout" Target="../slideLayouts/slideLayout158.xml"/><Relationship Id="rId9" Type="http://schemas.openxmlformats.org/officeDocument/2006/relationships/slideLayout" Target="../slideLayouts/slideLayout163.xml"/><Relationship Id="rId14" Type="http://schemas.openxmlformats.org/officeDocument/2006/relationships/slideLayout" Target="../slideLayouts/slideLayout16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2" Type="http://schemas.openxmlformats.org/officeDocument/2006/relationships/slideLayout" Target="../slideLayouts/slideLayout1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theme" Target="../theme/theme2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5" Type="http://schemas.openxmlformats.org/officeDocument/2006/relationships/theme" Target="../theme/theme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Relationship Id="rId14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0.xml"/><Relationship Id="rId13" Type="http://schemas.openxmlformats.org/officeDocument/2006/relationships/slideLayout" Target="../slideLayouts/slideLayout55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12" Type="http://schemas.openxmlformats.org/officeDocument/2006/relationships/slideLayout" Target="../slideLayouts/slideLayout54.xml"/><Relationship Id="rId2" Type="http://schemas.openxmlformats.org/officeDocument/2006/relationships/slideLayout" Target="../slideLayouts/slideLayout4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11" Type="http://schemas.openxmlformats.org/officeDocument/2006/relationships/slideLayout" Target="../slideLayouts/slideLayout53.xml"/><Relationship Id="rId5" Type="http://schemas.openxmlformats.org/officeDocument/2006/relationships/slideLayout" Target="../slideLayouts/slideLayout47.xml"/><Relationship Id="rId15" Type="http://schemas.openxmlformats.org/officeDocument/2006/relationships/theme" Target="../theme/theme4.xml"/><Relationship Id="rId10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6.xml"/><Relationship Id="rId9" Type="http://schemas.openxmlformats.org/officeDocument/2006/relationships/slideLayout" Target="../slideLayouts/slideLayout51.xml"/><Relationship Id="rId14" Type="http://schemas.openxmlformats.org/officeDocument/2006/relationships/slideLayout" Target="../slideLayouts/slideLayout56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13" Type="http://schemas.openxmlformats.org/officeDocument/2006/relationships/slideLayout" Target="../slideLayouts/slideLayout6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slideLayout" Target="../slideLayouts/slideLayout68.xml"/><Relationship Id="rId2" Type="http://schemas.openxmlformats.org/officeDocument/2006/relationships/slideLayout" Target="../slideLayouts/slideLayout58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5" Type="http://schemas.openxmlformats.org/officeDocument/2006/relationships/theme" Target="../theme/theme5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Relationship Id="rId14" Type="http://schemas.openxmlformats.org/officeDocument/2006/relationships/slideLayout" Target="../slideLayouts/slideLayout70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slideLayout" Target="../slideLayouts/slideLayout83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theme" Target="../theme/theme6.xml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slideLayout" Target="../slideLayouts/slideLayout8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slideLayout" Target="../slideLayouts/slideLayout97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5" Type="http://schemas.openxmlformats.org/officeDocument/2006/relationships/theme" Target="../theme/theme7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Relationship Id="rId14" Type="http://schemas.openxmlformats.org/officeDocument/2006/relationships/slideLayout" Target="../slideLayouts/slideLayout9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6.xml"/><Relationship Id="rId13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12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0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11" Type="http://schemas.openxmlformats.org/officeDocument/2006/relationships/slideLayout" Target="../slideLayouts/slideLayout109.xml"/><Relationship Id="rId5" Type="http://schemas.openxmlformats.org/officeDocument/2006/relationships/slideLayout" Target="../slideLayouts/slideLayout103.xml"/><Relationship Id="rId15" Type="http://schemas.openxmlformats.org/officeDocument/2006/relationships/theme" Target="../theme/theme8.xml"/><Relationship Id="rId10" Type="http://schemas.openxmlformats.org/officeDocument/2006/relationships/slideLayout" Target="../slideLayouts/slideLayout108.xml"/><Relationship Id="rId4" Type="http://schemas.openxmlformats.org/officeDocument/2006/relationships/slideLayout" Target="../slideLayouts/slideLayout102.xml"/><Relationship Id="rId9" Type="http://schemas.openxmlformats.org/officeDocument/2006/relationships/slideLayout" Target="../slideLayouts/slideLayout107.xml"/><Relationship Id="rId14" Type="http://schemas.openxmlformats.org/officeDocument/2006/relationships/slideLayout" Target="../slideLayouts/slideLayout112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0.xml"/><Relationship Id="rId13" Type="http://schemas.openxmlformats.org/officeDocument/2006/relationships/slideLayout" Target="../slideLayouts/slideLayout125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12" Type="http://schemas.openxmlformats.org/officeDocument/2006/relationships/slideLayout" Target="../slideLayouts/slideLayout124.xml"/><Relationship Id="rId2" Type="http://schemas.openxmlformats.org/officeDocument/2006/relationships/slideLayout" Target="../slideLayouts/slideLayout114.xml"/><Relationship Id="rId16" Type="http://schemas.openxmlformats.org/officeDocument/2006/relationships/image" Target="../media/image2.jpeg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11" Type="http://schemas.openxmlformats.org/officeDocument/2006/relationships/slideLayout" Target="../slideLayouts/slideLayout123.xml"/><Relationship Id="rId5" Type="http://schemas.openxmlformats.org/officeDocument/2006/relationships/slideLayout" Target="../slideLayouts/slideLayout117.xml"/><Relationship Id="rId15" Type="http://schemas.openxmlformats.org/officeDocument/2006/relationships/theme" Target="../theme/theme9.xml"/><Relationship Id="rId10" Type="http://schemas.openxmlformats.org/officeDocument/2006/relationships/slideLayout" Target="../slideLayouts/slideLayout122.xml"/><Relationship Id="rId4" Type="http://schemas.openxmlformats.org/officeDocument/2006/relationships/slideLayout" Target="../slideLayouts/slideLayout116.xml"/><Relationship Id="rId9" Type="http://schemas.openxmlformats.org/officeDocument/2006/relationships/slideLayout" Target="../slideLayouts/slideLayout121.xml"/><Relationship Id="rId14" Type="http://schemas.openxmlformats.org/officeDocument/2006/relationships/slideLayout" Target="../slideLayouts/slideLayout1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0284829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08548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  <p:sldLayoutId id="2147483852" r:id="rId12"/>
    <p:sldLayoutId id="2147483853" r:id="rId13"/>
    <p:sldLayoutId id="214748385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68432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6" r:id="rId1"/>
    <p:sldLayoutId id="2147483857" r:id="rId2"/>
    <p:sldLayoutId id="2147483858" r:id="rId3"/>
    <p:sldLayoutId id="2147483859" r:id="rId4"/>
    <p:sldLayoutId id="2147483860" r:id="rId5"/>
    <p:sldLayoutId id="2147483861" r:id="rId6"/>
    <p:sldLayoutId id="2147483862" r:id="rId7"/>
    <p:sldLayoutId id="2147483863" r:id="rId8"/>
    <p:sldLayoutId id="2147483864" r:id="rId9"/>
    <p:sldLayoutId id="2147483865" r:id="rId10"/>
    <p:sldLayoutId id="2147483866" r:id="rId11"/>
    <p:sldLayoutId id="2147483867" r:id="rId12"/>
    <p:sldLayoutId id="2147483868" r:id="rId13"/>
    <p:sldLayoutId id="214748386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5160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  <p:sldLayoutId id="2147483882" r:id="rId12"/>
    <p:sldLayoutId id="2147483883" r:id="rId13"/>
    <p:sldLayoutId id="214748388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45848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96824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  <p:sldLayoutId id="2147483717" r:id="rId12"/>
    <p:sldLayoutId id="2147483718" r:id="rId13"/>
    <p:sldLayoutId id="214748371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4652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28347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  <p:sldLayoutId id="2147483747" r:id="rId12"/>
    <p:sldLayoutId id="2147483748" r:id="rId13"/>
    <p:sldLayoutId id="214748374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802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  <p:sldLayoutId id="2147483762" r:id="rId12"/>
    <p:sldLayoutId id="2147483763" r:id="rId13"/>
    <p:sldLayoutId id="214748376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15021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96177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6" r:id="rId1"/>
    <p:sldLayoutId id="2147483797" r:id="rId2"/>
    <p:sldLayoutId id="2147483798" r:id="rId3"/>
    <p:sldLayoutId id="2147483799" r:id="rId4"/>
    <p:sldLayoutId id="2147483800" r:id="rId5"/>
    <p:sldLayoutId id="2147483801" r:id="rId6"/>
    <p:sldLayoutId id="2147483802" r:id="rId7"/>
    <p:sldLayoutId id="2147483803" r:id="rId8"/>
    <p:sldLayoutId id="2147483804" r:id="rId9"/>
    <p:sldLayoutId id="2147483805" r:id="rId10"/>
    <p:sldLayoutId id="2147483806" r:id="rId11"/>
    <p:sldLayoutId id="2147483807" r:id="rId12"/>
    <p:sldLayoutId id="2147483808" r:id="rId13"/>
    <p:sldLayoutId id="2147483809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6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12700" y="-7938"/>
            <a:ext cx="1221740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5842000" y="-7938"/>
            <a:ext cx="63500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endParaRPr lang="en-US" sz="2600" b="1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  <p:sp>
        <p:nvSpPr>
          <p:cNvPr id="1028" name="8 Başlık Yer Tutucusu"/>
          <p:cNvSpPr>
            <a:spLocks noGrp="1"/>
          </p:cNvSpPr>
          <p:nvPr>
            <p:ph type="title"/>
          </p:nvPr>
        </p:nvSpPr>
        <p:spPr bwMode="auto">
          <a:xfrm>
            <a:off x="609600" y="704850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  <a:endParaRPr lang="en-US" altLang="tr-TR" smtClean="0"/>
          </a:p>
        </p:txBody>
      </p:sp>
      <p:sp>
        <p:nvSpPr>
          <p:cNvPr id="1029" name="29 Metin Yer Tutucusu"/>
          <p:cNvSpPr>
            <a:spLocks noGrp="1"/>
          </p:cNvSpPr>
          <p:nvPr>
            <p:ph type="body" idx="1"/>
          </p:nvPr>
        </p:nvSpPr>
        <p:spPr bwMode="auto">
          <a:xfrm>
            <a:off x="609600" y="1935164"/>
            <a:ext cx="109728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  <a:endParaRPr lang="en-US" altLang="tr-TR" smtClean="0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3556000" y="6356351"/>
            <a:ext cx="44704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kumimoji="0" sz="1200">
                <a:solidFill>
                  <a:schemeClr val="tx2">
                    <a:shade val="90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fontAlgn="base">
              <a:spcAft>
                <a:spcPct val="0"/>
              </a:spcAft>
              <a:defRPr/>
            </a:pPr>
            <a:endParaRPr lang="tr-TR" b="1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566400" y="6356351"/>
            <a:ext cx="1016000" cy="365125"/>
          </a:xfrm>
          <a:prstGeom prst="rect">
            <a:avLst/>
          </a:prstGeom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 hangingPunct="1">
              <a:lnSpc>
                <a:spcPct val="90000"/>
              </a:lnSpc>
              <a:spcBef>
                <a:spcPct val="20000"/>
              </a:spcBef>
              <a:buClr>
                <a:srgbClr val="FF0000"/>
              </a:buClr>
              <a:buSzPct val="110000"/>
              <a:buFont typeface="MS Mincho" pitchFamily="49" charset="-128"/>
              <a:buNone/>
              <a:defRPr sz="1200">
                <a:solidFill>
                  <a:srgbClr val="045C75"/>
                </a:solidFill>
              </a:defRPr>
            </a:lvl1pPr>
          </a:lstStyle>
          <a:p>
            <a:pPr fontAlgn="base">
              <a:spcAft>
                <a:spcPct val="0"/>
              </a:spcAft>
              <a:defRPr/>
            </a:pPr>
            <a:fld id="{22674331-2EEC-469B-8FA8-BD8134DDC476}" type="slidenum">
              <a:rPr lang="tr-TR" altLang="tr-TR" b="1">
                <a:latin typeface="Arial" panose="020B0604020202020204" pitchFamily="34" charset="0"/>
                <a:cs typeface="Arial" panose="020B0604020202020204" pitchFamily="34" charset="0"/>
              </a:rPr>
              <a:pPr fontAlgn="base">
                <a:spcAft>
                  <a:spcPct val="0"/>
                </a:spcAft>
                <a:defRPr/>
              </a:pPr>
              <a:t>‹#›</a:t>
            </a:fld>
            <a:endParaRPr lang="tr-TR" altLang="tr-TR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33" name="1 Grup"/>
          <p:cNvGrpSpPr>
            <a:grpSpLocks/>
          </p:cNvGrpSpPr>
          <p:nvPr/>
        </p:nvGrpSpPr>
        <p:grpSpPr bwMode="auto">
          <a:xfrm>
            <a:off x="-25399" y="203200"/>
            <a:ext cx="12240684" cy="647700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base">
                <a:lnSpc>
                  <a:spcPct val="90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FF0000"/>
                </a:buClr>
                <a:buSzPct val="110000"/>
                <a:buFont typeface="MS Mincho" pitchFamily="49" charset="-128"/>
                <a:buNone/>
                <a:defRPr/>
              </a:pPr>
              <a:endParaRPr lang="en-US" sz="26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172217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  <p:sldLayoutId id="2147483823" r:id="rId13"/>
    <p:sldLayoutId id="2147483824" r:id="rId1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anose="05020102010507070707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anose="05020102010507070707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anose="05020102010507070707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anose="05020102010507070707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images.google.com.tr/imgres?imgurl=http://www.krea-genic.com/german/grafik/transportsystem.jpg&amp;imgrefurl=http://www.krea-genic.com/german/transportsystem.php&amp;usg=__cFlhVv2X9XX6VJBv1WB1bMdgRsg=&amp;h=277&amp;w=300&amp;sz=29&amp;hl=tr&amp;start=2&amp;um=1&amp;itbs=1&amp;tbnid=LP4TpL2GaxboyM:&amp;tbnh=107&amp;tbnw=116&amp;prev=/images?q=kreatin&amp;um=1&amp;hl=tr&amp;tbs=isch:1" TargetMode="External"/><Relationship Id="rId1" Type="http://schemas.openxmlformats.org/officeDocument/2006/relationships/slideLayout" Target="../slideLayouts/slideLayout1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title"/>
          </p:nvPr>
        </p:nvSpPr>
        <p:spPr>
          <a:xfrm>
            <a:off x="320634" y="914400"/>
            <a:ext cx="9890166" cy="581891"/>
          </a:xfrm>
        </p:spPr>
        <p:txBody>
          <a:bodyPr/>
          <a:lstStyle/>
          <a:p>
            <a:pPr algn="ctr" eaLnBrk="1" hangingPunct="1"/>
            <a:r>
              <a:rPr lang="tr-TR" altLang="tr-TR" sz="44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Sporcular için karbonhidratlar </a:t>
            </a:r>
            <a:r>
              <a:rPr lang="tr-TR" altLang="tr-TR" sz="44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 neden    </a:t>
            </a:r>
            <a:r>
              <a:rPr lang="tr-TR" altLang="tr-TR" sz="44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önemlidir?</a:t>
            </a:r>
          </a:p>
        </p:txBody>
      </p:sp>
      <p:sp>
        <p:nvSpPr>
          <p:cNvPr id="10" name="Dikdörtgen 9"/>
          <p:cNvSpPr/>
          <p:nvPr/>
        </p:nvSpPr>
        <p:spPr>
          <a:xfrm>
            <a:off x="154380" y="1834414"/>
            <a:ext cx="11831783" cy="3970318"/>
          </a:xfrm>
          <a:prstGeom prst="rect">
            <a:avLst/>
          </a:prstGeom>
          <a:solidFill>
            <a:sysClr val="window" lastClr="FFFFFF"/>
          </a:solidFill>
          <a:ln w="12700" cap="flat" cmpd="sng" algn="ctr">
            <a:solidFill>
              <a:srgbClr val="5B9BD5"/>
            </a:solidFill>
            <a:prstDash val="solid"/>
            <a:miter lim="800000"/>
          </a:ln>
          <a:effectLst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Karbonhidratlar sporcular için kilit besin ögesi olup uzun süreli </a:t>
            </a:r>
            <a:r>
              <a:rPr kumimoji="0" lang="tr-T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antrenman veya 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müsabaka sırasında vücudun </a:t>
            </a:r>
            <a:r>
              <a:rPr kumimoji="0" lang="tr-TR" sz="2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ana enerji kaynağı 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olarak </a:t>
            </a:r>
            <a:r>
              <a:rPr kumimoji="0" lang="tr-T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kullanılmaktadırlar. Vücutta 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bulunan karbonhidrat depoları </a:t>
            </a:r>
            <a:r>
              <a:rPr kumimoji="0" lang="tr-TR" sz="2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glikojen 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halinde iskelet </a:t>
            </a:r>
            <a:r>
              <a:rPr kumimoji="0" lang="tr-TR" sz="2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kaslarında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300-500 gram </a:t>
            </a:r>
            <a:r>
              <a:rPr kumimoji="0" lang="tr-TR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(g) 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ve </a:t>
            </a:r>
            <a:r>
              <a:rPr kumimoji="0" lang="tr-TR" sz="28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karaciğerde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 </a:t>
            </a:r>
            <a:r>
              <a:rPr kumimoji="0" lang="tr-TR" sz="2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75-100 g 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kadar depolanmış olup antrenman ve </a:t>
            </a:r>
            <a:r>
              <a:rPr kumimoji="0" lang="tr-T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müsabaka sırasında </a:t>
            </a:r>
            <a:r>
              <a:rPr kumimoji="0" lang="tr-TR" sz="2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enerji sağlamak için </a:t>
            </a:r>
            <a:r>
              <a:rPr kumimoji="0" lang="tr-T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kullanılmaktadır. Sporcular yüksek karbonhidratlı diyetle glikojen depolarını </a:t>
            </a:r>
            <a:r>
              <a:rPr kumimoji="0" lang="tr-TR" sz="28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1.5-2.0 kat </a:t>
            </a:r>
            <a:r>
              <a:rPr kumimoji="0" lang="tr-TR" sz="28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Times New Roman" panose="02020603050405020304" pitchFamily="18" charset="0"/>
              </a:rPr>
              <a:t>arttırabilmektedir.</a:t>
            </a:r>
            <a:endParaRPr kumimoji="0" lang="tr-TR" sz="2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149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7543800" cy="1207797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KARBONHİDRAT YÜKLEME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>
          <a:xfrm>
            <a:off x="866899" y="1125539"/>
            <a:ext cx="10426535" cy="5005387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Dayanıklılık egzersizlerinden (</a:t>
            </a:r>
            <a:r>
              <a:rPr lang="tr-TR" altLang="tr-TR" sz="3200" i="1" dirty="0">
                <a:latin typeface="Andalus" pitchFamily="2" charset="-78"/>
                <a:cs typeface="Andalus" pitchFamily="2" charset="-78"/>
              </a:rPr>
              <a:t>90 dakikadan </a:t>
            </a:r>
            <a:r>
              <a:rPr lang="tr-TR" altLang="tr-TR" sz="3200" i="1" dirty="0" smtClean="0">
                <a:latin typeface="Andalus" pitchFamily="2" charset="-78"/>
                <a:cs typeface="Andalus" pitchFamily="2" charset="-78"/>
              </a:rPr>
              <a:t>daha uzun </a:t>
            </a:r>
            <a:r>
              <a:rPr lang="tr-TR" altLang="tr-TR" sz="3200" i="1" dirty="0">
                <a:latin typeface="Andalus" pitchFamily="2" charset="-78"/>
                <a:cs typeface="Andalus" pitchFamily="2" charset="-78"/>
              </a:rPr>
              <a:t>yoğun egzersiz süresi </a:t>
            </a:r>
            <a:r>
              <a:rPr lang="tr-TR" altLang="tr-TR" sz="3200" i="1" dirty="0" smtClean="0">
                <a:latin typeface="Andalus" pitchFamily="2" charset="-78"/>
                <a:cs typeface="Andalus" pitchFamily="2" charset="-78"/>
              </a:rPr>
              <a:t>olan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3200" i="1" dirty="0" smtClean="0">
                <a:latin typeface="Andalus" pitchFamily="2" charset="-78"/>
                <a:cs typeface="Andalus" pitchFamily="2" charset="-78"/>
              </a:rPr>
              <a:t>sporcular maraton koşusu</a:t>
            </a:r>
            <a:r>
              <a:rPr lang="tr-TR" altLang="tr-TR" sz="3200" i="1" dirty="0">
                <a:latin typeface="Andalus" pitchFamily="2" charset="-78"/>
                <a:cs typeface="Andalus" pitchFamily="2" charset="-78"/>
              </a:rPr>
              <a:t>, </a:t>
            </a:r>
            <a:r>
              <a:rPr lang="tr-TR" altLang="tr-TR" sz="3200" i="1" dirty="0" err="1">
                <a:latin typeface="Andalus" pitchFamily="2" charset="-78"/>
                <a:cs typeface="Andalus" pitchFamily="2" charset="-78"/>
              </a:rPr>
              <a:t>triatlon</a:t>
            </a:r>
            <a:r>
              <a:rPr lang="tr-TR" altLang="tr-TR" sz="3200" i="1" dirty="0">
                <a:latin typeface="Andalus" pitchFamily="2" charset="-78"/>
                <a:cs typeface="Andalus" pitchFamily="2" charset="-78"/>
              </a:rPr>
              <a:t> vb.)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bir-iki hafta önce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sporcuların yarışmaya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hazırlanırken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karbonhidrat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alımlarını artırmaları </a:t>
            </a:r>
            <a:r>
              <a:rPr lang="tr-TR" altLang="tr-TR" sz="3200" i="1" dirty="0">
                <a:latin typeface="Andalus" pitchFamily="2" charset="-78"/>
                <a:cs typeface="Andalus" pitchFamily="2" charset="-78"/>
              </a:rPr>
              <a:t>(karbonhidratın tam </a:t>
            </a:r>
            <a:r>
              <a:rPr lang="tr-TR" altLang="tr-TR" sz="3200" i="1" dirty="0" smtClean="0">
                <a:latin typeface="Andalus" pitchFamily="2" charset="-78"/>
                <a:cs typeface="Andalus" pitchFamily="2" charset="-78"/>
              </a:rPr>
              <a:t>doygunluğunun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3200" i="1" dirty="0" smtClean="0">
                <a:latin typeface="Andalus" pitchFamily="2" charset="-78"/>
                <a:cs typeface="Andalus" pitchFamily="2" charset="-78"/>
              </a:rPr>
              <a:t>sağlanmasına </a:t>
            </a:r>
            <a:r>
              <a:rPr lang="tr-TR" altLang="tr-TR" sz="3200" i="1" dirty="0">
                <a:latin typeface="Andalus" pitchFamily="2" charset="-78"/>
                <a:cs typeface="Andalus" pitchFamily="2" charset="-78"/>
              </a:rPr>
              <a:t>fırsat tanınsın)</a:t>
            </a:r>
            <a:r>
              <a:rPr lang="en-US" alt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ile birlikte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antrenman şiddetlerini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ve sürelerini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azaltmaları</a:t>
            </a:r>
          </a:p>
          <a:p>
            <a:pPr algn="just" eaLnBrk="1" hangingPunct="1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lang="tr-TR" altLang="tr-TR" sz="3200" i="1" dirty="0" smtClean="0">
                <a:latin typeface="Andalus" pitchFamily="2" charset="-78"/>
                <a:cs typeface="Andalus" pitchFamily="2" charset="-78"/>
              </a:rPr>
              <a:t>(kasları dinlenebilsin</a:t>
            </a:r>
            <a:r>
              <a:rPr lang="tr-TR" altLang="tr-TR" sz="3200" i="1" dirty="0">
                <a:latin typeface="Andalus" pitchFamily="2" charset="-78"/>
                <a:cs typeface="Andalus" pitchFamily="2" charset="-78"/>
              </a:rPr>
              <a:t>)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karbonhidrat yükleme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olarak tanımlanmaktadır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942391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"/>
          <p:cNvSpPr>
            <a:spLocks noGrp="1" noChangeArrowheads="1"/>
          </p:cNvSpPr>
          <p:nvPr>
            <p:ph idx="1"/>
          </p:nvPr>
        </p:nvSpPr>
        <p:spPr>
          <a:xfrm>
            <a:off x="1056904" y="549276"/>
            <a:ext cx="8999909" cy="6308725"/>
          </a:xfrm>
        </p:spPr>
        <p:txBody>
          <a:bodyPr/>
          <a:lstStyle/>
          <a:p>
            <a:pPr eaLnBrk="1" hangingPunct="1"/>
            <a:endParaRPr lang="tr-TR" altLang="tr-TR" dirty="0" smtClean="0"/>
          </a:p>
          <a:p>
            <a:pPr algn="just" eaLnBrk="1" hangingPunct="1"/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Bu işleme "</a:t>
            </a:r>
            <a:r>
              <a:rPr lang="tr-TR" altLang="tr-TR" sz="3600" i="1" dirty="0">
                <a:latin typeface="Andalus" pitchFamily="2" charset="-78"/>
                <a:cs typeface="Andalus" pitchFamily="2" charset="-78"/>
              </a:rPr>
              <a:t>kasların süper doygunluğu</a:t>
            </a:r>
            <a:r>
              <a:rPr lang="tr-TR" altLang="tr-TR" sz="3600" dirty="0" smtClean="0">
                <a:latin typeface="Andalus" pitchFamily="2" charset="-78"/>
                <a:cs typeface="Andalus" pitchFamily="2" charset="-78"/>
              </a:rPr>
              <a:t>” "</a:t>
            </a:r>
            <a:r>
              <a:rPr lang="tr-TR" altLang="tr-TR" sz="3600" i="1" dirty="0">
                <a:latin typeface="Andalus" pitchFamily="2" charset="-78"/>
                <a:cs typeface="Andalus" pitchFamily="2" charset="-78"/>
              </a:rPr>
              <a:t>karbonhidrat yükleme</a:t>
            </a: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" veya "</a:t>
            </a:r>
            <a:r>
              <a:rPr lang="tr-TR" altLang="tr-TR" sz="3600" i="1" dirty="0">
                <a:latin typeface="Andalus" pitchFamily="2" charset="-78"/>
                <a:cs typeface="Andalus" pitchFamily="2" charset="-78"/>
              </a:rPr>
              <a:t>şeker dopingi</a:t>
            </a: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" </a:t>
            </a:r>
            <a:r>
              <a:rPr lang="tr-TR" altLang="tr-TR" sz="3600" dirty="0" smtClean="0">
                <a:latin typeface="Andalus" pitchFamily="2" charset="-78"/>
                <a:cs typeface="Andalus" pitchFamily="2" charset="-78"/>
              </a:rPr>
              <a:t>adı da </a:t>
            </a:r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verilmektedir. </a:t>
            </a:r>
          </a:p>
          <a:p>
            <a:pPr algn="just" eaLnBrk="1" hangingPunct="1"/>
            <a:r>
              <a:rPr lang="tr-TR" altLang="tr-TR" sz="3600" dirty="0">
                <a:latin typeface="Andalus" pitchFamily="2" charset="-78"/>
                <a:cs typeface="Andalus" pitchFamily="2" charset="-78"/>
              </a:rPr>
              <a:t>Diyet ve egzersiz değişiklikleri ile sağlanmaktadır.</a:t>
            </a:r>
          </a:p>
        </p:txBody>
      </p:sp>
      <p:pic>
        <p:nvPicPr>
          <p:cNvPr id="102403" name="Picture 5" descr="transportsystem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714750"/>
            <a:ext cx="9144000" cy="314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192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idx="1"/>
          </p:nvPr>
        </p:nvSpPr>
        <p:spPr>
          <a:xfrm>
            <a:off x="593767" y="1196976"/>
            <a:ext cx="9607510" cy="5184775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tr-TR" altLang="tr-TR" sz="40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yarıştan </a:t>
            </a:r>
            <a:r>
              <a:rPr lang="tr-TR" altLang="tr-TR" sz="40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önceki 5-7 gün </a:t>
            </a:r>
            <a:r>
              <a:rPr lang="tr-TR" altLang="tr-TR" sz="4000" dirty="0" smtClean="0">
                <a:latin typeface="Andalus" pitchFamily="2" charset="-78"/>
                <a:cs typeface="Andalus" pitchFamily="2" charset="-78"/>
              </a:rPr>
              <a:t>boyunca karbonhidrattan </a:t>
            </a:r>
            <a:r>
              <a:rPr lang="tr-TR" altLang="tr-TR" sz="4000" dirty="0">
                <a:latin typeface="Andalus" pitchFamily="2" charset="-78"/>
                <a:cs typeface="Andalus" pitchFamily="2" charset="-78"/>
              </a:rPr>
              <a:t>zengin diyet </a:t>
            </a:r>
            <a:r>
              <a:rPr lang="tr-TR" altLang="tr-TR" sz="4000" dirty="0" smtClean="0">
                <a:latin typeface="Andalus" pitchFamily="2" charset="-78"/>
                <a:cs typeface="Andalus" pitchFamily="2" charset="-78"/>
              </a:rPr>
              <a:t>tüketilmekte giderek </a:t>
            </a:r>
            <a:r>
              <a:rPr lang="tr-TR" altLang="tr-TR" sz="4000" dirty="0">
                <a:latin typeface="Andalus" pitchFamily="2" charset="-78"/>
                <a:cs typeface="Andalus" pitchFamily="2" charset="-78"/>
              </a:rPr>
              <a:t>antrenman yoğunluğu azaltılmaktadır.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altLang="tr-TR" sz="40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Yarıştan 1 gün önce</a:t>
            </a:r>
            <a:r>
              <a:rPr lang="tr-TR" altLang="tr-TR" sz="4000" dirty="0">
                <a:latin typeface="Andalus" pitchFamily="2" charset="-78"/>
                <a:cs typeface="Andalus" pitchFamily="2" charset="-78"/>
              </a:rPr>
              <a:t> antrenman </a:t>
            </a:r>
            <a:r>
              <a:rPr lang="tr-TR" altLang="tr-TR" sz="4000" dirty="0" smtClean="0">
                <a:latin typeface="Andalus" pitchFamily="2" charset="-78"/>
                <a:cs typeface="Andalus" pitchFamily="2" charset="-78"/>
              </a:rPr>
              <a:t>tamamen kesilerek dinlenilmekte, karbonhidrattan zengin diyet </a:t>
            </a:r>
            <a:r>
              <a:rPr lang="tr-TR" altLang="tr-TR" sz="4000" dirty="0">
                <a:latin typeface="Andalus" pitchFamily="2" charset="-78"/>
                <a:cs typeface="Andalus" pitchFamily="2" charset="-78"/>
              </a:rPr>
              <a:t>tüketimi sürdürülmektedir. </a:t>
            </a:r>
          </a:p>
          <a:p>
            <a:pPr algn="just" eaLnBrk="1" hangingPunct="1">
              <a:lnSpc>
                <a:spcPct val="150000"/>
              </a:lnSpc>
              <a:buFont typeface="Wingdings 2" panose="05020102010507070707" pitchFamily="18" charset="2"/>
              <a:buNone/>
            </a:pPr>
            <a:endParaRPr lang="tr-TR" altLang="tr-TR" sz="4000" dirty="0"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9795947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2 İçerik Yer Tutucusu"/>
          <p:cNvSpPr>
            <a:spLocks noGrp="1"/>
          </p:cNvSpPr>
          <p:nvPr>
            <p:ph idx="1"/>
          </p:nvPr>
        </p:nvSpPr>
        <p:spPr>
          <a:xfrm>
            <a:off x="486888" y="765176"/>
            <a:ext cx="9723912" cy="5559425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Antrenman kasların karbonhidrat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depolama yeteneğini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artırmakta, dinlenme ise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depoların boşalmasını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önlemektedir. </a:t>
            </a:r>
          </a:p>
          <a:p>
            <a:pPr algn="just" eaLnBrk="1" hangingPunct="1">
              <a:lnSpc>
                <a:spcPct val="150000"/>
              </a:lnSpc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Kas karbonhidrat depolarını (yaklaşık 3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kat) artırabilmek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için her gün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antrenmanlar süresince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dengeli, karbonhidrattan zengin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diyet tüketilmelidir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.</a:t>
            </a:r>
          </a:p>
        </p:txBody>
      </p:sp>
      <p:sp>
        <p:nvSpPr>
          <p:cNvPr id="4" name="3 Akış Çizelgesi: Bağlayıcı"/>
          <p:cNvSpPr/>
          <p:nvPr/>
        </p:nvSpPr>
        <p:spPr>
          <a:xfrm>
            <a:off x="1343460" y="3938485"/>
            <a:ext cx="7500937" cy="2071688"/>
          </a:xfrm>
          <a:prstGeom prst="flowChartConnector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r>
              <a:rPr lang="tr-TR" sz="2400" b="1" dirty="0">
                <a:solidFill>
                  <a:prstClr val="black"/>
                </a:solidFill>
              </a:rPr>
              <a:t>      </a:t>
            </a: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Karbonhidrat yükleme  işlemi ile kas glikojen  depoları ortalama    </a:t>
            </a:r>
          </a:p>
          <a:p>
            <a:pPr algn="ctr" fontAlgn="base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110000"/>
              <a:buFont typeface="MS Mincho" pitchFamily="49" charset="-128"/>
              <a:buNone/>
              <a:defRPr/>
            </a:pP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          </a:t>
            </a:r>
            <a:r>
              <a:rPr lang="tr-TR" sz="3200" dirty="0" smtClean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sz="3200" dirty="0">
                <a:solidFill>
                  <a:prstClr val="black"/>
                </a:solidFill>
                <a:latin typeface="Andalus" pitchFamily="2" charset="-78"/>
                <a:cs typeface="Andalus" pitchFamily="2" charset="-78"/>
              </a:rPr>
              <a:t>%50-100 oranında arttırılabilmektedir.</a:t>
            </a:r>
            <a:endParaRPr lang="tr-TR" sz="3200" dirty="0">
              <a:solidFill>
                <a:prstClr val="white"/>
              </a:solidFill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030783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2 İçerik Yer Tutucusu"/>
          <p:cNvSpPr>
            <a:spLocks noGrp="1"/>
          </p:cNvSpPr>
          <p:nvPr>
            <p:ph idx="1"/>
          </p:nvPr>
        </p:nvSpPr>
        <p:spPr>
          <a:xfrm>
            <a:off x="1080655" y="908050"/>
            <a:ext cx="9130145" cy="541655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Not: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Egzersiz düzeyi azaldıkça enerji gereksinimi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de azalmaktadır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. </a:t>
            </a:r>
          </a:p>
          <a:p>
            <a:pPr algn="just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   Fakat diyetin toplam enerji miktarı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azaltılırken karbonhidrattan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sağlanan enerji %'si aynı kalmalıdır. </a:t>
            </a:r>
          </a:p>
          <a:p>
            <a:pPr algn="just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   Yükleme işleminde glikojen gramı başına 3 g su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ile birlikte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depolanmaktadır (vücut ağırlığında 1-2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kg artış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olmaktadır). </a:t>
            </a:r>
          </a:p>
          <a:p>
            <a:pPr algn="just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    Depolanan su ise </a:t>
            </a:r>
            <a:r>
              <a:rPr lang="tr-TR" altLang="tr-TR" sz="3200" dirty="0" err="1">
                <a:latin typeface="Andalus" pitchFamily="2" charset="-78"/>
                <a:cs typeface="Andalus" pitchFamily="2" charset="-78"/>
              </a:rPr>
              <a:t>dehidrasyonun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azalmasına yardımcı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olmaktadır.</a:t>
            </a:r>
          </a:p>
          <a:p>
            <a:pPr algn="just">
              <a:lnSpc>
                <a:spcPct val="150000"/>
              </a:lnSpc>
            </a:pP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23981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704850"/>
            <a:ext cx="10972800" cy="886444"/>
          </a:xfrm>
        </p:spPr>
        <p:txBody>
          <a:bodyPr/>
          <a:lstStyle/>
          <a:p>
            <a:r>
              <a:rPr lang="tr-TR" dirty="0" smtClean="0"/>
              <a:t>Sporcular için karbonhidratın önemi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745674"/>
            <a:ext cx="10972800" cy="4578928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Enerji ihtiyacını karşılama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Glikojen depolarını optimize etme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Fiziksel aktivite sonrası kasların toparlanması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Antrenman ve yarışmada enerji kaynağı olması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Kan şekerini düzenlemek için kolay tüketilebilen bir besin ögesi olması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1296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1 Başlık"/>
          <p:cNvSpPr>
            <a:spLocks noGrp="1"/>
          </p:cNvSpPr>
          <p:nvPr>
            <p:ph type="title"/>
          </p:nvPr>
        </p:nvSpPr>
        <p:spPr>
          <a:xfrm>
            <a:off x="1992313" y="765175"/>
            <a:ext cx="8229600" cy="1143000"/>
          </a:xfrm>
        </p:spPr>
        <p:txBody>
          <a:bodyPr/>
          <a:lstStyle/>
          <a:p>
            <a:pPr algn="ctr"/>
            <a:r>
              <a:rPr lang="tr-TR" altLang="tr-TR" sz="400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Karbonhidrat gereksinimi  ne kadardır?</a:t>
            </a:r>
            <a:r>
              <a:rPr lang="tr-TR" altLang="tr-TR" sz="4000">
                <a:latin typeface="Andalus" pitchFamily="2" charset="-78"/>
                <a:cs typeface="Andalus" pitchFamily="2" charset="-78"/>
              </a:rPr>
              <a:t> </a:t>
            </a:r>
            <a:endParaRPr lang="tr-TR" altLang="tr-TR" sz="400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1981200" y="1935164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91625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508166" y="1650156"/>
            <a:ext cx="8288977" cy="4389437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tr-TR" dirty="0" smtClean="0"/>
              <a:t>Kas kütlesi arttıkça depolanan glikojen miktarı artar</a:t>
            </a:r>
          </a:p>
          <a:p>
            <a:pPr algn="just">
              <a:lnSpc>
                <a:spcPct val="150000"/>
              </a:lnSpc>
            </a:pPr>
            <a:r>
              <a:rPr lang="tr-TR" dirty="0" smtClean="0"/>
              <a:t>Kas kütlesi arttıkça kullanılan </a:t>
            </a:r>
            <a:r>
              <a:rPr lang="tr-TR" dirty="0" smtClean="0"/>
              <a:t>glikojen </a:t>
            </a:r>
            <a:r>
              <a:rPr lang="tr-TR" dirty="0" smtClean="0"/>
              <a:t>miktarı da </a:t>
            </a:r>
            <a:r>
              <a:rPr lang="tr-TR" dirty="0" smtClean="0"/>
              <a:t>artar</a:t>
            </a:r>
          </a:p>
          <a:p>
            <a:pPr algn="just">
              <a:lnSpc>
                <a:spcPct val="150000"/>
              </a:lnSpc>
            </a:pPr>
            <a:r>
              <a:rPr lang="tr-TR" sz="2800" dirty="0" smtClean="0">
                <a:cs typeface="Andalus" pitchFamily="2" charset="-78"/>
              </a:rPr>
              <a:t>Egzersiz şiddeti arttıkça </a:t>
            </a:r>
            <a:r>
              <a:rPr lang="tr-TR" sz="2800" dirty="0">
                <a:solidFill>
                  <a:prstClr val="black"/>
                </a:solidFill>
                <a:cs typeface="Andalus" pitchFamily="2" charset="-78"/>
              </a:rPr>
              <a:t>CHO</a:t>
            </a:r>
            <a:r>
              <a:rPr lang="tr-TR" sz="2800" dirty="0" smtClean="0">
                <a:cs typeface="Andalus" pitchFamily="2" charset="-78"/>
              </a:rPr>
              <a:t> kullanımı artar. </a:t>
            </a:r>
          </a:p>
          <a:p>
            <a:pPr algn="just">
              <a:lnSpc>
                <a:spcPct val="150000"/>
              </a:lnSpc>
            </a:pPr>
            <a:endParaRPr lang="tr-TR" dirty="0" smtClean="0"/>
          </a:p>
          <a:p>
            <a:pPr algn="just">
              <a:lnSpc>
                <a:spcPct val="15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105771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idx="1"/>
          </p:nvPr>
        </p:nvSpPr>
        <p:spPr>
          <a:xfrm>
            <a:off x="890649" y="908051"/>
            <a:ext cx="9320151" cy="5222875"/>
          </a:xfrm>
        </p:spPr>
        <p:txBody>
          <a:bodyPr/>
          <a:lstStyle/>
          <a:p>
            <a:pPr algn="just" eaLnBrk="1" hangingPunct="1">
              <a:buFont typeface="Wingdings" pitchFamily="2" charset="2"/>
              <a:buNone/>
              <a:defRPr/>
            </a:pPr>
            <a:r>
              <a:rPr 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√</a:t>
            </a:r>
            <a:r>
              <a:rPr lang="tr-TR" sz="32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Sporcuların glikojen depoları ne kadar fazlaysa performansları o kadar yüksek olmaktadır.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tr-TR" sz="36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√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 Sporcularda glikojen depolarının çok azalması veya tükenmesi (antrenman sonrasında veya yetersiz karbonhidrat alımı nedeni ile olabilir) kronik yorgunluğa veya </a:t>
            </a:r>
            <a:r>
              <a:rPr lang="tr-TR" sz="3600" dirty="0" err="1">
                <a:latin typeface="Andalus" pitchFamily="2" charset="-78"/>
                <a:cs typeface="Andalus" pitchFamily="2" charset="-78"/>
              </a:rPr>
              <a:t>sürantrene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 olmalarına neden olabilmektedir.</a:t>
            </a:r>
          </a:p>
          <a:p>
            <a:pPr marL="0" indent="0" algn="just" eaLnBrk="1" hangingPunct="1">
              <a:lnSpc>
                <a:spcPct val="90000"/>
              </a:lnSpc>
              <a:buNone/>
              <a:defRPr/>
            </a:pPr>
            <a:r>
              <a:rPr lang="tr-TR" sz="36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sz="36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√ </a:t>
            </a:r>
            <a:r>
              <a:rPr lang="tr-TR" sz="3600" dirty="0" smtClean="0">
                <a:latin typeface="Andalus" pitchFamily="2" charset="-78"/>
                <a:cs typeface="Andalus" pitchFamily="2" charset="-78"/>
              </a:rPr>
              <a:t>CHO</a:t>
            </a:r>
            <a:r>
              <a:rPr lang="tr-TR" sz="36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d</a:t>
            </a:r>
            <a:r>
              <a:rPr lang="tr-TR" sz="3600" dirty="0" smtClean="0">
                <a:latin typeface="Andalus" pitchFamily="2" charset="-78"/>
                <a:cs typeface="Andalus" pitchFamily="2" charset="-78"/>
              </a:rPr>
              <a:t>ayanıklılık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antrenmanında önemlidir.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Azaldıkça yorgunluk ve bitkinlik başlar</a:t>
            </a:r>
          </a:p>
          <a:p>
            <a:pPr algn="just" eaLnBrk="1" hangingPunct="1">
              <a:buFont typeface="Wingdings" pitchFamily="2" charset="2"/>
              <a:buNone/>
              <a:defRPr/>
            </a:pPr>
            <a:endParaRPr lang="tr-TR" sz="3600" dirty="0"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36695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9" name="Rectangle 3"/>
          <p:cNvSpPr>
            <a:spLocks noGrp="1" noChangeArrowheads="1"/>
          </p:cNvSpPr>
          <p:nvPr>
            <p:ph idx="1"/>
          </p:nvPr>
        </p:nvSpPr>
        <p:spPr>
          <a:xfrm>
            <a:off x="1033153" y="1196975"/>
            <a:ext cx="9844644" cy="4933950"/>
          </a:xfrm>
        </p:spPr>
        <p:txBody>
          <a:bodyPr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endParaRPr lang="tr-TR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√</a:t>
            </a:r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Egzersiz öncesi ve sırasında </a:t>
            </a:r>
            <a:r>
              <a:rPr lang="tr-TR" sz="3600" dirty="0" smtClean="0">
                <a:latin typeface="Andalus" pitchFamily="2" charset="-78"/>
                <a:cs typeface="Andalus" pitchFamily="2" charset="-78"/>
              </a:rPr>
              <a:t>CHO alımı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yorgunluğu geciktirir.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36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√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sz="3600" dirty="0" smtClean="0">
                <a:latin typeface="Andalus" pitchFamily="2" charset="-78"/>
                <a:cs typeface="Andalus" pitchFamily="2" charset="-78"/>
              </a:rPr>
              <a:t>Her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gün antrenman yapan sporcunun 6-10 g/kg/gün </a:t>
            </a:r>
            <a:r>
              <a:rPr lang="tr-TR" sz="3600" dirty="0" smtClean="0">
                <a:latin typeface="Andalus" pitchFamily="2" charset="-78"/>
                <a:cs typeface="Andalus" pitchFamily="2" charset="-78"/>
              </a:rPr>
              <a:t>CHO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alımı uygundur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None/>
              <a:defRPr/>
            </a:pPr>
            <a:r>
              <a:rPr lang="tr-TR" sz="36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√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 Şiddetli antrenmanı takiben 24 saat içinde </a:t>
            </a:r>
            <a:r>
              <a:rPr lang="tr-TR" sz="3600" dirty="0" smtClean="0">
                <a:latin typeface="Andalus" pitchFamily="2" charset="-78"/>
                <a:cs typeface="Andalus" pitchFamily="2" charset="-78"/>
              </a:rPr>
              <a:t>500-600g CHO alımı </a:t>
            </a:r>
            <a:r>
              <a:rPr lang="tr-TR" sz="3600" dirty="0">
                <a:latin typeface="Andalus" pitchFamily="2" charset="-78"/>
                <a:cs typeface="Andalus" pitchFamily="2" charset="-78"/>
              </a:rPr>
              <a:t>kas glikojen deposunu tamamlar.</a:t>
            </a:r>
          </a:p>
          <a:p>
            <a:pPr marL="0" indent="0" algn="just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tr-TR" sz="2800" dirty="0">
              <a:latin typeface="Andalus" pitchFamily="2" charset="-78"/>
              <a:cs typeface="Andalus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373101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122239"/>
            <a:ext cx="7543800" cy="930275"/>
          </a:xfrm>
        </p:spPr>
        <p:txBody>
          <a:bodyPr>
            <a:normAutofit fontScale="90000"/>
          </a:bodyPr>
          <a:lstStyle/>
          <a:p>
            <a:pPr algn="just" eaLnBrk="1" fontAlgn="auto" hangingPunct="1">
              <a:spcAft>
                <a:spcPts val="0"/>
              </a:spcAft>
              <a:defRPr/>
            </a:pPr>
            <a:r>
              <a:rPr lang="tr-TR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sz="32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tr-TR" sz="3100" b="1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TOPARLANMA İÇİN KARBONHİDRAT TÜKETİMİ</a:t>
            </a:r>
            <a:r>
              <a:rPr lang="tr-TR" sz="3100" b="1" dirty="0">
                <a:latin typeface="Andalus" pitchFamily="2" charset="-78"/>
                <a:cs typeface="Andalus" pitchFamily="2" charset="-78"/>
              </a:rPr>
              <a:t> 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idx="1"/>
          </p:nvPr>
        </p:nvSpPr>
        <p:spPr>
          <a:xfrm>
            <a:off x="748145" y="1268413"/>
            <a:ext cx="10533413" cy="5256212"/>
          </a:xfrm>
        </p:spPr>
        <p:txBody>
          <a:bodyPr/>
          <a:lstStyle/>
          <a:p>
            <a:pPr algn="just" eaLnBrk="1" hangingPunct="1">
              <a:buFont typeface="Wingdings 2" panose="05020102010507070707" pitchFamily="18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Kaslar,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saatte ~%5 oranda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glikojenin yeniden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sentezini sağlamaktadır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.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Böylece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boşalan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kasların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glikojen depolarının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tamamen yenilenmesi</a:t>
            </a:r>
            <a:r>
              <a:rPr lang="tr-TR" altLang="tr-TR" sz="3200" dirty="0">
                <a:solidFill>
                  <a:schemeClr val="hlink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en az 20 </a:t>
            </a:r>
            <a:r>
              <a:rPr lang="tr-TR" alt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saat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tr-TR" alt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sürmektedir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. 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1.Antrenmandan sonraki 15 dakika içinde </a:t>
            </a:r>
            <a:r>
              <a:rPr lang="tr-TR" altLang="tr-TR" sz="3200" dirty="0" err="1" smtClean="0">
                <a:latin typeface="Andalus" pitchFamily="2" charset="-78"/>
                <a:cs typeface="Andalus" pitchFamily="2" charset="-78"/>
              </a:rPr>
              <a:t>KH’dan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zengin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yiyecek, içecek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tüketimi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boşalan karbonhidrat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depoları yeniden, daha hızlı (%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7-8) sentezlenmektedir;</a:t>
            </a:r>
          </a:p>
          <a:p>
            <a:pPr algn="just" eaLnBrk="1" hangingPunct="1">
              <a:buFont typeface="Wingdings 2" panose="05020102010507070707" pitchFamily="18" charset="2"/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çünkü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bu dönemde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glikojen sentezinde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rol alan enzimler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daha aktiftir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95507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idx="1"/>
          </p:nvPr>
        </p:nvSpPr>
        <p:spPr>
          <a:xfrm>
            <a:off x="425450" y="1140898"/>
            <a:ext cx="10210800" cy="5256213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Font typeface="Wingdings 2" panose="05020102010507070707" pitchFamily="18" charset="2"/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2.En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doğru yol, 6-8 saat boyunca 2 saatte bir 1 g/kg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KH tüketimini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hedeflemektir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.</a:t>
            </a:r>
          </a:p>
          <a:p>
            <a:pPr algn="just" eaLnBrk="1" hangingPunct="1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3.Organizma fazlasını değil, ama bu miktar yiyeceği doğal olarak </a:t>
            </a:r>
            <a:r>
              <a:rPr lang="tr-TR" altLang="tr-TR" sz="3200" dirty="0" err="1" smtClean="0">
                <a:latin typeface="Andalus" pitchFamily="2" charset="-78"/>
                <a:cs typeface="Andalus" pitchFamily="2" charset="-78"/>
              </a:rPr>
              <a:t>tolere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edebilmektedir.</a:t>
            </a:r>
          </a:p>
          <a:p>
            <a:pPr algn="just" eaLnBrk="1" hangingPunct="1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Önerilenden fazla KH tüketimi toparlanma işlemini </a:t>
            </a:r>
            <a:r>
              <a:rPr lang="tr-TR" alt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hızlandır</a:t>
            </a:r>
            <a:r>
              <a:rPr lang="tr-TR" altLang="tr-TR" sz="3200" u="sng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mamak</a:t>
            </a:r>
            <a:r>
              <a:rPr lang="tr-TR" alt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tadır.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</a:t>
            </a:r>
          </a:p>
          <a:p>
            <a:pPr algn="just" eaLnBrk="1" hangingPunct="1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4.Sıvı ve katı karbonhidrat kaynakları, kas glikojen sentezi için farklı etki yaratmamakta,</a:t>
            </a:r>
          </a:p>
          <a:p>
            <a:pPr algn="just" eaLnBrk="1" hangingPunct="1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ancak </a:t>
            </a:r>
            <a:r>
              <a:rPr lang="tr-TR" alt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orta ve yüksek </a:t>
            </a:r>
            <a:r>
              <a:rPr lang="tr-TR" altLang="tr-TR" sz="3200" dirty="0" err="1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glisemik</a:t>
            </a:r>
            <a:r>
              <a:rPr lang="tr-TR" alt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 indeksli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yiyecek tüketimi tercih</a:t>
            </a:r>
          </a:p>
          <a:p>
            <a:pPr algn="just" eaLnBrk="1" hangingPunct="1">
              <a:lnSpc>
                <a:spcPct val="150000"/>
              </a:lnSpc>
              <a:buClr>
                <a:schemeClr val="tx1"/>
              </a:buClr>
              <a:buNone/>
            </a:pP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edilmektedir; </a:t>
            </a:r>
            <a:r>
              <a:rPr lang="tr-TR" altLang="tr-TR" sz="3200" dirty="0" smtClean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çünkü bu yiyecekler glikojen sentez hızını artırmaktadır. </a:t>
            </a:r>
          </a:p>
          <a:p>
            <a:pPr algn="just" eaLnBrk="1" hangingPunct="1">
              <a:lnSpc>
                <a:spcPct val="150000"/>
              </a:lnSpc>
              <a:buFont typeface="Wingdings 2" panose="05020102010507070707" pitchFamily="18" charset="2"/>
              <a:buNone/>
            </a:pPr>
            <a:endParaRPr lang="tr-TR" altLang="tr-TR" sz="3200" dirty="0">
              <a:latin typeface="Andalus" pitchFamily="2" charset="-78"/>
              <a:cs typeface="Andalus" pitchFamily="2" charset="-78"/>
            </a:endParaRPr>
          </a:p>
          <a:p>
            <a:pPr algn="just" eaLnBrk="1" hangingPunct="1">
              <a:lnSpc>
                <a:spcPct val="150000"/>
              </a:lnSpc>
            </a:pPr>
            <a:endParaRPr lang="tr-TR" altLang="tr-TR" sz="3200" dirty="0" smtClean="0">
              <a:latin typeface="Andalus" pitchFamily="2" charset="-78"/>
              <a:cs typeface="Andalus" pitchFamily="2" charset="-78"/>
            </a:endParaRPr>
          </a:p>
        </p:txBody>
      </p:sp>
      <p:pic>
        <p:nvPicPr>
          <p:cNvPr id="92163" name="Picture 2" descr="D:\sporrr sminer\Yeni klasör (2)\seminerr\resimler bütün\fotolar\resimler\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03377" y="4557961"/>
            <a:ext cx="2956100" cy="2197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24404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idx="1"/>
          </p:nvPr>
        </p:nvSpPr>
        <p:spPr>
          <a:xfrm>
            <a:off x="1056904" y="890360"/>
            <a:ext cx="9368910" cy="5130430"/>
          </a:xfrm>
        </p:spPr>
        <p:txBody>
          <a:bodyPr/>
          <a:lstStyle/>
          <a:p>
            <a:pPr algn="just" eaLnBrk="1" hangingPunct="1">
              <a:lnSpc>
                <a:spcPct val="150000"/>
              </a:lnSpc>
              <a:buClr>
                <a:srgbClr val="0000FF"/>
              </a:buClr>
              <a:buSzPct val="120000"/>
              <a:buFont typeface="Wingdings" panose="05000000000000000000" pitchFamily="2" charset="2"/>
              <a:buChar char="v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Toparlanma diyetinde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proteinlere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de yer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verilmelidir. Bir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miktar protein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(insülin salınımını uyarmakta)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 err="1" smtClean="0">
                <a:latin typeface="Andalus" pitchFamily="2" charset="-78"/>
                <a:cs typeface="Andalus" pitchFamily="2" charset="-78"/>
              </a:rPr>
              <a:t>tüketimiyoğun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egzersiz sonrası ilk saatlerde glikojenin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yeniden sentezini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artırmaktadır.</a:t>
            </a:r>
          </a:p>
          <a:p>
            <a:pPr algn="just" eaLnBrk="1" hangingPunct="1">
              <a:lnSpc>
                <a:spcPct val="150000"/>
              </a:lnSpc>
              <a:buClr>
                <a:srgbClr val="0000FF"/>
              </a:buClr>
              <a:buSzPct val="120000"/>
              <a:buFont typeface="Wingdings" panose="05000000000000000000" pitchFamily="2" charset="2"/>
              <a:buChar char="v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Protein, karbonhidratla birlikte tüketildiğinde (</a:t>
            </a:r>
            <a:r>
              <a:rPr lang="tr-TR" altLang="tr-TR" sz="3200" dirty="0" err="1" smtClean="0">
                <a:latin typeface="Andalus" pitchFamily="2" charset="-78"/>
                <a:cs typeface="Andalus" pitchFamily="2" charset="-78"/>
              </a:rPr>
              <a:t>örneğin,süt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ve tahıl karışımı, peynirli, tavuklu sandviç) iyi </a:t>
            </a:r>
            <a:r>
              <a:rPr lang="tr-TR" altLang="tr-TR" sz="3200" dirty="0" smtClean="0">
                <a:latin typeface="Andalus" pitchFamily="2" charset="-78"/>
                <a:cs typeface="Andalus" pitchFamily="2" charset="-78"/>
              </a:rPr>
              <a:t>bir karışım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olmaktadır.</a:t>
            </a:r>
          </a:p>
          <a:p>
            <a:pPr algn="just" eaLnBrk="1" hangingPunct="1">
              <a:lnSpc>
                <a:spcPct val="150000"/>
              </a:lnSpc>
              <a:buClr>
                <a:srgbClr val="0000FF"/>
              </a:buClr>
              <a:buSzPct val="120000"/>
              <a:buFont typeface="Wingdings" panose="05000000000000000000" pitchFamily="2" charset="2"/>
              <a:buChar char="v"/>
            </a:pP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En iyi oran </a:t>
            </a:r>
            <a:r>
              <a:rPr lang="tr-TR" altLang="tr-TR" sz="3200" dirty="0">
                <a:solidFill>
                  <a:schemeClr val="accent1"/>
                </a:solidFill>
                <a:latin typeface="Andalus" pitchFamily="2" charset="-78"/>
                <a:cs typeface="Andalus" pitchFamily="2" charset="-78"/>
              </a:rPr>
              <a:t>her 3 g KH tüketimine karşılık 1 g protein </a:t>
            </a:r>
            <a:r>
              <a:rPr lang="tr-TR" altLang="tr-TR" sz="3200" dirty="0">
                <a:latin typeface="Andalus" pitchFamily="2" charset="-78"/>
                <a:cs typeface="Andalus" pitchFamily="2" charset="-78"/>
              </a:rPr>
              <a:t>tüketmektir. </a:t>
            </a:r>
          </a:p>
        </p:txBody>
      </p:sp>
    </p:spTree>
    <p:extLst>
      <p:ext uri="{BB962C8B-B14F-4D97-AF65-F5344CB8AC3E}">
        <p14:creationId xmlns:p14="http://schemas.microsoft.com/office/powerpoint/2010/main" val="372557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1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1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1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4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5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6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8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9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10_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1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0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1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2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5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6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7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8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9.xml><?xml version="1.0" encoding="utf-8"?>
<a:themeOverride xmlns:a="http://schemas.openxmlformats.org/drawingml/2006/main">
  <a:clrScheme name="Akış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622</Words>
  <Application>Microsoft Office PowerPoint</Application>
  <PresentationFormat>Geniş ekran</PresentationFormat>
  <Paragraphs>59</Paragraphs>
  <Slides>14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12</vt:i4>
      </vt:variant>
      <vt:variant>
        <vt:lpstr>Slayt Başlıkları</vt:lpstr>
      </vt:variant>
      <vt:variant>
        <vt:i4>14</vt:i4>
      </vt:variant>
    </vt:vector>
  </HeadingPairs>
  <TitlesOfParts>
    <vt:vector size="34" baseType="lpstr">
      <vt:lpstr>MS Mincho</vt:lpstr>
      <vt:lpstr>Andalus</vt:lpstr>
      <vt:lpstr>Arial</vt:lpstr>
      <vt:lpstr>Calibri</vt:lpstr>
      <vt:lpstr>Constantia</vt:lpstr>
      <vt:lpstr>Times New Roman</vt:lpstr>
      <vt:lpstr>Wingdings</vt:lpstr>
      <vt:lpstr>Wingdings 2</vt:lpstr>
      <vt:lpstr>1_Akış</vt:lpstr>
      <vt:lpstr>2_Akış</vt:lpstr>
      <vt:lpstr>3_Akış</vt:lpstr>
      <vt:lpstr>4_Akış</vt:lpstr>
      <vt:lpstr>5_Akış</vt:lpstr>
      <vt:lpstr>6_Akış</vt:lpstr>
      <vt:lpstr>8_Akış</vt:lpstr>
      <vt:lpstr>9_Akış</vt:lpstr>
      <vt:lpstr>10_Akış</vt:lpstr>
      <vt:lpstr>12_Akış</vt:lpstr>
      <vt:lpstr>13_Akış</vt:lpstr>
      <vt:lpstr>14_Akış</vt:lpstr>
      <vt:lpstr>Sporcular için karbonhidratlar  neden    önemlidir?</vt:lpstr>
      <vt:lpstr>Sporcular için karbonhidratın önemi</vt:lpstr>
      <vt:lpstr>Karbonhidrat gereksinimi  ne kadardır? </vt:lpstr>
      <vt:lpstr>PowerPoint Sunusu</vt:lpstr>
      <vt:lpstr>PowerPoint Sunusu</vt:lpstr>
      <vt:lpstr>PowerPoint Sunusu</vt:lpstr>
      <vt:lpstr> TOPARLANMA İÇİN KARBONHİDRAT TÜKETİMİ </vt:lpstr>
      <vt:lpstr>PowerPoint Sunusu</vt:lpstr>
      <vt:lpstr>PowerPoint Sunusu</vt:lpstr>
      <vt:lpstr>KARBONHİDRAT YÜKLEME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exper</dc:creator>
  <cp:lastModifiedBy>exper</cp:lastModifiedBy>
  <cp:revision>12</cp:revision>
  <dcterms:created xsi:type="dcterms:W3CDTF">2017-11-07T13:48:09Z</dcterms:created>
  <dcterms:modified xsi:type="dcterms:W3CDTF">2017-11-07T14:29:53Z</dcterms:modified>
</cp:coreProperties>
</file>