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2.xml" ContentType="application/vnd.openxmlformats-officedocument.them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0" r:id="rId2"/>
    <p:sldMasterId id="2147483705" r:id="rId3"/>
    <p:sldMasterId id="2147483720" r:id="rId4"/>
    <p:sldMasterId id="2147483735" r:id="rId5"/>
    <p:sldMasterId id="2147483750" r:id="rId6"/>
    <p:sldMasterId id="2147483780" r:id="rId7"/>
    <p:sldMasterId id="2147483795" r:id="rId8"/>
    <p:sldMasterId id="2147483810" r:id="rId9"/>
    <p:sldMasterId id="2147483840" r:id="rId10"/>
    <p:sldMasterId id="2147483855" r:id="rId11"/>
    <p:sldMasterId id="2147483870" r:id="rId12"/>
  </p:sldMasterIdLst>
  <p:notesMasterIdLst>
    <p:notesMasterId r:id="rId27"/>
  </p:notesMasterIdLst>
  <p:sldIdLst>
    <p:sldId id="258" r:id="rId13"/>
    <p:sldId id="262" r:id="rId14"/>
    <p:sldId id="263" r:id="rId15"/>
    <p:sldId id="261" r:id="rId16"/>
    <p:sldId id="259" r:id="rId17"/>
    <p:sldId id="260" r:id="rId18"/>
    <p:sldId id="264" r:id="rId19"/>
    <p:sldId id="265" r:id="rId20"/>
    <p:sldId id="267" r:id="rId21"/>
    <p:sldId id="268" r:id="rId22"/>
    <p:sldId id="269" r:id="rId23"/>
    <p:sldId id="271" r:id="rId24"/>
    <p:sldId id="272" r:id="rId25"/>
    <p:sldId id="273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EBB06-4B46-45A1-90EB-924F02A486D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C810346-B893-439B-851D-D96162A424BC}">
      <dgm:prSet/>
      <dgm:spPr/>
      <dgm:t>
        <a:bodyPr/>
        <a:lstStyle/>
        <a:p>
          <a:r>
            <a:rPr lang="tr-TR" dirty="0" smtClean="0">
              <a:latin typeface="Andalus" pitchFamily="2" charset="-78"/>
              <a:cs typeface="Andalus" pitchFamily="2" charset="-78"/>
            </a:rPr>
            <a:t>Antrenmanın yoğunluğu </a:t>
          </a:r>
          <a:endParaRPr lang="tr-TR" dirty="0"/>
        </a:p>
      </dgm:t>
    </dgm:pt>
    <dgm:pt modelId="{4D099220-A607-42AE-8003-08191852F0DE}" type="parTrans" cxnId="{82C07593-CC63-4387-9D22-692AC5687A05}">
      <dgm:prSet/>
      <dgm:spPr/>
      <dgm:t>
        <a:bodyPr/>
        <a:lstStyle/>
        <a:p>
          <a:endParaRPr lang="tr-TR"/>
        </a:p>
      </dgm:t>
    </dgm:pt>
    <dgm:pt modelId="{57431E0E-85D7-47C9-AE83-CD3AB2CE130E}" type="sibTrans" cxnId="{82C07593-CC63-4387-9D22-692AC5687A05}">
      <dgm:prSet/>
      <dgm:spPr/>
      <dgm:t>
        <a:bodyPr/>
        <a:lstStyle/>
        <a:p>
          <a:endParaRPr lang="tr-TR"/>
        </a:p>
      </dgm:t>
    </dgm:pt>
    <dgm:pt modelId="{F7AEEA13-4F97-4ACC-A39B-BA5A79C8214E}">
      <dgm:prSet phldrT="[Metin]"/>
      <dgm:spPr/>
      <dgm:t>
        <a:bodyPr/>
        <a:lstStyle/>
        <a:p>
          <a:r>
            <a:rPr lang="tr-TR" dirty="0" smtClean="0">
              <a:latin typeface="Andalus" pitchFamily="2" charset="-78"/>
              <a:cs typeface="Andalus" pitchFamily="2" charset="-78"/>
            </a:rPr>
            <a:t>Antrenmanın sıklığı,</a:t>
          </a:r>
          <a:endParaRPr lang="tr-TR" dirty="0"/>
        </a:p>
      </dgm:t>
    </dgm:pt>
    <dgm:pt modelId="{C389751E-7BDE-4AAF-9224-FC6421323903}" type="parTrans" cxnId="{42EC5704-1F74-4DF2-8864-03CF7B45C546}">
      <dgm:prSet/>
      <dgm:spPr/>
      <dgm:t>
        <a:bodyPr/>
        <a:lstStyle/>
        <a:p>
          <a:endParaRPr lang="tr-TR"/>
        </a:p>
      </dgm:t>
    </dgm:pt>
    <dgm:pt modelId="{8476A09E-D9FF-40A9-9E1F-2ED9BF0844D8}" type="sibTrans" cxnId="{42EC5704-1F74-4DF2-8864-03CF7B45C546}">
      <dgm:prSet/>
      <dgm:spPr/>
      <dgm:t>
        <a:bodyPr/>
        <a:lstStyle/>
        <a:p>
          <a:endParaRPr lang="tr-TR"/>
        </a:p>
      </dgm:t>
    </dgm:pt>
    <dgm:pt modelId="{70005F12-3540-4E2A-A310-AC8F644D00DA}">
      <dgm:prSet phldrT="[Metin]"/>
      <dgm:spPr/>
      <dgm:t>
        <a:bodyPr/>
        <a:lstStyle/>
        <a:p>
          <a:r>
            <a:rPr lang="tr-TR" dirty="0" smtClean="0">
              <a:latin typeface="Andalus" pitchFamily="2" charset="-78"/>
              <a:cs typeface="Andalus" pitchFamily="2" charset="-78"/>
            </a:rPr>
            <a:t>Antrenmanın </a:t>
          </a:r>
          <a:r>
            <a:rPr lang="tr-TR" dirty="0" smtClean="0"/>
            <a:t>Tipi</a:t>
          </a:r>
          <a:endParaRPr lang="tr-TR" dirty="0"/>
        </a:p>
      </dgm:t>
    </dgm:pt>
    <dgm:pt modelId="{6B86487B-0897-41BC-B9FB-865445427396}" type="parTrans" cxnId="{707F8303-63AA-44FD-948D-248C2A92A865}">
      <dgm:prSet/>
      <dgm:spPr/>
      <dgm:t>
        <a:bodyPr/>
        <a:lstStyle/>
        <a:p>
          <a:endParaRPr lang="tr-TR"/>
        </a:p>
      </dgm:t>
    </dgm:pt>
    <dgm:pt modelId="{44544C31-01E6-4E91-B0AB-289D723D935C}" type="sibTrans" cxnId="{707F8303-63AA-44FD-948D-248C2A92A865}">
      <dgm:prSet/>
      <dgm:spPr/>
      <dgm:t>
        <a:bodyPr/>
        <a:lstStyle/>
        <a:p>
          <a:endParaRPr lang="tr-TR"/>
        </a:p>
      </dgm:t>
    </dgm:pt>
    <dgm:pt modelId="{5F2583DE-752A-4281-98CE-9387CD91B9EB}">
      <dgm:prSet phldrT="[Metin]"/>
      <dgm:spPr/>
      <dgm:t>
        <a:bodyPr/>
        <a:lstStyle/>
        <a:p>
          <a:r>
            <a:rPr lang="tr-TR" dirty="0" smtClean="0"/>
            <a:t>Kas yoğunluğu</a:t>
          </a:r>
          <a:endParaRPr lang="tr-TR" dirty="0"/>
        </a:p>
      </dgm:t>
    </dgm:pt>
    <dgm:pt modelId="{E1DFE361-16C1-43A8-9213-E7576F652BEE}" type="parTrans" cxnId="{AB37700C-617C-4A12-8058-082177245E2F}">
      <dgm:prSet/>
      <dgm:spPr/>
      <dgm:t>
        <a:bodyPr/>
        <a:lstStyle/>
        <a:p>
          <a:endParaRPr lang="tr-TR"/>
        </a:p>
      </dgm:t>
    </dgm:pt>
    <dgm:pt modelId="{1477D48D-EFFA-4D08-942E-128E3F43C7D5}" type="sibTrans" cxnId="{AB37700C-617C-4A12-8058-082177245E2F}">
      <dgm:prSet/>
      <dgm:spPr/>
      <dgm:t>
        <a:bodyPr/>
        <a:lstStyle/>
        <a:p>
          <a:endParaRPr lang="tr-TR"/>
        </a:p>
      </dgm:t>
    </dgm:pt>
    <dgm:pt modelId="{7A4029F4-A9EB-4FF3-8B9C-BD4809B105EC}" type="pres">
      <dgm:prSet presAssocID="{9C9EBB06-4B46-45A1-90EB-924F02A486D4}" presName="CompostProcess" presStyleCnt="0">
        <dgm:presLayoutVars>
          <dgm:dir/>
          <dgm:resizeHandles val="exact"/>
        </dgm:presLayoutVars>
      </dgm:prSet>
      <dgm:spPr/>
    </dgm:pt>
    <dgm:pt modelId="{63EF0BBF-DC32-4BA5-A313-24B2D893E7D5}" type="pres">
      <dgm:prSet presAssocID="{9C9EBB06-4B46-45A1-90EB-924F02A486D4}" presName="arrow" presStyleLbl="bgShp" presStyleIdx="0" presStyleCnt="1"/>
      <dgm:spPr/>
    </dgm:pt>
    <dgm:pt modelId="{68D33298-CD0B-45F4-9F07-9F16DF2C8938}" type="pres">
      <dgm:prSet presAssocID="{9C9EBB06-4B46-45A1-90EB-924F02A486D4}" presName="linearProcess" presStyleCnt="0"/>
      <dgm:spPr/>
    </dgm:pt>
    <dgm:pt modelId="{8F223D2D-6E92-4F0F-AAD8-0DBF2D26F19F}" type="pres">
      <dgm:prSet presAssocID="{FC810346-B893-439B-851D-D96162A424BC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586DF9-436F-4EF8-9543-9D5E2CFE5AA4}" type="pres">
      <dgm:prSet presAssocID="{57431E0E-85D7-47C9-AE83-CD3AB2CE130E}" presName="sibTrans" presStyleCnt="0"/>
      <dgm:spPr/>
    </dgm:pt>
    <dgm:pt modelId="{EE544D86-65FE-4124-81D1-694BB08A3399}" type="pres">
      <dgm:prSet presAssocID="{F7AEEA13-4F97-4ACC-A39B-BA5A79C8214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0A23E5-8872-408C-9D82-E1C91053C584}" type="pres">
      <dgm:prSet presAssocID="{8476A09E-D9FF-40A9-9E1F-2ED9BF0844D8}" presName="sibTrans" presStyleCnt="0"/>
      <dgm:spPr/>
    </dgm:pt>
    <dgm:pt modelId="{6393677D-9B2A-4FA3-A3E9-346EB763ECC6}" type="pres">
      <dgm:prSet presAssocID="{70005F12-3540-4E2A-A310-AC8F644D00DA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4903D6-CC64-46AC-939D-61F22C7D6B1F}" type="pres">
      <dgm:prSet presAssocID="{44544C31-01E6-4E91-B0AB-289D723D935C}" presName="sibTrans" presStyleCnt="0"/>
      <dgm:spPr/>
    </dgm:pt>
    <dgm:pt modelId="{651CEA9D-D5C2-4098-9182-FFAB19FF7669}" type="pres">
      <dgm:prSet presAssocID="{5F2583DE-752A-4281-98CE-9387CD91B9E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2C07593-CC63-4387-9D22-692AC5687A05}" srcId="{9C9EBB06-4B46-45A1-90EB-924F02A486D4}" destId="{FC810346-B893-439B-851D-D96162A424BC}" srcOrd="0" destOrd="0" parTransId="{4D099220-A607-42AE-8003-08191852F0DE}" sibTransId="{57431E0E-85D7-47C9-AE83-CD3AB2CE130E}"/>
    <dgm:cxn modelId="{42EC5704-1F74-4DF2-8864-03CF7B45C546}" srcId="{9C9EBB06-4B46-45A1-90EB-924F02A486D4}" destId="{F7AEEA13-4F97-4ACC-A39B-BA5A79C8214E}" srcOrd="1" destOrd="0" parTransId="{C389751E-7BDE-4AAF-9224-FC6421323903}" sibTransId="{8476A09E-D9FF-40A9-9E1F-2ED9BF0844D8}"/>
    <dgm:cxn modelId="{9E200DA8-912A-41AE-A25E-416C3D0D3299}" type="presOf" srcId="{5F2583DE-752A-4281-98CE-9387CD91B9EB}" destId="{651CEA9D-D5C2-4098-9182-FFAB19FF7669}" srcOrd="0" destOrd="0" presId="urn:microsoft.com/office/officeart/2005/8/layout/hProcess9"/>
    <dgm:cxn modelId="{83271102-D8F2-469F-96F2-8DB6109C4A37}" type="presOf" srcId="{F7AEEA13-4F97-4ACC-A39B-BA5A79C8214E}" destId="{EE544D86-65FE-4124-81D1-694BB08A3399}" srcOrd="0" destOrd="0" presId="urn:microsoft.com/office/officeart/2005/8/layout/hProcess9"/>
    <dgm:cxn modelId="{707F8303-63AA-44FD-948D-248C2A92A865}" srcId="{9C9EBB06-4B46-45A1-90EB-924F02A486D4}" destId="{70005F12-3540-4E2A-A310-AC8F644D00DA}" srcOrd="2" destOrd="0" parTransId="{6B86487B-0897-41BC-B9FB-865445427396}" sibTransId="{44544C31-01E6-4E91-B0AB-289D723D935C}"/>
    <dgm:cxn modelId="{AB37700C-617C-4A12-8058-082177245E2F}" srcId="{9C9EBB06-4B46-45A1-90EB-924F02A486D4}" destId="{5F2583DE-752A-4281-98CE-9387CD91B9EB}" srcOrd="3" destOrd="0" parTransId="{E1DFE361-16C1-43A8-9213-E7576F652BEE}" sibTransId="{1477D48D-EFFA-4D08-942E-128E3F43C7D5}"/>
    <dgm:cxn modelId="{3E19944F-477D-42CE-95B2-DED373F39CAD}" type="presOf" srcId="{70005F12-3540-4E2A-A310-AC8F644D00DA}" destId="{6393677D-9B2A-4FA3-A3E9-346EB763ECC6}" srcOrd="0" destOrd="0" presId="urn:microsoft.com/office/officeart/2005/8/layout/hProcess9"/>
    <dgm:cxn modelId="{3B92E9ED-0C7C-4EC4-8935-9B0E2FE4451D}" type="presOf" srcId="{9C9EBB06-4B46-45A1-90EB-924F02A486D4}" destId="{7A4029F4-A9EB-4FF3-8B9C-BD4809B105EC}" srcOrd="0" destOrd="0" presId="urn:microsoft.com/office/officeart/2005/8/layout/hProcess9"/>
    <dgm:cxn modelId="{B458C2B7-29D2-49D2-94FF-B59806356A06}" type="presOf" srcId="{FC810346-B893-439B-851D-D96162A424BC}" destId="{8F223D2D-6E92-4F0F-AAD8-0DBF2D26F19F}" srcOrd="0" destOrd="0" presId="urn:microsoft.com/office/officeart/2005/8/layout/hProcess9"/>
    <dgm:cxn modelId="{E6912534-0094-446E-A63C-6ED9C6A669AB}" type="presParOf" srcId="{7A4029F4-A9EB-4FF3-8B9C-BD4809B105EC}" destId="{63EF0BBF-DC32-4BA5-A313-24B2D893E7D5}" srcOrd="0" destOrd="0" presId="urn:microsoft.com/office/officeart/2005/8/layout/hProcess9"/>
    <dgm:cxn modelId="{5A796E13-EAE5-477E-95F6-EE8EA543C9E7}" type="presParOf" srcId="{7A4029F4-A9EB-4FF3-8B9C-BD4809B105EC}" destId="{68D33298-CD0B-45F4-9F07-9F16DF2C8938}" srcOrd="1" destOrd="0" presId="urn:microsoft.com/office/officeart/2005/8/layout/hProcess9"/>
    <dgm:cxn modelId="{B177BBBB-0750-4642-989B-E2BB63E818FF}" type="presParOf" srcId="{68D33298-CD0B-45F4-9F07-9F16DF2C8938}" destId="{8F223D2D-6E92-4F0F-AAD8-0DBF2D26F19F}" srcOrd="0" destOrd="0" presId="urn:microsoft.com/office/officeart/2005/8/layout/hProcess9"/>
    <dgm:cxn modelId="{9CCB2DF7-1146-4A7F-A515-EE8DF192C3E2}" type="presParOf" srcId="{68D33298-CD0B-45F4-9F07-9F16DF2C8938}" destId="{E3586DF9-436F-4EF8-9543-9D5E2CFE5AA4}" srcOrd="1" destOrd="0" presId="urn:microsoft.com/office/officeart/2005/8/layout/hProcess9"/>
    <dgm:cxn modelId="{2DC8BEFE-044E-4C60-8F77-2C55E85A6198}" type="presParOf" srcId="{68D33298-CD0B-45F4-9F07-9F16DF2C8938}" destId="{EE544D86-65FE-4124-81D1-694BB08A3399}" srcOrd="2" destOrd="0" presId="urn:microsoft.com/office/officeart/2005/8/layout/hProcess9"/>
    <dgm:cxn modelId="{00814750-47EE-4502-BA6F-C29F1DBF8C0A}" type="presParOf" srcId="{68D33298-CD0B-45F4-9F07-9F16DF2C8938}" destId="{510A23E5-8872-408C-9D82-E1C91053C584}" srcOrd="3" destOrd="0" presId="urn:microsoft.com/office/officeart/2005/8/layout/hProcess9"/>
    <dgm:cxn modelId="{6C392443-E1C5-46FF-B2B7-555AE4AFD0F1}" type="presParOf" srcId="{68D33298-CD0B-45F4-9F07-9F16DF2C8938}" destId="{6393677D-9B2A-4FA3-A3E9-346EB763ECC6}" srcOrd="4" destOrd="0" presId="urn:microsoft.com/office/officeart/2005/8/layout/hProcess9"/>
    <dgm:cxn modelId="{AFA1CE21-DA93-43F7-9C0E-DE09696E7AE6}" type="presParOf" srcId="{68D33298-CD0B-45F4-9F07-9F16DF2C8938}" destId="{FA4903D6-CC64-46AC-939D-61F22C7D6B1F}" srcOrd="5" destOrd="0" presId="urn:microsoft.com/office/officeart/2005/8/layout/hProcess9"/>
    <dgm:cxn modelId="{BE4D8288-3BC8-41C5-91A2-94CD5558A872}" type="presParOf" srcId="{68D33298-CD0B-45F4-9F07-9F16DF2C8938}" destId="{651CEA9D-D5C2-4098-9182-FFAB19FF766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F0BBF-DC32-4BA5-A313-24B2D893E7D5}">
      <dsp:nvSpPr>
        <dsp:cNvPr id="0" name=""/>
        <dsp:cNvSpPr/>
      </dsp:nvSpPr>
      <dsp:spPr>
        <a:xfrm>
          <a:off x="617219" y="0"/>
          <a:ext cx="6995160" cy="43894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23D2D-6E92-4F0F-AAD8-0DBF2D26F19F}">
      <dsp:nvSpPr>
        <dsp:cNvPr id="0" name=""/>
        <dsp:cNvSpPr/>
      </dsp:nvSpPr>
      <dsp:spPr>
        <a:xfrm>
          <a:off x="4319" y="1316831"/>
          <a:ext cx="1965881" cy="1755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Andalus" pitchFamily="2" charset="-78"/>
              <a:cs typeface="Andalus" pitchFamily="2" charset="-78"/>
            </a:rPr>
            <a:t>Antrenmanın yoğunluğu </a:t>
          </a:r>
          <a:endParaRPr lang="tr-TR" sz="2700" kern="1200" dirty="0"/>
        </a:p>
      </dsp:txBody>
      <dsp:txXfrm>
        <a:off x="90029" y="1402541"/>
        <a:ext cx="1794461" cy="1584354"/>
      </dsp:txXfrm>
    </dsp:sp>
    <dsp:sp modelId="{EE544D86-65FE-4124-81D1-694BB08A3399}">
      <dsp:nvSpPr>
        <dsp:cNvPr id="0" name=""/>
        <dsp:cNvSpPr/>
      </dsp:nvSpPr>
      <dsp:spPr>
        <a:xfrm>
          <a:off x="2089345" y="1316831"/>
          <a:ext cx="1965881" cy="1755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Andalus" pitchFamily="2" charset="-78"/>
              <a:cs typeface="Andalus" pitchFamily="2" charset="-78"/>
            </a:rPr>
            <a:t>Antrenmanın sıklığı,</a:t>
          </a:r>
          <a:endParaRPr lang="tr-TR" sz="2700" kern="1200" dirty="0"/>
        </a:p>
      </dsp:txBody>
      <dsp:txXfrm>
        <a:off x="2175055" y="1402541"/>
        <a:ext cx="1794461" cy="1584354"/>
      </dsp:txXfrm>
    </dsp:sp>
    <dsp:sp modelId="{6393677D-9B2A-4FA3-A3E9-346EB763ECC6}">
      <dsp:nvSpPr>
        <dsp:cNvPr id="0" name=""/>
        <dsp:cNvSpPr/>
      </dsp:nvSpPr>
      <dsp:spPr>
        <a:xfrm>
          <a:off x="4174372" y="1316831"/>
          <a:ext cx="1965881" cy="1755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Andalus" pitchFamily="2" charset="-78"/>
              <a:cs typeface="Andalus" pitchFamily="2" charset="-78"/>
            </a:rPr>
            <a:t>Antrenmanın </a:t>
          </a:r>
          <a:r>
            <a:rPr lang="tr-TR" sz="2700" kern="1200" dirty="0" smtClean="0"/>
            <a:t>Tipi</a:t>
          </a:r>
          <a:endParaRPr lang="tr-TR" sz="2700" kern="1200" dirty="0"/>
        </a:p>
      </dsp:txBody>
      <dsp:txXfrm>
        <a:off x="4260082" y="1402541"/>
        <a:ext cx="1794461" cy="1584354"/>
      </dsp:txXfrm>
    </dsp:sp>
    <dsp:sp modelId="{651CEA9D-D5C2-4098-9182-FFAB19FF7669}">
      <dsp:nvSpPr>
        <dsp:cNvPr id="0" name=""/>
        <dsp:cNvSpPr/>
      </dsp:nvSpPr>
      <dsp:spPr>
        <a:xfrm>
          <a:off x="6259398" y="1316831"/>
          <a:ext cx="1965881" cy="1755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Kas yoğunluğu</a:t>
          </a:r>
          <a:endParaRPr lang="tr-TR" sz="2700" kern="1200" dirty="0"/>
        </a:p>
      </dsp:txBody>
      <dsp:txXfrm>
        <a:off x="6345108" y="1402541"/>
        <a:ext cx="1794461" cy="1584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7ED62-6058-4317-B06E-070B8E44D5A7}" type="datetimeFigureOut">
              <a:rPr lang="tr-TR" smtClean="0"/>
              <a:t>7.11.2017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578D9-B280-4691-8C65-43F149B687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842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smtClean="0"/>
          </a:p>
        </p:txBody>
      </p:sp>
      <p:sp>
        <p:nvSpPr>
          <p:cNvPr id="849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fld id="{048D52C9-2719-4044-8BBF-DF593EC79B95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</a:pPr>
              <a:t>1</a:t>
            </a:fld>
            <a:endParaRPr lang="tr-TR" altLang="tr-TR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0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117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203078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62718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14625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88355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50461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82184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08163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40405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5825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29487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910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750735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6582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79947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38475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22961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340909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57766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091814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95795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896446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84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42882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426561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2432851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160502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73138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59574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288401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376680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56448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032215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7640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80136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420080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741961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47398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63730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39849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864406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80418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04370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258570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9949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9104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632435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7989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2757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348130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138033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7328530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03275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30042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35044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37834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00240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065353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749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491705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905605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5275811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95310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83013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83072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5219605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95752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256325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11967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63522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284793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0913125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8869163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809143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5983378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860930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27115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43966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0614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953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67341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1576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3269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8685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74591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630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369193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118770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22539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22201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59193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81590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078900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867388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52629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83974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63472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2127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99285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604922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56016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6641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77784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795825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87718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3351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17319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36473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94727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46329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564004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749793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5215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66124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40809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045130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931472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28042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36911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16196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38548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10060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18212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88195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89193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6166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49837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95340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59575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49777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213795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900932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77996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59560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3579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53855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81497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16615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17425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18349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362474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854418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20200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5529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64244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2844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09436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28274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847855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07004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92383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96578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23180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25576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90915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97779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4943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177877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381153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28600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21115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100922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92250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034170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52609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380442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6735625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42996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848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54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43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16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84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682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465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834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02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02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617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722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google.com.tr/imgres?imgurl=http://www.krea-genic.com/german/grafik/transportsystem.jpg&amp;imgrefurl=http://www.krea-genic.com/german/transportsystem.php&amp;usg=__cFlhVv2X9XX6VJBv1WB1bMdgRsg=&amp;h=277&amp;w=300&amp;sz=29&amp;hl=tr&amp;start=2&amp;um=1&amp;itbs=1&amp;tbnid=LP4TpL2GaxboyM:&amp;tbnh=107&amp;tbnw=116&amp;prev=/images?q=kreatin&amp;um=1&amp;hl=tr&amp;tbs=isch:1" TargetMode="External"/><Relationship Id="rId1" Type="http://schemas.openxmlformats.org/officeDocument/2006/relationships/slideLayout" Target="../slideLayouts/slideLayout1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34" y="914400"/>
            <a:ext cx="9890166" cy="581891"/>
          </a:xfrm>
        </p:spPr>
        <p:txBody>
          <a:bodyPr/>
          <a:lstStyle/>
          <a:p>
            <a:pPr algn="ctr" eaLnBrk="1" hangingPunct="1"/>
            <a:r>
              <a:rPr lang="tr-TR" altLang="tr-TR" sz="44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Sporcular için karbonhidratlar </a:t>
            </a:r>
            <a:r>
              <a:rPr lang="tr-TR" altLang="tr-TR" sz="44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neden    </a:t>
            </a:r>
            <a:r>
              <a:rPr lang="tr-TR" altLang="tr-TR" sz="44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önemlidir?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54380" y="1834414"/>
            <a:ext cx="11831783" cy="39703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Karbonhidratlar sporcular için kilit besin ögesi olup uzun süreli 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antrenman veya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müsabaka sırasında vücudun </a:t>
            </a:r>
            <a:r>
              <a:rPr kumimoji="0" lang="tr-TR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ana enerji kaynağı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olarak 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kullanılmaktadırlar. Vücutta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bulunan karbonhidrat depoları </a:t>
            </a:r>
            <a:r>
              <a:rPr kumimoji="0" lang="tr-TR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glikojen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halinde iskelet </a:t>
            </a:r>
            <a:r>
              <a:rPr kumimoji="0" lang="tr-TR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kaslarında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300-500 gram </a:t>
            </a: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(g)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ve </a:t>
            </a:r>
            <a:r>
              <a:rPr kumimoji="0" lang="tr-TR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karaciğerde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75-100 g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kadar depolanmış olup antrenman ve 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müsabaka sırasında 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enerji sağlamak için 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kullanılmaktadır. Sporcular yüksek karbonhidratlı diyetle glikojen depolarını </a:t>
            </a: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1.5-2.0 kat </a:t>
            </a: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arttırabilmektedir.</a:t>
            </a:r>
            <a:endParaRPr kumimoji="0" lang="tr-T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9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1207797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KARBONHİDRAT YÜKLEME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866899" y="1125539"/>
            <a:ext cx="10426535" cy="500538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Dayanıklılık egzersizlerinden (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90 dakikadan </a:t>
            </a: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daha uzun 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yoğun egzersiz süresi </a:t>
            </a: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olan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sporcular maraton koşusu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, </a:t>
            </a:r>
            <a:r>
              <a:rPr lang="tr-TR" altLang="tr-TR" sz="3200" i="1" dirty="0" err="1">
                <a:latin typeface="Andalus" pitchFamily="2" charset="-78"/>
                <a:cs typeface="Andalus" pitchFamily="2" charset="-78"/>
              </a:rPr>
              <a:t>triatlon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 vb.)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bir-iki hafta önce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sporcuların yarışmaya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hazırlanırken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karbonhidrat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alımlarını artırmaları 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(karbonhidratın tam </a:t>
            </a: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doygunluğunun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sağlanmasına 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fırsat tanınsın)</a:t>
            </a:r>
            <a:r>
              <a:rPr lang="en-US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ile birlikte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antrenman şiddetlerini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ve sürelerini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azaltmaları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i="1" dirty="0" smtClean="0">
                <a:latin typeface="Andalus" pitchFamily="2" charset="-78"/>
                <a:cs typeface="Andalus" pitchFamily="2" charset="-78"/>
              </a:rPr>
              <a:t>(kasları dinlenebilsin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)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karbonhidrat yükleme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olarak tanımlanmaktadır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94239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>
          <a:xfrm>
            <a:off x="1056904" y="549276"/>
            <a:ext cx="8999909" cy="6308725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algn="just" eaLnBrk="1" hangingPunct="1"/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Bu işleme "</a:t>
            </a:r>
            <a:r>
              <a:rPr lang="tr-TR" altLang="tr-TR" sz="3600" i="1" dirty="0">
                <a:latin typeface="Andalus" pitchFamily="2" charset="-78"/>
                <a:cs typeface="Andalus" pitchFamily="2" charset="-78"/>
              </a:rPr>
              <a:t>kasların süper doygunluğu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” "</a:t>
            </a:r>
            <a:r>
              <a:rPr lang="tr-TR" altLang="tr-TR" sz="3600" i="1" dirty="0">
                <a:latin typeface="Andalus" pitchFamily="2" charset="-78"/>
                <a:cs typeface="Andalus" pitchFamily="2" charset="-78"/>
              </a:rPr>
              <a:t>karbonhidrat yükleme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" veya "</a:t>
            </a:r>
            <a:r>
              <a:rPr lang="tr-TR" altLang="tr-TR" sz="3600" i="1" dirty="0">
                <a:latin typeface="Andalus" pitchFamily="2" charset="-78"/>
                <a:cs typeface="Andalus" pitchFamily="2" charset="-78"/>
              </a:rPr>
              <a:t>şeker dopingi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"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adı da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verilmektedir. </a:t>
            </a:r>
          </a:p>
          <a:p>
            <a:pPr algn="just" eaLnBrk="1" hangingPunct="1"/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Diyet ve egzersiz değişiklikleri ile sağlanmaktadır.</a:t>
            </a:r>
          </a:p>
        </p:txBody>
      </p:sp>
      <p:pic>
        <p:nvPicPr>
          <p:cNvPr id="102403" name="Picture 5" descr="transportsyste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14750"/>
            <a:ext cx="9144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idx="1"/>
          </p:nvPr>
        </p:nvSpPr>
        <p:spPr>
          <a:xfrm>
            <a:off x="593767" y="1196976"/>
            <a:ext cx="9607510" cy="518477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altLang="tr-TR" sz="40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yarıştan </a:t>
            </a:r>
            <a:r>
              <a:rPr lang="tr-TR" altLang="tr-TR" sz="40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önceki 5-7 gün </a:t>
            </a:r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boyunca karbonhidrattan 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zengin diyet </a:t>
            </a:r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tüketilmekte giderek 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antrenman yoğunluğu azaltılmaktadır.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altLang="tr-TR" sz="40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Yarıştan 1 gün önce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 antrenman </a:t>
            </a:r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tamamen kesilerek dinlenilmekte, karbonhidrattan zengin diyet 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tüketimi sürdürülmektedir. 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endParaRPr lang="tr-TR" altLang="tr-TR" sz="40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959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2 İçerik Yer Tutucusu"/>
          <p:cNvSpPr>
            <a:spLocks noGrp="1"/>
          </p:cNvSpPr>
          <p:nvPr>
            <p:ph idx="1"/>
          </p:nvPr>
        </p:nvSpPr>
        <p:spPr>
          <a:xfrm>
            <a:off x="486888" y="765176"/>
            <a:ext cx="9723912" cy="555942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Antrenman kasların karbonhidrat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depolama yeteneğini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artırmakta, dinlenme ise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depoların boşalmasını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önlemektedir.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Kas karbonhidrat depolarını (yaklaşık 3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kat) artırabilmek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için her gün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antrenmanlar süresince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dengeli, karbonhidrattan zengin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diyet tüketilmelidir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</a:t>
            </a:r>
          </a:p>
        </p:txBody>
      </p:sp>
      <p:sp>
        <p:nvSpPr>
          <p:cNvPr id="4" name="3 Akış Çizelgesi: Bağlayıcı"/>
          <p:cNvSpPr/>
          <p:nvPr/>
        </p:nvSpPr>
        <p:spPr>
          <a:xfrm>
            <a:off x="1343460" y="3938485"/>
            <a:ext cx="7500937" cy="2071688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2400" b="1" dirty="0">
                <a:solidFill>
                  <a:prstClr val="black"/>
                </a:solidFill>
              </a:rPr>
              <a:t>      </a:t>
            </a: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Karbonhidrat yükleme  işlemi ile kas glikojen  depoları ortalama   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          </a:t>
            </a:r>
            <a:r>
              <a:rPr lang="tr-TR" sz="32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%50-100 oranında arttırılabilmektedir.</a:t>
            </a:r>
            <a:endParaRPr lang="tr-TR" sz="3200" dirty="0">
              <a:solidFill>
                <a:prstClr val="white"/>
              </a:solidFill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03078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2 İçerik Yer Tutucusu"/>
          <p:cNvSpPr>
            <a:spLocks noGrp="1"/>
          </p:cNvSpPr>
          <p:nvPr>
            <p:ph idx="1"/>
          </p:nvPr>
        </p:nvSpPr>
        <p:spPr>
          <a:xfrm>
            <a:off x="1080655" y="908050"/>
            <a:ext cx="9130145" cy="541655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Not: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Egzersiz düzeyi azaldıkça enerji gereksinimi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de azalmaktadır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 </a:t>
            </a:r>
          </a:p>
          <a:p>
            <a:pPr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Fakat diyetin toplam enerji miktarı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azaltılırken karbonhidrattan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sağlanan enerji %'si aynı kalmalıdır. </a:t>
            </a:r>
          </a:p>
          <a:p>
            <a:pPr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Yükleme işleminde glikojen gramı başına 3 g su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ile birlikte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depolanmaktadır (vücut ağırlığında 1-2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kg artış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olmaktadır). </a:t>
            </a:r>
          </a:p>
          <a:p>
            <a:pPr algn="just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Depolanan su ise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dehidrasyonun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azalmasına yardımcı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olmaktadır.</a:t>
            </a:r>
          </a:p>
          <a:p>
            <a:pPr algn="just">
              <a:lnSpc>
                <a:spcPct val="150000"/>
              </a:lnSpc>
            </a:pP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2398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850"/>
            <a:ext cx="10972800" cy="886444"/>
          </a:xfrm>
        </p:spPr>
        <p:txBody>
          <a:bodyPr/>
          <a:lstStyle/>
          <a:p>
            <a:r>
              <a:rPr lang="tr-TR" dirty="0" smtClean="0"/>
              <a:t>Sporcular için karbonhidratın 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745674"/>
            <a:ext cx="10972800" cy="457892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Enerji ihtiyacını karşılama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Glikojen depolarını optimize etme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Fiziksel aktivite sonrası kasların toparlanması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Antrenman ve yarışmada enerji kaynağı olması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Kan şekerini düzenlemek için kolay tüketilebilen bir besin ögesi olması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2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/>
          </p:cNvSpPr>
          <p:nvPr>
            <p:ph type="title"/>
          </p:nvPr>
        </p:nvSpPr>
        <p:spPr>
          <a:xfrm>
            <a:off x="1992313" y="765175"/>
            <a:ext cx="8229600" cy="1143000"/>
          </a:xfrm>
        </p:spPr>
        <p:txBody>
          <a:bodyPr/>
          <a:lstStyle/>
          <a:p>
            <a:pPr algn="ctr"/>
            <a:r>
              <a:rPr lang="tr-TR" altLang="tr-TR" sz="40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Karbonhidrat gereksinimi  ne kadardır?</a:t>
            </a:r>
            <a:r>
              <a:rPr lang="tr-TR" altLang="tr-TR" sz="4000">
                <a:latin typeface="Andalus" pitchFamily="2" charset="-78"/>
                <a:cs typeface="Andalus" pitchFamily="2" charset="-78"/>
              </a:rPr>
              <a:t> </a:t>
            </a:r>
            <a:endParaRPr lang="tr-TR" altLang="tr-TR" sz="400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162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08166" y="1650156"/>
            <a:ext cx="8288977" cy="438943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Kas kütlesi arttıkça depolanan glikojen miktarı artar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Kas kütlesi arttıkça kullanılan </a:t>
            </a:r>
            <a:r>
              <a:rPr lang="tr-TR" dirty="0" smtClean="0"/>
              <a:t>glikojen </a:t>
            </a:r>
            <a:r>
              <a:rPr lang="tr-TR" dirty="0" smtClean="0"/>
              <a:t>miktarı da </a:t>
            </a:r>
            <a:r>
              <a:rPr lang="tr-TR" dirty="0" smtClean="0"/>
              <a:t>artar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>
                <a:cs typeface="Andalus" pitchFamily="2" charset="-78"/>
              </a:rPr>
              <a:t>Egzersiz şiddeti arttıkça </a:t>
            </a:r>
            <a:r>
              <a:rPr lang="tr-TR" sz="2800" dirty="0">
                <a:solidFill>
                  <a:prstClr val="black"/>
                </a:solidFill>
                <a:cs typeface="Andalus" pitchFamily="2" charset="-78"/>
              </a:rPr>
              <a:t>CHO</a:t>
            </a:r>
            <a:r>
              <a:rPr lang="tr-TR" sz="2800" dirty="0" smtClean="0">
                <a:cs typeface="Andalus" pitchFamily="2" charset="-78"/>
              </a:rPr>
              <a:t> kullanımı artar. </a:t>
            </a:r>
          </a:p>
          <a:p>
            <a:pPr algn="just">
              <a:lnSpc>
                <a:spcPct val="150000"/>
              </a:lnSpc>
            </a:pP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577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890649" y="908051"/>
            <a:ext cx="9320151" cy="522287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√</a:t>
            </a: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Sporcuların glikojen depoları ne kadar fazlaysa performansları o kadar yüksek olmaktadır.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√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 Sporcularda glikojen depolarının çok azalması veya tükenmesi (antrenman sonrasında veya yetersiz karbonhidrat alımı nedeni ile olabilir) kronik yorgunluğa veya </a:t>
            </a:r>
            <a:r>
              <a:rPr lang="tr-TR" sz="3600" dirty="0" err="1">
                <a:latin typeface="Andalus" pitchFamily="2" charset="-78"/>
                <a:cs typeface="Andalus" pitchFamily="2" charset="-78"/>
              </a:rPr>
              <a:t>sürantrene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 olmalarına neden olabilmektedir.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tr-TR" sz="36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√ 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CHO</a:t>
            </a:r>
            <a:r>
              <a:rPr lang="tr-TR" sz="36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d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ayanıklılık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antrenmanında önemlidir.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Azaldıkça yorgunluk ve bitkinlik başlar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tr-TR" sz="36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366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1033153" y="1196975"/>
            <a:ext cx="9844644" cy="493395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Egzersiz öncesi ve sırasında 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CHO alımı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yorgunluğu geciktirir.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√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Her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gün antrenman yapan sporcunun 6-10 g/kg/gün 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CHO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alımı uygundur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√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 Şiddetli antrenmanı takiben 24 saat içinde </a:t>
            </a:r>
            <a:r>
              <a:rPr lang="tr-TR" sz="3600" dirty="0" smtClean="0">
                <a:latin typeface="Andalus" pitchFamily="2" charset="-78"/>
                <a:cs typeface="Andalus" pitchFamily="2" charset="-78"/>
              </a:rPr>
              <a:t>500-600g CHO alımı </a:t>
            </a:r>
            <a:r>
              <a:rPr lang="tr-TR" sz="3600" dirty="0">
                <a:latin typeface="Andalus" pitchFamily="2" charset="-78"/>
                <a:cs typeface="Andalus" pitchFamily="2" charset="-78"/>
              </a:rPr>
              <a:t>kas glikojen deposunu tamamlar.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8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7310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930275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tr-TR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100" b="1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TOPARLANMA İÇİN KARBONHİDRAT TÜKETİMİ</a:t>
            </a:r>
            <a:r>
              <a:rPr lang="tr-TR" sz="3100" b="1" dirty="0">
                <a:latin typeface="Andalus" pitchFamily="2" charset="-78"/>
                <a:cs typeface="Andalus" pitchFamily="2" charset="-78"/>
              </a:rPr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748145" y="1268413"/>
            <a:ext cx="10533413" cy="5256212"/>
          </a:xfrm>
        </p:spPr>
        <p:txBody>
          <a:bodyPr/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Kaslar,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saatte ~%5 oranda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glikojenin yeniden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sentezini sağlamaktadır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Böylece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boşalan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kasların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glikojen depolarının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tamamen yenilenmesi</a:t>
            </a:r>
            <a:r>
              <a:rPr lang="tr-TR" altLang="tr-TR" sz="3200" dirty="0">
                <a:solidFill>
                  <a:schemeClr val="hlin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en az 20 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saat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sürmektedir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.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1.Antrenmandan sonraki 15 dakika içinde </a:t>
            </a:r>
            <a:r>
              <a:rPr lang="tr-TR" altLang="tr-TR" sz="3200" dirty="0" err="1" smtClean="0">
                <a:latin typeface="Andalus" pitchFamily="2" charset="-78"/>
                <a:cs typeface="Andalus" pitchFamily="2" charset="-78"/>
              </a:rPr>
              <a:t>KH’dan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zengin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yiyecek, içecek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tüketimi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boşalan karbonhidrat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depoları yeniden, daha hızlı (%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7-8) sentezlenmektedir;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çünkü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bu dönemde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glikojen sentezinde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rol alan enzimler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daha aktiftir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507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/>
          <p:cNvSpPr>
            <a:spLocks noGrp="1" noChangeArrowheads="1"/>
          </p:cNvSpPr>
          <p:nvPr>
            <p:ph idx="1"/>
          </p:nvPr>
        </p:nvSpPr>
        <p:spPr>
          <a:xfrm>
            <a:off x="425450" y="1140898"/>
            <a:ext cx="10210800" cy="525621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2.En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doğru yol, 6-8 saat boyunca 2 saatte bir 1 g/kg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KH tüketimini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hedeflemektir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.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3.Organizma fazlasını değil, ama bu miktar yiyeceği doğal olarak </a:t>
            </a:r>
            <a:r>
              <a:rPr lang="tr-TR" altLang="tr-TR" sz="3200" dirty="0" err="1" smtClean="0">
                <a:latin typeface="Andalus" pitchFamily="2" charset="-78"/>
                <a:cs typeface="Andalus" pitchFamily="2" charset="-78"/>
              </a:rPr>
              <a:t>tolere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edebilmektedir.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Önerilenden fazla KH tüketimi toparlanma işlemini 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hızlandır</a:t>
            </a:r>
            <a:r>
              <a:rPr lang="tr-TR" altLang="tr-TR" sz="3200" u="sng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mamak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tadır.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4.Sıvı ve katı karbonhidrat kaynakları, kas glikojen sentezi için farklı etki yaratmamakta,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ancak 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orta ve yüksek </a:t>
            </a:r>
            <a:r>
              <a:rPr lang="tr-TR" altLang="tr-TR" sz="3200" dirty="0" err="1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glisemik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indeksli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yiyecek tüketimi tercih</a:t>
            </a:r>
          </a:p>
          <a:p>
            <a:pPr algn="just" eaLnBrk="1" hangingPunct="1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edilmektedir; </a:t>
            </a:r>
            <a:r>
              <a:rPr lang="tr-TR" altLang="tr-TR" sz="32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çünkü bu yiyecekler glikojen sentez hızını artırmaktadır. 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endParaRPr lang="tr-TR" altLang="tr-TR" sz="3200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lnSpc>
                <a:spcPct val="150000"/>
              </a:lnSpc>
            </a:pPr>
            <a:endParaRPr lang="tr-TR" altLang="tr-TR" sz="3200" dirty="0" smtClean="0"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92163" name="Picture 2" descr="D:\sporrr sminer\Yeni klasör (2)\seminerr\resimler bütün\fotolar\resimler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377" y="4557961"/>
            <a:ext cx="29561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44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idx="1"/>
          </p:nvPr>
        </p:nvSpPr>
        <p:spPr>
          <a:xfrm>
            <a:off x="1056904" y="890360"/>
            <a:ext cx="9368910" cy="513043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  <a:buFont typeface="Wingdings" panose="05000000000000000000" pitchFamily="2" charset="2"/>
              <a:buChar char="v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Toparlanma diyetinde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proteinlere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de yer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verilmelidir. Bir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miktar protein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(insülin salınımını uyarmakta)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err="1" smtClean="0">
                <a:latin typeface="Andalus" pitchFamily="2" charset="-78"/>
                <a:cs typeface="Andalus" pitchFamily="2" charset="-78"/>
              </a:rPr>
              <a:t>tüketimiyoğun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egzersiz sonrası ilk saatlerde glikojenin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yeniden sentezini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artırmaktadır.</a:t>
            </a:r>
          </a:p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  <a:buFont typeface="Wingdings" panose="05000000000000000000" pitchFamily="2" charset="2"/>
              <a:buChar char="v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Protein, karbonhidratla birlikte tüketildiğinde (</a:t>
            </a:r>
            <a:r>
              <a:rPr lang="tr-TR" altLang="tr-TR" sz="3200" dirty="0" err="1" smtClean="0">
                <a:latin typeface="Andalus" pitchFamily="2" charset="-78"/>
                <a:cs typeface="Andalus" pitchFamily="2" charset="-78"/>
              </a:rPr>
              <a:t>örneğin,süt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ve tahıl karışımı, peynirli, tavuklu sandviç) iyi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bir karışım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olmaktadır.</a:t>
            </a:r>
          </a:p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  <a:buFont typeface="Wingdings" panose="05000000000000000000" pitchFamily="2" charset="2"/>
              <a:buChar char="v"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En iyi oran </a:t>
            </a:r>
            <a:r>
              <a:rPr lang="tr-TR" alt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her 3 g KH tüketimine karşılık 1 g protein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tüketmektir. </a:t>
            </a:r>
          </a:p>
        </p:txBody>
      </p:sp>
    </p:spTree>
    <p:extLst>
      <p:ext uri="{BB962C8B-B14F-4D97-AF65-F5344CB8AC3E}">
        <p14:creationId xmlns:p14="http://schemas.microsoft.com/office/powerpoint/2010/main" val="37255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622</Words>
  <Application>Microsoft Office PowerPoint</Application>
  <PresentationFormat>Geniş ekran</PresentationFormat>
  <Paragraphs>59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12</vt:i4>
      </vt:variant>
      <vt:variant>
        <vt:lpstr>Slayt Başlıkları</vt:lpstr>
      </vt:variant>
      <vt:variant>
        <vt:i4>14</vt:i4>
      </vt:variant>
    </vt:vector>
  </HeadingPairs>
  <TitlesOfParts>
    <vt:vector size="34" baseType="lpstr">
      <vt:lpstr>MS Mincho</vt:lpstr>
      <vt:lpstr>Andalus</vt:lpstr>
      <vt:lpstr>Arial</vt:lpstr>
      <vt:lpstr>Calibri</vt:lpstr>
      <vt:lpstr>Constantia</vt:lpstr>
      <vt:lpstr>Times New Roman</vt:lpstr>
      <vt:lpstr>Wingdings</vt:lpstr>
      <vt:lpstr>Wingdings 2</vt:lpstr>
      <vt:lpstr>1_Akış</vt:lpstr>
      <vt:lpstr>2_Akış</vt:lpstr>
      <vt:lpstr>3_Akış</vt:lpstr>
      <vt:lpstr>4_Akış</vt:lpstr>
      <vt:lpstr>5_Akış</vt:lpstr>
      <vt:lpstr>6_Akış</vt:lpstr>
      <vt:lpstr>8_Akış</vt:lpstr>
      <vt:lpstr>9_Akış</vt:lpstr>
      <vt:lpstr>10_Akış</vt:lpstr>
      <vt:lpstr>12_Akış</vt:lpstr>
      <vt:lpstr>13_Akış</vt:lpstr>
      <vt:lpstr>14_Akış</vt:lpstr>
      <vt:lpstr>Sporcular için karbonhidratlar  neden    önemlidir?</vt:lpstr>
      <vt:lpstr>Sporcular için karbonhidratın önemi</vt:lpstr>
      <vt:lpstr>Karbonhidrat gereksinimi  ne kadardır? </vt:lpstr>
      <vt:lpstr>PowerPoint Sunusu</vt:lpstr>
      <vt:lpstr>PowerPoint Sunusu</vt:lpstr>
      <vt:lpstr>PowerPoint Sunusu</vt:lpstr>
      <vt:lpstr> TOPARLANMA İÇİN KARBONHİDRAT TÜKETİMİ </vt:lpstr>
      <vt:lpstr>PowerPoint Sunusu</vt:lpstr>
      <vt:lpstr>PowerPoint Sunusu</vt:lpstr>
      <vt:lpstr>KARBONHİDRAT YÜKLEME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12</cp:revision>
  <dcterms:created xsi:type="dcterms:W3CDTF">2017-11-07T13:48:09Z</dcterms:created>
  <dcterms:modified xsi:type="dcterms:W3CDTF">2017-11-07T14:29:53Z</dcterms:modified>
</cp:coreProperties>
</file>