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4.xml" ContentType="application/vnd.openxmlformats-officedocument.them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5.xml" ContentType="application/vnd.openxmlformats-officedocument.them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6.xml" ContentType="application/vnd.openxmlformats-officedocument.them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7.xml" ContentType="application/vnd.openxmlformats-officedocument.them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8.xml" ContentType="application/vnd.openxmlformats-officedocument.them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theme/theme9.xml" ContentType="application/vnd.openxmlformats-officedocument.them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theme/theme10.xml" ContentType="application/vnd.openxmlformats-officedocument.them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1.xml" ContentType="application/vnd.openxmlformats-officedocument.them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theme/theme12.xml" ContentType="application/vnd.openxmlformats-officedocument.them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90" r:id="rId2"/>
    <p:sldMasterId id="2147483705" r:id="rId3"/>
    <p:sldMasterId id="2147483720" r:id="rId4"/>
    <p:sldMasterId id="2147483735" r:id="rId5"/>
    <p:sldMasterId id="2147483750" r:id="rId6"/>
    <p:sldMasterId id="2147483780" r:id="rId7"/>
    <p:sldMasterId id="2147483795" r:id="rId8"/>
    <p:sldMasterId id="2147483810" r:id="rId9"/>
    <p:sldMasterId id="2147483840" r:id="rId10"/>
    <p:sldMasterId id="2147483855" r:id="rId11"/>
    <p:sldMasterId id="2147483870" r:id="rId12"/>
  </p:sldMasterIdLst>
  <p:notesMasterIdLst>
    <p:notesMasterId r:id="rId27"/>
  </p:notesMasterIdLst>
  <p:sldIdLst>
    <p:sldId id="258" r:id="rId13"/>
    <p:sldId id="262" r:id="rId14"/>
    <p:sldId id="263" r:id="rId15"/>
    <p:sldId id="261" r:id="rId16"/>
    <p:sldId id="259" r:id="rId17"/>
    <p:sldId id="260" r:id="rId18"/>
    <p:sldId id="264" r:id="rId19"/>
    <p:sldId id="265" r:id="rId20"/>
    <p:sldId id="267" r:id="rId21"/>
    <p:sldId id="268" r:id="rId22"/>
    <p:sldId id="269" r:id="rId23"/>
    <p:sldId id="271" r:id="rId24"/>
    <p:sldId id="272" r:id="rId25"/>
    <p:sldId id="273" r:id="rId2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9EBB06-4B46-45A1-90EB-924F02A486D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C810346-B893-439B-851D-D96162A424BC}">
      <dgm:prSet/>
      <dgm:spPr/>
      <dgm:t>
        <a:bodyPr/>
        <a:lstStyle/>
        <a:p>
          <a:r>
            <a:rPr lang="tr-TR" dirty="0" smtClean="0">
              <a:latin typeface="Andalus" pitchFamily="2" charset="-78"/>
              <a:cs typeface="Andalus" pitchFamily="2" charset="-78"/>
            </a:rPr>
            <a:t>Antrenmanın yoğunluğu </a:t>
          </a:r>
          <a:endParaRPr lang="tr-TR" dirty="0"/>
        </a:p>
      </dgm:t>
    </dgm:pt>
    <dgm:pt modelId="{4D099220-A607-42AE-8003-08191852F0DE}" type="parTrans" cxnId="{82C07593-CC63-4387-9D22-692AC5687A05}">
      <dgm:prSet/>
      <dgm:spPr/>
      <dgm:t>
        <a:bodyPr/>
        <a:lstStyle/>
        <a:p>
          <a:endParaRPr lang="tr-TR"/>
        </a:p>
      </dgm:t>
    </dgm:pt>
    <dgm:pt modelId="{57431E0E-85D7-47C9-AE83-CD3AB2CE130E}" type="sibTrans" cxnId="{82C07593-CC63-4387-9D22-692AC5687A05}">
      <dgm:prSet/>
      <dgm:spPr/>
      <dgm:t>
        <a:bodyPr/>
        <a:lstStyle/>
        <a:p>
          <a:endParaRPr lang="tr-TR"/>
        </a:p>
      </dgm:t>
    </dgm:pt>
    <dgm:pt modelId="{F7AEEA13-4F97-4ACC-A39B-BA5A79C8214E}">
      <dgm:prSet phldrT="[Metin]"/>
      <dgm:spPr/>
      <dgm:t>
        <a:bodyPr/>
        <a:lstStyle/>
        <a:p>
          <a:r>
            <a:rPr lang="tr-TR" dirty="0" smtClean="0">
              <a:latin typeface="Andalus" pitchFamily="2" charset="-78"/>
              <a:cs typeface="Andalus" pitchFamily="2" charset="-78"/>
            </a:rPr>
            <a:t>Antrenmanın sıklığı,</a:t>
          </a:r>
          <a:endParaRPr lang="tr-TR" dirty="0"/>
        </a:p>
      </dgm:t>
    </dgm:pt>
    <dgm:pt modelId="{C389751E-7BDE-4AAF-9224-FC6421323903}" type="parTrans" cxnId="{42EC5704-1F74-4DF2-8864-03CF7B45C546}">
      <dgm:prSet/>
      <dgm:spPr/>
      <dgm:t>
        <a:bodyPr/>
        <a:lstStyle/>
        <a:p>
          <a:endParaRPr lang="tr-TR"/>
        </a:p>
      </dgm:t>
    </dgm:pt>
    <dgm:pt modelId="{8476A09E-D9FF-40A9-9E1F-2ED9BF0844D8}" type="sibTrans" cxnId="{42EC5704-1F74-4DF2-8864-03CF7B45C546}">
      <dgm:prSet/>
      <dgm:spPr/>
      <dgm:t>
        <a:bodyPr/>
        <a:lstStyle/>
        <a:p>
          <a:endParaRPr lang="tr-TR"/>
        </a:p>
      </dgm:t>
    </dgm:pt>
    <dgm:pt modelId="{70005F12-3540-4E2A-A310-AC8F644D00DA}">
      <dgm:prSet phldrT="[Metin]"/>
      <dgm:spPr/>
      <dgm:t>
        <a:bodyPr/>
        <a:lstStyle/>
        <a:p>
          <a:r>
            <a:rPr lang="tr-TR" dirty="0" smtClean="0">
              <a:latin typeface="Andalus" pitchFamily="2" charset="-78"/>
              <a:cs typeface="Andalus" pitchFamily="2" charset="-78"/>
            </a:rPr>
            <a:t>Antrenmanın </a:t>
          </a:r>
          <a:r>
            <a:rPr lang="tr-TR" dirty="0" smtClean="0"/>
            <a:t>Tipi</a:t>
          </a:r>
          <a:endParaRPr lang="tr-TR" dirty="0"/>
        </a:p>
      </dgm:t>
    </dgm:pt>
    <dgm:pt modelId="{6B86487B-0897-41BC-B9FB-865445427396}" type="parTrans" cxnId="{707F8303-63AA-44FD-948D-248C2A92A865}">
      <dgm:prSet/>
      <dgm:spPr/>
      <dgm:t>
        <a:bodyPr/>
        <a:lstStyle/>
        <a:p>
          <a:endParaRPr lang="tr-TR"/>
        </a:p>
      </dgm:t>
    </dgm:pt>
    <dgm:pt modelId="{44544C31-01E6-4E91-B0AB-289D723D935C}" type="sibTrans" cxnId="{707F8303-63AA-44FD-948D-248C2A92A865}">
      <dgm:prSet/>
      <dgm:spPr/>
      <dgm:t>
        <a:bodyPr/>
        <a:lstStyle/>
        <a:p>
          <a:endParaRPr lang="tr-TR"/>
        </a:p>
      </dgm:t>
    </dgm:pt>
    <dgm:pt modelId="{5F2583DE-752A-4281-98CE-9387CD91B9EB}">
      <dgm:prSet phldrT="[Metin]"/>
      <dgm:spPr/>
      <dgm:t>
        <a:bodyPr/>
        <a:lstStyle/>
        <a:p>
          <a:r>
            <a:rPr lang="tr-TR" dirty="0" smtClean="0"/>
            <a:t>Kas yoğunluğu</a:t>
          </a:r>
          <a:endParaRPr lang="tr-TR" dirty="0"/>
        </a:p>
      </dgm:t>
    </dgm:pt>
    <dgm:pt modelId="{E1DFE361-16C1-43A8-9213-E7576F652BEE}" type="parTrans" cxnId="{AB37700C-617C-4A12-8058-082177245E2F}">
      <dgm:prSet/>
      <dgm:spPr/>
      <dgm:t>
        <a:bodyPr/>
        <a:lstStyle/>
        <a:p>
          <a:endParaRPr lang="tr-TR"/>
        </a:p>
      </dgm:t>
    </dgm:pt>
    <dgm:pt modelId="{1477D48D-EFFA-4D08-942E-128E3F43C7D5}" type="sibTrans" cxnId="{AB37700C-617C-4A12-8058-082177245E2F}">
      <dgm:prSet/>
      <dgm:spPr/>
      <dgm:t>
        <a:bodyPr/>
        <a:lstStyle/>
        <a:p>
          <a:endParaRPr lang="tr-TR"/>
        </a:p>
      </dgm:t>
    </dgm:pt>
    <dgm:pt modelId="{7A4029F4-A9EB-4FF3-8B9C-BD4809B105EC}" type="pres">
      <dgm:prSet presAssocID="{9C9EBB06-4B46-45A1-90EB-924F02A486D4}" presName="CompostProcess" presStyleCnt="0">
        <dgm:presLayoutVars>
          <dgm:dir/>
          <dgm:resizeHandles val="exact"/>
        </dgm:presLayoutVars>
      </dgm:prSet>
      <dgm:spPr/>
    </dgm:pt>
    <dgm:pt modelId="{63EF0BBF-DC32-4BA5-A313-24B2D893E7D5}" type="pres">
      <dgm:prSet presAssocID="{9C9EBB06-4B46-45A1-90EB-924F02A486D4}" presName="arrow" presStyleLbl="bgShp" presStyleIdx="0" presStyleCnt="1"/>
      <dgm:spPr/>
    </dgm:pt>
    <dgm:pt modelId="{68D33298-CD0B-45F4-9F07-9F16DF2C8938}" type="pres">
      <dgm:prSet presAssocID="{9C9EBB06-4B46-45A1-90EB-924F02A486D4}" presName="linearProcess" presStyleCnt="0"/>
      <dgm:spPr/>
    </dgm:pt>
    <dgm:pt modelId="{8F223D2D-6E92-4F0F-AAD8-0DBF2D26F19F}" type="pres">
      <dgm:prSet presAssocID="{FC810346-B893-439B-851D-D96162A424BC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3586DF9-436F-4EF8-9543-9D5E2CFE5AA4}" type="pres">
      <dgm:prSet presAssocID="{57431E0E-85D7-47C9-AE83-CD3AB2CE130E}" presName="sibTrans" presStyleCnt="0"/>
      <dgm:spPr/>
    </dgm:pt>
    <dgm:pt modelId="{EE544D86-65FE-4124-81D1-694BB08A3399}" type="pres">
      <dgm:prSet presAssocID="{F7AEEA13-4F97-4ACC-A39B-BA5A79C8214E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10A23E5-8872-408C-9D82-E1C91053C584}" type="pres">
      <dgm:prSet presAssocID="{8476A09E-D9FF-40A9-9E1F-2ED9BF0844D8}" presName="sibTrans" presStyleCnt="0"/>
      <dgm:spPr/>
    </dgm:pt>
    <dgm:pt modelId="{6393677D-9B2A-4FA3-A3E9-346EB763ECC6}" type="pres">
      <dgm:prSet presAssocID="{70005F12-3540-4E2A-A310-AC8F644D00DA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A4903D6-CC64-46AC-939D-61F22C7D6B1F}" type="pres">
      <dgm:prSet presAssocID="{44544C31-01E6-4E91-B0AB-289D723D935C}" presName="sibTrans" presStyleCnt="0"/>
      <dgm:spPr/>
    </dgm:pt>
    <dgm:pt modelId="{651CEA9D-D5C2-4098-9182-FFAB19FF7669}" type="pres">
      <dgm:prSet presAssocID="{5F2583DE-752A-4281-98CE-9387CD91B9EB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2C07593-CC63-4387-9D22-692AC5687A05}" srcId="{9C9EBB06-4B46-45A1-90EB-924F02A486D4}" destId="{FC810346-B893-439B-851D-D96162A424BC}" srcOrd="0" destOrd="0" parTransId="{4D099220-A607-42AE-8003-08191852F0DE}" sibTransId="{57431E0E-85D7-47C9-AE83-CD3AB2CE130E}"/>
    <dgm:cxn modelId="{42EC5704-1F74-4DF2-8864-03CF7B45C546}" srcId="{9C9EBB06-4B46-45A1-90EB-924F02A486D4}" destId="{F7AEEA13-4F97-4ACC-A39B-BA5A79C8214E}" srcOrd="1" destOrd="0" parTransId="{C389751E-7BDE-4AAF-9224-FC6421323903}" sibTransId="{8476A09E-D9FF-40A9-9E1F-2ED9BF0844D8}"/>
    <dgm:cxn modelId="{9E200DA8-912A-41AE-A25E-416C3D0D3299}" type="presOf" srcId="{5F2583DE-752A-4281-98CE-9387CD91B9EB}" destId="{651CEA9D-D5C2-4098-9182-FFAB19FF7669}" srcOrd="0" destOrd="0" presId="urn:microsoft.com/office/officeart/2005/8/layout/hProcess9"/>
    <dgm:cxn modelId="{83271102-D8F2-469F-96F2-8DB6109C4A37}" type="presOf" srcId="{F7AEEA13-4F97-4ACC-A39B-BA5A79C8214E}" destId="{EE544D86-65FE-4124-81D1-694BB08A3399}" srcOrd="0" destOrd="0" presId="urn:microsoft.com/office/officeart/2005/8/layout/hProcess9"/>
    <dgm:cxn modelId="{707F8303-63AA-44FD-948D-248C2A92A865}" srcId="{9C9EBB06-4B46-45A1-90EB-924F02A486D4}" destId="{70005F12-3540-4E2A-A310-AC8F644D00DA}" srcOrd="2" destOrd="0" parTransId="{6B86487B-0897-41BC-B9FB-865445427396}" sibTransId="{44544C31-01E6-4E91-B0AB-289D723D935C}"/>
    <dgm:cxn modelId="{AB37700C-617C-4A12-8058-082177245E2F}" srcId="{9C9EBB06-4B46-45A1-90EB-924F02A486D4}" destId="{5F2583DE-752A-4281-98CE-9387CD91B9EB}" srcOrd="3" destOrd="0" parTransId="{E1DFE361-16C1-43A8-9213-E7576F652BEE}" sibTransId="{1477D48D-EFFA-4D08-942E-128E3F43C7D5}"/>
    <dgm:cxn modelId="{3E19944F-477D-42CE-95B2-DED373F39CAD}" type="presOf" srcId="{70005F12-3540-4E2A-A310-AC8F644D00DA}" destId="{6393677D-9B2A-4FA3-A3E9-346EB763ECC6}" srcOrd="0" destOrd="0" presId="urn:microsoft.com/office/officeart/2005/8/layout/hProcess9"/>
    <dgm:cxn modelId="{3B92E9ED-0C7C-4EC4-8935-9B0E2FE4451D}" type="presOf" srcId="{9C9EBB06-4B46-45A1-90EB-924F02A486D4}" destId="{7A4029F4-A9EB-4FF3-8B9C-BD4809B105EC}" srcOrd="0" destOrd="0" presId="urn:microsoft.com/office/officeart/2005/8/layout/hProcess9"/>
    <dgm:cxn modelId="{B458C2B7-29D2-49D2-94FF-B59806356A06}" type="presOf" srcId="{FC810346-B893-439B-851D-D96162A424BC}" destId="{8F223D2D-6E92-4F0F-AAD8-0DBF2D26F19F}" srcOrd="0" destOrd="0" presId="urn:microsoft.com/office/officeart/2005/8/layout/hProcess9"/>
    <dgm:cxn modelId="{E6912534-0094-446E-A63C-6ED9C6A669AB}" type="presParOf" srcId="{7A4029F4-A9EB-4FF3-8B9C-BD4809B105EC}" destId="{63EF0BBF-DC32-4BA5-A313-24B2D893E7D5}" srcOrd="0" destOrd="0" presId="urn:microsoft.com/office/officeart/2005/8/layout/hProcess9"/>
    <dgm:cxn modelId="{5A796E13-EAE5-477E-95F6-EE8EA543C9E7}" type="presParOf" srcId="{7A4029F4-A9EB-4FF3-8B9C-BD4809B105EC}" destId="{68D33298-CD0B-45F4-9F07-9F16DF2C8938}" srcOrd="1" destOrd="0" presId="urn:microsoft.com/office/officeart/2005/8/layout/hProcess9"/>
    <dgm:cxn modelId="{B177BBBB-0750-4642-989B-E2BB63E818FF}" type="presParOf" srcId="{68D33298-CD0B-45F4-9F07-9F16DF2C8938}" destId="{8F223D2D-6E92-4F0F-AAD8-0DBF2D26F19F}" srcOrd="0" destOrd="0" presId="urn:microsoft.com/office/officeart/2005/8/layout/hProcess9"/>
    <dgm:cxn modelId="{9CCB2DF7-1146-4A7F-A515-EE8DF192C3E2}" type="presParOf" srcId="{68D33298-CD0B-45F4-9F07-9F16DF2C8938}" destId="{E3586DF9-436F-4EF8-9543-9D5E2CFE5AA4}" srcOrd="1" destOrd="0" presId="urn:microsoft.com/office/officeart/2005/8/layout/hProcess9"/>
    <dgm:cxn modelId="{2DC8BEFE-044E-4C60-8F77-2C55E85A6198}" type="presParOf" srcId="{68D33298-CD0B-45F4-9F07-9F16DF2C8938}" destId="{EE544D86-65FE-4124-81D1-694BB08A3399}" srcOrd="2" destOrd="0" presId="urn:microsoft.com/office/officeart/2005/8/layout/hProcess9"/>
    <dgm:cxn modelId="{00814750-47EE-4502-BA6F-C29F1DBF8C0A}" type="presParOf" srcId="{68D33298-CD0B-45F4-9F07-9F16DF2C8938}" destId="{510A23E5-8872-408C-9D82-E1C91053C584}" srcOrd="3" destOrd="0" presId="urn:microsoft.com/office/officeart/2005/8/layout/hProcess9"/>
    <dgm:cxn modelId="{6C392443-E1C5-46FF-B2B7-555AE4AFD0F1}" type="presParOf" srcId="{68D33298-CD0B-45F4-9F07-9F16DF2C8938}" destId="{6393677D-9B2A-4FA3-A3E9-346EB763ECC6}" srcOrd="4" destOrd="0" presId="urn:microsoft.com/office/officeart/2005/8/layout/hProcess9"/>
    <dgm:cxn modelId="{AFA1CE21-DA93-43F7-9C0E-DE09696E7AE6}" type="presParOf" srcId="{68D33298-CD0B-45F4-9F07-9F16DF2C8938}" destId="{FA4903D6-CC64-46AC-939D-61F22C7D6B1F}" srcOrd="5" destOrd="0" presId="urn:microsoft.com/office/officeart/2005/8/layout/hProcess9"/>
    <dgm:cxn modelId="{BE4D8288-3BC8-41C5-91A2-94CD5558A872}" type="presParOf" srcId="{68D33298-CD0B-45F4-9F07-9F16DF2C8938}" destId="{651CEA9D-D5C2-4098-9182-FFAB19FF7669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EF0BBF-DC32-4BA5-A313-24B2D893E7D5}">
      <dsp:nvSpPr>
        <dsp:cNvPr id="0" name=""/>
        <dsp:cNvSpPr/>
      </dsp:nvSpPr>
      <dsp:spPr>
        <a:xfrm>
          <a:off x="617219" y="0"/>
          <a:ext cx="6995160" cy="438943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223D2D-6E92-4F0F-AAD8-0DBF2D26F19F}">
      <dsp:nvSpPr>
        <dsp:cNvPr id="0" name=""/>
        <dsp:cNvSpPr/>
      </dsp:nvSpPr>
      <dsp:spPr>
        <a:xfrm>
          <a:off x="4319" y="1316831"/>
          <a:ext cx="1965881" cy="1755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smtClean="0">
              <a:latin typeface="Andalus" pitchFamily="2" charset="-78"/>
              <a:cs typeface="Andalus" pitchFamily="2" charset="-78"/>
            </a:rPr>
            <a:t>Antrenmanın yoğunluğu </a:t>
          </a:r>
          <a:endParaRPr lang="tr-TR" sz="2700" kern="1200" dirty="0"/>
        </a:p>
      </dsp:txBody>
      <dsp:txXfrm>
        <a:off x="90029" y="1402541"/>
        <a:ext cx="1794461" cy="1584354"/>
      </dsp:txXfrm>
    </dsp:sp>
    <dsp:sp modelId="{EE544D86-65FE-4124-81D1-694BB08A3399}">
      <dsp:nvSpPr>
        <dsp:cNvPr id="0" name=""/>
        <dsp:cNvSpPr/>
      </dsp:nvSpPr>
      <dsp:spPr>
        <a:xfrm>
          <a:off x="2089345" y="1316831"/>
          <a:ext cx="1965881" cy="1755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smtClean="0">
              <a:latin typeface="Andalus" pitchFamily="2" charset="-78"/>
              <a:cs typeface="Andalus" pitchFamily="2" charset="-78"/>
            </a:rPr>
            <a:t>Antrenmanın sıklığı,</a:t>
          </a:r>
          <a:endParaRPr lang="tr-TR" sz="2700" kern="1200" dirty="0"/>
        </a:p>
      </dsp:txBody>
      <dsp:txXfrm>
        <a:off x="2175055" y="1402541"/>
        <a:ext cx="1794461" cy="1584354"/>
      </dsp:txXfrm>
    </dsp:sp>
    <dsp:sp modelId="{6393677D-9B2A-4FA3-A3E9-346EB763ECC6}">
      <dsp:nvSpPr>
        <dsp:cNvPr id="0" name=""/>
        <dsp:cNvSpPr/>
      </dsp:nvSpPr>
      <dsp:spPr>
        <a:xfrm>
          <a:off x="4174372" y="1316831"/>
          <a:ext cx="1965881" cy="1755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smtClean="0">
              <a:latin typeface="Andalus" pitchFamily="2" charset="-78"/>
              <a:cs typeface="Andalus" pitchFamily="2" charset="-78"/>
            </a:rPr>
            <a:t>Antrenmanın </a:t>
          </a:r>
          <a:r>
            <a:rPr lang="tr-TR" sz="2700" kern="1200" dirty="0" smtClean="0"/>
            <a:t>Tipi</a:t>
          </a:r>
          <a:endParaRPr lang="tr-TR" sz="2700" kern="1200" dirty="0"/>
        </a:p>
      </dsp:txBody>
      <dsp:txXfrm>
        <a:off x="4260082" y="1402541"/>
        <a:ext cx="1794461" cy="1584354"/>
      </dsp:txXfrm>
    </dsp:sp>
    <dsp:sp modelId="{651CEA9D-D5C2-4098-9182-FFAB19FF7669}">
      <dsp:nvSpPr>
        <dsp:cNvPr id="0" name=""/>
        <dsp:cNvSpPr/>
      </dsp:nvSpPr>
      <dsp:spPr>
        <a:xfrm>
          <a:off x="6259398" y="1316831"/>
          <a:ext cx="1965881" cy="1755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smtClean="0"/>
            <a:t>Kas yoğunluğu</a:t>
          </a:r>
          <a:endParaRPr lang="tr-TR" sz="2700" kern="1200" dirty="0"/>
        </a:p>
      </dsp:txBody>
      <dsp:txXfrm>
        <a:off x="6345108" y="1402541"/>
        <a:ext cx="1794461" cy="15843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7ED62-6058-4317-B06E-070B8E44D5A7}" type="datetimeFigureOut">
              <a:rPr lang="tr-TR" smtClean="0"/>
              <a:t>7.11.2017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578D9-B280-4691-8C65-43F149B687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0842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 altLang="tr-TR" smtClean="0"/>
          </a:p>
        </p:txBody>
      </p:sp>
      <p:sp>
        <p:nvSpPr>
          <p:cNvPr id="8499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fld id="{048D52C9-2719-4044-8BBF-DF593EC79B95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>
                <a:spcBef>
                  <a:spcPct val="20000"/>
                </a:spcBef>
              </a:pPr>
              <a:t>1</a:t>
            </a:fld>
            <a:endParaRPr lang="tr-TR" altLang="tr-TR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607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8.xml"/><Relationship Id="rId1" Type="http://schemas.openxmlformats.org/officeDocument/2006/relationships/themeOverride" Target="../theme/themeOverride16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9.xml"/><Relationship Id="rId1" Type="http://schemas.openxmlformats.org/officeDocument/2006/relationships/themeOverride" Target="../theme/themeOverride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9.xml"/><Relationship Id="rId1" Type="http://schemas.openxmlformats.org/officeDocument/2006/relationships/themeOverride" Target="../theme/themeOverride18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0.xml"/><Relationship Id="rId1" Type="http://schemas.openxmlformats.org/officeDocument/2006/relationships/themeOverride" Target="../theme/themeOverride19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0.xml"/><Relationship Id="rId1" Type="http://schemas.openxmlformats.org/officeDocument/2006/relationships/themeOverride" Target="../theme/themeOverride2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1.xml"/><Relationship Id="rId1" Type="http://schemas.openxmlformats.org/officeDocument/2006/relationships/themeOverride" Target="../theme/themeOverride21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1.xml"/><Relationship Id="rId1" Type="http://schemas.openxmlformats.org/officeDocument/2006/relationships/themeOverride" Target="../theme/themeOverride22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2.xml"/><Relationship Id="rId1" Type="http://schemas.openxmlformats.org/officeDocument/2006/relationships/themeOverride" Target="../theme/themeOverride23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2.xml"/><Relationship Id="rId1" Type="http://schemas.openxmlformats.org/officeDocument/2006/relationships/themeOverride" Target="../theme/themeOverride2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8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10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1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7.xml"/><Relationship Id="rId1" Type="http://schemas.openxmlformats.org/officeDocument/2006/relationships/themeOverride" Target="../theme/themeOverride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7.xml"/><Relationship Id="rId1" Type="http://schemas.openxmlformats.org/officeDocument/2006/relationships/themeOverride" Target="../theme/themeOverride14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8.xml"/><Relationship Id="rId1" Type="http://schemas.openxmlformats.org/officeDocument/2006/relationships/themeOverride" Target="../theme/themeOverride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1C137D1-56BD-4735-A36B-FAA1C355F5B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11179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B783-B71E-4997-8EC9-BD8143C764A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20307832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09C2-4B08-4351-B603-9C997A19FB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16271826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35B56BE-3F42-4218-9481-FFB4A0FDE40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4114625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C423-6606-4435-B239-6C32621016D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68835517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2EE6-D21E-4C6F-B0CA-A94D1C1841E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15046181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3BB78-094C-45B8-8B6A-4FEF04124A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48218442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EB1B-5275-4BAC-B77C-A360658DAE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30816322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6A53-8443-400E-B42F-D20A82400F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3404052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EE5C-2886-46E5-A9B2-8AA58AD70A7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65825894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B783-B71E-4997-8EC9-BD8143C764A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22948778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1085-74AE-4791-A540-FED1DE8508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39104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1085-74AE-4791-A540-FED1DE8508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67507359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E3E7-D525-4059-84EE-B41EFE51CD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5658240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0288-06AF-4DE5-A3DE-92B310859A9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17994705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92D87-3BA8-4E0F-8B6A-0146474C671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53847527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1C137D1-56BD-4735-A36B-FAA1C355F5B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9229617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09C2-4B08-4351-B603-9C997A19FB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34090921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35B56BE-3F42-4218-9481-FFB4A0FDE40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9577663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C423-6606-4435-B239-6C32621016D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2091814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2EE6-D21E-4C6F-B0CA-A94D1C1841E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95795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3BB78-094C-45B8-8B6A-4FEF04124A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8964469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EB1B-5275-4BAC-B77C-A360658DAE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7845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E3E7-D525-4059-84EE-B41EFE51CD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54288224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6A53-8443-400E-B42F-D20A82400F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42656144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EE5C-2886-46E5-A9B2-8AA58AD70A7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724328516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B783-B71E-4997-8EC9-BD8143C764A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16050296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1085-74AE-4791-A540-FED1DE8508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67313839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E3E7-D525-4059-84EE-B41EFE51CD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15957482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0288-06AF-4DE5-A3DE-92B310859A9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28840128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92D87-3BA8-4E0F-8B6A-0146474C671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37668088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1C137D1-56BD-4735-A36B-FAA1C355F5B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1564485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09C2-4B08-4351-B603-9C997A19FB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03221538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35B56BE-3F42-4218-9481-FFB4A0FDE40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97640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0288-06AF-4DE5-A3DE-92B310859A9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68013642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C423-6606-4435-B239-6C32621016D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14200801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2EE6-D21E-4C6F-B0CA-A94D1C1841E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77419612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3BB78-094C-45B8-8B6A-4FEF04124A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14739836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EB1B-5275-4BAC-B77C-A360658DAE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56373065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6A53-8443-400E-B42F-D20A82400F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93984916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EE5C-2886-46E5-A9B2-8AA58AD70A7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786440664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B783-B71E-4997-8EC9-BD8143C764A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78041856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1085-74AE-4791-A540-FED1DE8508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00437085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E3E7-D525-4059-84EE-B41EFE51CD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25857036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0288-06AF-4DE5-A3DE-92B310859A9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99496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92D87-3BA8-4E0F-8B6A-0146474C671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2910447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92D87-3BA8-4E0F-8B6A-0146474C671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06324355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1C137D1-56BD-4735-A36B-FAA1C355F5B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579896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09C2-4B08-4351-B603-9C997A19FB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10275757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35B56BE-3F42-4218-9481-FFB4A0FDE40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6348130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C423-6606-4435-B239-6C32621016D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61380337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2EE6-D21E-4C6F-B0CA-A94D1C1841E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73285309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3BB78-094C-45B8-8B6A-4FEF04124A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0327538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EB1B-5275-4BAC-B77C-A360658DAE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43004265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6A53-8443-400E-B42F-D20A82400F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93504443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EE5C-2886-46E5-A9B2-8AA58AD70A7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637834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1C137D1-56BD-4735-A36B-FAA1C355F5B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7002400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B783-B71E-4997-8EC9-BD8143C764A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40653538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1085-74AE-4791-A540-FED1DE8508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774904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E3E7-D525-4059-84EE-B41EFE51CD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64917051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0288-06AF-4DE5-A3DE-92B310859A9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39056050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92D87-3BA8-4E0F-8B6A-0146474C671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52758112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1C137D1-56BD-4735-A36B-FAA1C355F5B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7953106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09C2-4B08-4351-B603-9C997A19FB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58301383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35B56BE-3F42-4218-9481-FFB4A0FDE40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3830724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C423-6606-4435-B239-6C32621016D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52196051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2EE6-D21E-4C6F-B0CA-A94D1C1841E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95752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09C2-4B08-4351-B603-9C997A19FB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82563254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3BB78-094C-45B8-8B6A-4FEF04124A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119675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EB1B-5275-4BAC-B77C-A360658DAE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1635226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6A53-8443-400E-B42F-D20A82400F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2847936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EE5C-2886-46E5-A9B2-8AA58AD70A7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809131250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B783-B71E-4997-8EC9-BD8143C764A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88691638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1085-74AE-4791-A540-FED1DE8508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58091437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E3E7-D525-4059-84EE-B41EFE51CD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59833781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0288-06AF-4DE5-A3DE-92B310859A9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88609306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92D87-3BA8-4E0F-8B6A-0146474C671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271159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35B56BE-3F42-4218-9481-FFB4A0FDE40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9439660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C423-6606-4435-B239-6C32621016D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06141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2EE6-D21E-4C6F-B0CA-A94D1C1841E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69530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09C2-4B08-4351-B603-9C997A19FB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267341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3BB78-094C-45B8-8B6A-4FEF04124A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315760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EB1B-5275-4BAC-B77C-A360658DAE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132697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6A53-8443-400E-B42F-D20A82400F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286853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EE5C-2886-46E5-A9B2-8AA58AD70A7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3745911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B783-B71E-4997-8EC9-BD8143C764A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26303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1085-74AE-4791-A540-FED1DE8508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369193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E3E7-D525-4059-84EE-B41EFE51CD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118770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0288-06AF-4DE5-A3DE-92B310859A9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122539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92D87-3BA8-4E0F-8B6A-0146474C671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222012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1C137D1-56BD-4735-A36B-FAA1C355F5B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5591932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35B56BE-3F42-4218-9481-FFB4A0FDE40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9815905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09C2-4B08-4351-B603-9C997A19FB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078900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35B56BE-3F42-4218-9481-FFB4A0FDE40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8673889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C423-6606-4435-B239-6C32621016D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526290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2EE6-D21E-4C6F-B0CA-A94D1C1841E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839749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3BB78-094C-45B8-8B6A-4FEF04124A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863472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EB1B-5275-4BAC-B77C-A360658DAE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021274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6A53-8443-400E-B42F-D20A82400F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599285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EE5C-2886-46E5-A9B2-8AA58AD70A7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4604922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B783-B71E-4997-8EC9-BD8143C764A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5601685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1085-74AE-4791-A540-FED1DE8508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66417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C423-6606-4435-B239-6C32621016D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977784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E3E7-D525-4059-84EE-B41EFE51CD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7958257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0288-06AF-4DE5-A3DE-92B310859A9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0877186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92D87-3BA8-4E0F-8B6A-0146474C671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1335109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1C137D1-56BD-4735-A36B-FAA1C355F5B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6173190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09C2-4B08-4351-B603-9C997A19FB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7364733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35B56BE-3F42-4218-9481-FFB4A0FDE40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9947273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C423-6606-4435-B239-6C32621016D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4632919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2EE6-D21E-4C6F-B0CA-A94D1C1841E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5640043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3BB78-094C-45B8-8B6A-4FEF04124A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7497934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EB1B-5275-4BAC-B77C-A360658DAE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52154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2EE6-D21E-4C6F-B0CA-A94D1C1841E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1661241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6A53-8443-400E-B42F-D20A82400F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1408098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EE5C-2886-46E5-A9B2-8AA58AD70A7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70451306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B783-B71E-4997-8EC9-BD8143C764A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9314724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1085-74AE-4791-A540-FED1DE8508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2280422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E3E7-D525-4059-84EE-B41EFE51CD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5369119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0288-06AF-4DE5-A3DE-92B310859A9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5161960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92D87-3BA8-4E0F-8B6A-0146474C671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4385488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1C137D1-56BD-4735-A36B-FAA1C355F5B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4100603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09C2-4B08-4351-B603-9C997A19FB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3182126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35B56BE-3F42-4218-9481-FFB4A0FDE40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888195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3BB78-094C-45B8-8B6A-4FEF04124A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1891931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C423-6606-4435-B239-6C32621016D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0961662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2EE6-D21E-4C6F-B0CA-A94D1C1841E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2498378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3BB78-094C-45B8-8B6A-4FEF04124A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8953404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EB1B-5275-4BAC-B77C-A360658DAE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6595750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6A53-8443-400E-B42F-D20A82400F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7497775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EE5C-2886-46E5-A9B2-8AA58AD70A7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62137959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B783-B71E-4997-8EC9-BD8143C764A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9009322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1085-74AE-4791-A540-FED1DE8508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7799610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E3E7-D525-4059-84EE-B41EFE51CD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9595608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0288-06AF-4DE5-A3DE-92B310859A9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35798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EB1B-5275-4BAC-B77C-A360658DAE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3538557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92D87-3BA8-4E0F-8B6A-0146474C671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2814970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1C137D1-56BD-4735-A36B-FAA1C355F5B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7166150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09C2-4B08-4351-B603-9C997A19FB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174258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35B56BE-3F42-4218-9481-FFB4A0FDE40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5183493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C423-6606-4435-B239-6C32621016D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3624746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2EE6-D21E-4C6F-B0CA-A94D1C1841E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8544185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3BB78-094C-45B8-8B6A-4FEF04124A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202002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EB1B-5275-4BAC-B77C-A360658DAE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1552906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6A53-8443-400E-B42F-D20A82400F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6424465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EE5C-2886-46E5-A9B2-8AA58AD70A7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028446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6A53-8443-400E-B42F-D20A82400F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8094362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B783-B71E-4997-8EC9-BD8143C764A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2282741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1085-74AE-4791-A540-FED1DE8508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8478557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E3E7-D525-4059-84EE-B41EFE51CD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4070042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0288-06AF-4DE5-A3DE-92B310859A9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4923830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92D87-3BA8-4E0F-8B6A-0146474C671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8965780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1C137D1-56BD-4735-A36B-FAA1C355F5B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5231804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09C2-4B08-4351-B603-9C997A19FB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3255760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35B56BE-3F42-4218-9481-FFB4A0FDE40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6909158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C423-6606-4435-B239-6C32621016D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3977799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2EE6-D21E-4C6F-B0CA-A94D1C1841E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34943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EE5C-2886-46E5-A9B2-8AA58AD70A7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817787774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3BB78-094C-45B8-8B6A-4FEF04124A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3811530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EB1B-5275-4BAC-B77C-A360658DAE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6286007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6A53-8443-400E-B42F-D20A82400F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3211159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EE5C-2886-46E5-A9B2-8AA58AD70A7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4210092255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B783-B71E-4997-8EC9-BD8143C764A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2922508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1085-74AE-4791-A540-FED1DE8508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0341704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E3E7-D525-4059-84EE-B41EFE51CD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9526092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0288-06AF-4DE5-A3DE-92B310859A9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38044227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92D87-3BA8-4E0F-8B6A-0146474C671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6735625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1C137D1-56BD-4735-A36B-FAA1C355F5B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9429968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4.xml"/><Relationship Id="rId13" Type="http://schemas.openxmlformats.org/officeDocument/2006/relationships/slideLayout" Target="../slideLayouts/slideLayout139.xml"/><Relationship Id="rId3" Type="http://schemas.openxmlformats.org/officeDocument/2006/relationships/slideLayout" Target="../slideLayouts/slideLayout129.xml"/><Relationship Id="rId7" Type="http://schemas.openxmlformats.org/officeDocument/2006/relationships/slideLayout" Target="../slideLayouts/slideLayout133.xml"/><Relationship Id="rId12" Type="http://schemas.openxmlformats.org/officeDocument/2006/relationships/slideLayout" Target="../slideLayouts/slideLayout138.xml"/><Relationship Id="rId2" Type="http://schemas.openxmlformats.org/officeDocument/2006/relationships/slideLayout" Target="../slideLayouts/slideLayout128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27.xml"/><Relationship Id="rId6" Type="http://schemas.openxmlformats.org/officeDocument/2006/relationships/slideLayout" Target="../slideLayouts/slideLayout132.xml"/><Relationship Id="rId11" Type="http://schemas.openxmlformats.org/officeDocument/2006/relationships/slideLayout" Target="../slideLayouts/slideLayout137.xml"/><Relationship Id="rId5" Type="http://schemas.openxmlformats.org/officeDocument/2006/relationships/slideLayout" Target="../slideLayouts/slideLayout131.xml"/><Relationship Id="rId15" Type="http://schemas.openxmlformats.org/officeDocument/2006/relationships/theme" Target="../theme/theme10.xml"/><Relationship Id="rId10" Type="http://schemas.openxmlformats.org/officeDocument/2006/relationships/slideLayout" Target="../slideLayouts/slideLayout136.xml"/><Relationship Id="rId4" Type="http://schemas.openxmlformats.org/officeDocument/2006/relationships/slideLayout" Target="../slideLayouts/slideLayout130.xml"/><Relationship Id="rId9" Type="http://schemas.openxmlformats.org/officeDocument/2006/relationships/slideLayout" Target="../slideLayouts/slideLayout135.xml"/><Relationship Id="rId14" Type="http://schemas.openxmlformats.org/officeDocument/2006/relationships/slideLayout" Target="../slideLayouts/slideLayout14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8.xml"/><Relationship Id="rId13" Type="http://schemas.openxmlformats.org/officeDocument/2006/relationships/slideLayout" Target="../slideLayouts/slideLayout153.xml"/><Relationship Id="rId3" Type="http://schemas.openxmlformats.org/officeDocument/2006/relationships/slideLayout" Target="../slideLayouts/slideLayout143.xml"/><Relationship Id="rId7" Type="http://schemas.openxmlformats.org/officeDocument/2006/relationships/slideLayout" Target="../slideLayouts/slideLayout147.xml"/><Relationship Id="rId12" Type="http://schemas.openxmlformats.org/officeDocument/2006/relationships/slideLayout" Target="../slideLayouts/slideLayout152.xml"/><Relationship Id="rId2" Type="http://schemas.openxmlformats.org/officeDocument/2006/relationships/slideLayout" Target="../slideLayouts/slideLayout14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41.xml"/><Relationship Id="rId6" Type="http://schemas.openxmlformats.org/officeDocument/2006/relationships/slideLayout" Target="../slideLayouts/slideLayout146.xml"/><Relationship Id="rId11" Type="http://schemas.openxmlformats.org/officeDocument/2006/relationships/slideLayout" Target="../slideLayouts/slideLayout151.xml"/><Relationship Id="rId5" Type="http://schemas.openxmlformats.org/officeDocument/2006/relationships/slideLayout" Target="../slideLayouts/slideLayout145.xml"/><Relationship Id="rId15" Type="http://schemas.openxmlformats.org/officeDocument/2006/relationships/theme" Target="../theme/theme11.xml"/><Relationship Id="rId10" Type="http://schemas.openxmlformats.org/officeDocument/2006/relationships/slideLayout" Target="../slideLayouts/slideLayout150.xml"/><Relationship Id="rId4" Type="http://schemas.openxmlformats.org/officeDocument/2006/relationships/slideLayout" Target="../slideLayouts/slideLayout144.xml"/><Relationship Id="rId9" Type="http://schemas.openxmlformats.org/officeDocument/2006/relationships/slideLayout" Target="../slideLayouts/slideLayout149.xml"/><Relationship Id="rId14" Type="http://schemas.openxmlformats.org/officeDocument/2006/relationships/slideLayout" Target="../slideLayouts/slideLayout15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13" Type="http://schemas.openxmlformats.org/officeDocument/2006/relationships/slideLayout" Target="../slideLayouts/slideLayout167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slideLayout" Target="../slideLayouts/slideLayout166.xml"/><Relationship Id="rId2" Type="http://schemas.openxmlformats.org/officeDocument/2006/relationships/slideLayout" Target="../slideLayouts/slideLayout156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5" Type="http://schemas.openxmlformats.org/officeDocument/2006/relationships/theme" Target="../theme/theme12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Relationship Id="rId14" Type="http://schemas.openxmlformats.org/officeDocument/2006/relationships/slideLayout" Target="../slideLayouts/slideLayout16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2" Type="http://schemas.openxmlformats.org/officeDocument/2006/relationships/slideLayout" Target="../slideLayouts/slideLayout44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slideLayout" Target="../slideLayouts/slideLayout6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8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slideLayout" Target="../slideLayouts/slideLayout7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13" Type="http://schemas.openxmlformats.org/officeDocument/2006/relationships/slideLayout" Target="../slideLayouts/slideLayout83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slideLayout" Target="../slideLayouts/slideLayout82.xml"/><Relationship Id="rId2" Type="http://schemas.openxmlformats.org/officeDocument/2006/relationships/slideLayout" Target="../slideLayouts/slideLayout7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Relationship Id="rId14" Type="http://schemas.openxmlformats.org/officeDocument/2006/relationships/slideLayout" Target="../slideLayouts/slideLayout8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slideLayout" Target="../slideLayouts/slideLayout97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5" Type="http://schemas.openxmlformats.org/officeDocument/2006/relationships/theme" Target="../theme/theme7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Relationship Id="rId14" Type="http://schemas.openxmlformats.org/officeDocument/2006/relationships/slideLayout" Target="../slideLayouts/slideLayout9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6.xml"/><Relationship Id="rId13" Type="http://schemas.openxmlformats.org/officeDocument/2006/relationships/slideLayout" Target="../slideLayouts/slideLayout111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12" Type="http://schemas.openxmlformats.org/officeDocument/2006/relationships/slideLayout" Target="../slideLayouts/slideLayout110.xml"/><Relationship Id="rId2" Type="http://schemas.openxmlformats.org/officeDocument/2006/relationships/slideLayout" Target="../slideLayouts/slideLayout100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11" Type="http://schemas.openxmlformats.org/officeDocument/2006/relationships/slideLayout" Target="../slideLayouts/slideLayout109.xml"/><Relationship Id="rId5" Type="http://schemas.openxmlformats.org/officeDocument/2006/relationships/slideLayout" Target="../slideLayouts/slideLayout103.xml"/><Relationship Id="rId15" Type="http://schemas.openxmlformats.org/officeDocument/2006/relationships/theme" Target="../theme/theme8.xml"/><Relationship Id="rId10" Type="http://schemas.openxmlformats.org/officeDocument/2006/relationships/slideLayout" Target="../slideLayouts/slideLayout108.xml"/><Relationship Id="rId4" Type="http://schemas.openxmlformats.org/officeDocument/2006/relationships/slideLayout" Target="../slideLayouts/slideLayout102.xml"/><Relationship Id="rId9" Type="http://schemas.openxmlformats.org/officeDocument/2006/relationships/slideLayout" Target="../slideLayouts/slideLayout107.xml"/><Relationship Id="rId14" Type="http://schemas.openxmlformats.org/officeDocument/2006/relationships/slideLayout" Target="../slideLayouts/slideLayout112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13" Type="http://schemas.openxmlformats.org/officeDocument/2006/relationships/slideLayout" Target="../slideLayouts/slideLayout125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114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5" Type="http://schemas.openxmlformats.org/officeDocument/2006/relationships/theme" Target="../theme/theme9.xml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Relationship Id="rId14" Type="http://schemas.openxmlformats.org/officeDocument/2006/relationships/slideLayout" Target="../slideLayouts/slideLayout1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2674331-2EEC-469B-8FA8-BD8134DDC476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8482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2674331-2EEC-469B-8FA8-BD8134DDC476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8548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2674331-2EEC-469B-8FA8-BD8134DDC476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8432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  <p:sldLayoutId id="2147483868" r:id="rId13"/>
    <p:sldLayoutId id="2147483869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2674331-2EEC-469B-8FA8-BD8134DDC476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5160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  <p:sldLayoutId id="214748388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2674331-2EEC-469B-8FA8-BD8134DDC476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5848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2674331-2EEC-469B-8FA8-BD8134DDC476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6824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2674331-2EEC-469B-8FA8-BD8134DDC476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4652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2674331-2EEC-469B-8FA8-BD8134DDC476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8347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2674331-2EEC-469B-8FA8-BD8134DDC476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022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2674331-2EEC-469B-8FA8-BD8134DDC476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502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2674331-2EEC-469B-8FA8-BD8134DDC476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6177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2674331-2EEC-469B-8FA8-BD8134DDC476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17221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google.com.tr/imgres?imgurl=http://www.krea-genic.com/german/grafik/transportsystem.jpg&amp;imgrefurl=http://www.krea-genic.com/german/transportsystem.php&amp;usg=__cFlhVv2X9XX6VJBv1WB1bMdgRsg=&amp;h=277&amp;w=300&amp;sz=29&amp;hl=tr&amp;start=2&amp;um=1&amp;itbs=1&amp;tbnid=LP4TpL2GaxboyM:&amp;tbnh=107&amp;tbnw=116&amp;prev=/images?q=kreatin&amp;um=1&amp;hl=tr&amp;tbs=isch:1" TargetMode="External"/><Relationship Id="rId1" Type="http://schemas.openxmlformats.org/officeDocument/2006/relationships/slideLayout" Target="../slideLayouts/slideLayout1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0634" y="914400"/>
            <a:ext cx="9890166" cy="581891"/>
          </a:xfrm>
        </p:spPr>
        <p:txBody>
          <a:bodyPr/>
          <a:lstStyle/>
          <a:p>
            <a:pPr algn="ctr" eaLnBrk="1" hangingPunct="1"/>
            <a:r>
              <a:rPr lang="tr-TR" altLang="tr-TR" sz="4400" dirty="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Sporcular için karbonhidratlar </a:t>
            </a:r>
            <a:r>
              <a:rPr lang="tr-TR" altLang="tr-TR" sz="4400" dirty="0" smtClean="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 neden    </a:t>
            </a:r>
            <a:r>
              <a:rPr lang="tr-TR" altLang="tr-TR" sz="4400" dirty="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önemlidir?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154380" y="1834414"/>
            <a:ext cx="11831783" cy="3970318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Karbonhidratlar sporcular için kilit besin ögesi olup uzun süreli </a:t>
            </a:r>
            <a:r>
              <a:rPr kumimoji="0" lang="tr-TR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antrenman veya </a:t>
            </a:r>
            <a:r>
              <a:rPr kumimoji="0" lang="tr-TR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müsabaka sırasında vücudun </a:t>
            </a:r>
            <a:r>
              <a:rPr kumimoji="0" lang="tr-TR" sz="2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ana enerji kaynağı </a:t>
            </a:r>
            <a:r>
              <a:rPr kumimoji="0" lang="tr-TR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olarak </a:t>
            </a:r>
            <a:r>
              <a:rPr kumimoji="0" lang="tr-TR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kullanılmaktadırlar. Vücutta </a:t>
            </a:r>
            <a:r>
              <a:rPr kumimoji="0" lang="tr-TR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bulunan karbonhidrat depoları </a:t>
            </a:r>
            <a:r>
              <a:rPr kumimoji="0" lang="tr-TR" sz="2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glikojen </a:t>
            </a:r>
            <a:r>
              <a:rPr kumimoji="0" lang="tr-TR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halinde iskelet </a:t>
            </a:r>
            <a:r>
              <a:rPr kumimoji="0" lang="tr-TR" sz="2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kaslarında</a:t>
            </a:r>
            <a:r>
              <a:rPr kumimoji="0" lang="tr-TR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300-500 gram </a:t>
            </a:r>
            <a:r>
              <a:rPr kumimoji="0" lang="tr-T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(g) </a:t>
            </a:r>
            <a:r>
              <a:rPr kumimoji="0" lang="tr-TR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ve </a:t>
            </a:r>
            <a:r>
              <a:rPr kumimoji="0" lang="tr-TR" sz="2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karaciğerde</a:t>
            </a:r>
            <a:r>
              <a:rPr kumimoji="0" lang="tr-TR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75-100 g </a:t>
            </a:r>
            <a:r>
              <a:rPr kumimoji="0" lang="tr-TR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kadar depolanmış olup antrenman ve </a:t>
            </a:r>
            <a:r>
              <a:rPr kumimoji="0" lang="tr-TR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müsabaka sırasında </a:t>
            </a:r>
            <a:r>
              <a:rPr kumimoji="0" lang="tr-TR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enerji sağlamak için </a:t>
            </a:r>
            <a:r>
              <a:rPr kumimoji="0" lang="tr-TR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kullanılmaktadır. Sporcular yüksek karbonhidratlı diyetle glikojen depolarını </a:t>
            </a:r>
            <a:r>
              <a:rPr kumimoji="0" lang="tr-TR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1.5-2.0 kat </a:t>
            </a:r>
            <a:r>
              <a:rPr kumimoji="0" lang="tr-TR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arttırabilmektedir.</a:t>
            </a:r>
            <a:endParaRPr kumimoji="0" lang="tr-TR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49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22239"/>
            <a:ext cx="7543800" cy="1207797"/>
          </a:xfrm>
        </p:spPr>
        <p:txBody>
          <a:bodyPr/>
          <a:lstStyle/>
          <a:p>
            <a:pPr eaLnBrk="1" hangingPunct="1"/>
            <a:r>
              <a:rPr lang="tr-TR" altLang="tr-TR" dirty="0" smtClean="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KARBONHİDRAT YÜKLEME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866899" y="1125539"/>
            <a:ext cx="10426535" cy="5005387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Dayanıklılık egzersizlerinden (</a:t>
            </a:r>
            <a:r>
              <a:rPr lang="tr-TR" altLang="tr-TR" sz="3200" i="1" dirty="0">
                <a:latin typeface="Andalus" pitchFamily="2" charset="-78"/>
                <a:cs typeface="Andalus" pitchFamily="2" charset="-78"/>
              </a:rPr>
              <a:t>90 dakikadan </a:t>
            </a:r>
            <a:r>
              <a:rPr lang="tr-TR" altLang="tr-TR" sz="3200" i="1" dirty="0" smtClean="0">
                <a:latin typeface="Andalus" pitchFamily="2" charset="-78"/>
                <a:cs typeface="Andalus" pitchFamily="2" charset="-78"/>
              </a:rPr>
              <a:t>daha uzun </a:t>
            </a:r>
            <a:r>
              <a:rPr lang="tr-TR" altLang="tr-TR" sz="3200" i="1" dirty="0">
                <a:latin typeface="Andalus" pitchFamily="2" charset="-78"/>
                <a:cs typeface="Andalus" pitchFamily="2" charset="-78"/>
              </a:rPr>
              <a:t>yoğun egzersiz süresi </a:t>
            </a:r>
            <a:r>
              <a:rPr lang="tr-TR" altLang="tr-TR" sz="3200" i="1" dirty="0" smtClean="0">
                <a:latin typeface="Andalus" pitchFamily="2" charset="-78"/>
                <a:cs typeface="Andalus" pitchFamily="2" charset="-78"/>
              </a:rPr>
              <a:t>olan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tr-TR" altLang="tr-TR" sz="3200" i="1" dirty="0" smtClean="0">
                <a:latin typeface="Andalus" pitchFamily="2" charset="-78"/>
                <a:cs typeface="Andalus" pitchFamily="2" charset="-78"/>
              </a:rPr>
              <a:t>sporcular maraton koşusu</a:t>
            </a:r>
            <a:r>
              <a:rPr lang="tr-TR" altLang="tr-TR" sz="3200" i="1" dirty="0">
                <a:latin typeface="Andalus" pitchFamily="2" charset="-78"/>
                <a:cs typeface="Andalus" pitchFamily="2" charset="-78"/>
              </a:rPr>
              <a:t>, </a:t>
            </a:r>
            <a:r>
              <a:rPr lang="tr-TR" altLang="tr-TR" sz="3200" i="1" dirty="0" err="1">
                <a:latin typeface="Andalus" pitchFamily="2" charset="-78"/>
                <a:cs typeface="Andalus" pitchFamily="2" charset="-78"/>
              </a:rPr>
              <a:t>triatlon</a:t>
            </a:r>
            <a:r>
              <a:rPr lang="tr-TR" altLang="tr-TR" sz="3200" i="1" dirty="0">
                <a:latin typeface="Andalus" pitchFamily="2" charset="-78"/>
                <a:cs typeface="Andalus" pitchFamily="2" charset="-78"/>
              </a:rPr>
              <a:t> vb.)</a:t>
            </a: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 bir-iki hafta önce </a:t>
            </a:r>
            <a:r>
              <a:rPr lang="tr-TR" altLang="tr-TR" sz="3200" dirty="0" smtClean="0">
                <a:latin typeface="Andalus" pitchFamily="2" charset="-78"/>
                <a:cs typeface="Andalus" pitchFamily="2" charset="-78"/>
              </a:rPr>
              <a:t>sporcuların yarışmaya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tr-TR" altLang="tr-TR" sz="3200" dirty="0" smtClean="0">
                <a:latin typeface="Andalus" pitchFamily="2" charset="-78"/>
                <a:cs typeface="Andalus" pitchFamily="2" charset="-78"/>
              </a:rPr>
              <a:t>hazırlanırken </a:t>
            </a: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karbonhidrat </a:t>
            </a:r>
            <a:r>
              <a:rPr lang="tr-TR" altLang="tr-TR" sz="3200" dirty="0" smtClean="0">
                <a:latin typeface="Andalus" pitchFamily="2" charset="-78"/>
                <a:cs typeface="Andalus" pitchFamily="2" charset="-78"/>
              </a:rPr>
              <a:t>alımlarını artırmaları </a:t>
            </a:r>
            <a:r>
              <a:rPr lang="tr-TR" altLang="tr-TR" sz="3200" i="1" dirty="0">
                <a:latin typeface="Andalus" pitchFamily="2" charset="-78"/>
                <a:cs typeface="Andalus" pitchFamily="2" charset="-78"/>
              </a:rPr>
              <a:t>(karbonhidratın tam </a:t>
            </a:r>
            <a:r>
              <a:rPr lang="tr-TR" altLang="tr-TR" sz="3200" i="1" dirty="0" smtClean="0">
                <a:latin typeface="Andalus" pitchFamily="2" charset="-78"/>
                <a:cs typeface="Andalus" pitchFamily="2" charset="-78"/>
              </a:rPr>
              <a:t>doygunluğunun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tr-TR" altLang="tr-TR" sz="3200" i="1" dirty="0" smtClean="0">
                <a:latin typeface="Andalus" pitchFamily="2" charset="-78"/>
                <a:cs typeface="Andalus" pitchFamily="2" charset="-78"/>
              </a:rPr>
              <a:t>sağlanmasına </a:t>
            </a:r>
            <a:r>
              <a:rPr lang="tr-TR" altLang="tr-TR" sz="3200" i="1" dirty="0">
                <a:latin typeface="Andalus" pitchFamily="2" charset="-78"/>
                <a:cs typeface="Andalus" pitchFamily="2" charset="-78"/>
              </a:rPr>
              <a:t>fırsat tanınsın)</a:t>
            </a:r>
            <a:r>
              <a:rPr lang="en-US" altLang="tr-TR" sz="3200" dirty="0">
                <a:latin typeface="Andalus" pitchFamily="2" charset="-78"/>
                <a:cs typeface="Andalus" pitchFamily="2" charset="-78"/>
              </a:rPr>
              <a:t> </a:t>
            </a: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ile birlikte </a:t>
            </a:r>
            <a:r>
              <a:rPr lang="tr-TR" altLang="tr-TR" sz="3200" dirty="0" smtClean="0">
                <a:latin typeface="Andalus" pitchFamily="2" charset="-78"/>
                <a:cs typeface="Andalus" pitchFamily="2" charset="-78"/>
              </a:rPr>
              <a:t>antrenman şiddetlerini </a:t>
            </a: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ve sürelerini </a:t>
            </a:r>
            <a:r>
              <a:rPr lang="tr-TR" altLang="tr-TR" sz="3200" dirty="0" smtClean="0">
                <a:latin typeface="Andalus" pitchFamily="2" charset="-78"/>
                <a:cs typeface="Andalus" pitchFamily="2" charset="-78"/>
              </a:rPr>
              <a:t>azaltmaları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tr-TR" altLang="tr-TR" sz="3200" i="1" dirty="0" smtClean="0">
                <a:latin typeface="Andalus" pitchFamily="2" charset="-78"/>
                <a:cs typeface="Andalus" pitchFamily="2" charset="-78"/>
              </a:rPr>
              <a:t>(kasları dinlenebilsin</a:t>
            </a:r>
            <a:r>
              <a:rPr lang="tr-TR" altLang="tr-TR" sz="3200" i="1" dirty="0">
                <a:latin typeface="Andalus" pitchFamily="2" charset="-78"/>
                <a:cs typeface="Andalus" pitchFamily="2" charset="-78"/>
              </a:rPr>
              <a:t>)</a:t>
            </a: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 </a:t>
            </a:r>
            <a:r>
              <a:rPr lang="tr-TR" altLang="tr-TR" sz="3200" dirty="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karbonhidrat yükleme </a:t>
            </a:r>
            <a:r>
              <a:rPr lang="tr-TR" altLang="tr-TR" sz="3200" dirty="0" smtClean="0">
                <a:latin typeface="Andalus" pitchFamily="2" charset="-78"/>
                <a:cs typeface="Andalus" pitchFamily="2" charset="-78"/>
              </a:rPr>
              <a:t>olarak tanımlanmaktadır</a:t>
            </a: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94239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3"/>
          <p:cNvSpPr>
            <a:spLocks noGrp="1" noChangeArrowheads="1"/>
          </p:cNvSpPr>
          <p:nvPr>
            <p:ph idx="1"/>
          </p:nvPr>
        </p:nvSpPr>
        <p:spPr>
          <a:xfrm>
            <a:off x="1056904" y="549276"/>
            <a:ext cx="8999909" cy="6308725"/>
          </a:xfrm>
        </p:spPr>
        <p:txBody>
          <a:bodyPr/>
          <a:lstStyle/>
          <a:p>
            <a:pPr eaLnBrk="1" hangingPunct="1"/>
            <a:endParaRPr lang="tr-TR" altLang="tr-TR" dirty="0" smtClean="0"/>
          </a:p>
          <a:p>
            <a:pPr algn="just" eaLnBrk="1" hangingPunct="1"/>
            <a:r>
              <a:rPr lang="tr-TR" altLang="tr-TR" sz="3600" dirty="0">
                <a:latin typeface="Andalus" pitchFamily="2" charset="-78"/>
                <a:cs typeface="Andalus" pitchFamily="2" charset="-78"/>
              </a:rPr>
              <a:t>Bu işleme "</a:t>
            </a:r>
            <a:r>
              <a:rPr lang="tr-TR" altLang="tr-TR" sz="3600" i="1" dirty="0">
                <a:latin typeface="Andalus" pitchFamily="2" charset="-78"/>
                <a:cs typeface="Andalus" pitchFamily="2" charset="-78"/>
              </a:rPr>
              <a:t>kasların süper doygunluğu</a:t>
            </a:r>
            <a:r>
              <a:rPr lang="tr-TR" altLang="tr-TR" sz="3600" dirty="0" smtClean="0">
                <a:latin typeface="Andalus" pitchFamily="2" charset="-78"/>
                <a:cs typeface="Andalus" pitchFamily="2" charset="-78"/>
              </a:rPr>
              <a:t>” "</a:t>
            </a:r>
            <a:r>
              <a:rPr lang="tr-TR" altLang="tr-TR" sz="3600" i="1" dirty="0">
                <a:latin typeface="Andalus" pitchFamily="2" charset="-78"/>
                <a:cs typeface="Andalus" pitchFamily="2" charset="-78"/>
              </a:rPr>
              <a:t>karbonhidrat yükleme</a:t>
            </a:r>
            <a:r>
              <a:rPr lang="tr-TR" altLang="tr-TR" sz="3600" dirty="0">
                <a:latin typeface="Andalus" pitchFamily="2" charset="-78"/>
                <a:cs typeface="Andalus" pitchFamily="2" charset="-78"/>
              </a:rPr>
              <a:t>" veya "</a:t>
            </a:r>
            <a:r>
              <a:rPr lang="tr-TR" altLang="tr-TR" sz="3600" i="1" dirty="0">
                <a:latin typeface="Andalus" pitchFamily="2" charset="-78"/>
                <a:cs typeface="Andalus" pitchFamily="2" charset="-78"/>
              </a:rPr>
              <a:t>şeker dopingi</a:t>
            </a:r>
            <a:r>
              <a:rPr lang="tr-TR" altLang="tr-TR" sz="3600" dirty="0">
                <a:latin typeface="Andalus" pitchFamily="2" charset="-78"/>
                <a:cs typeface="Andalus" pitchFamily="2" charset="-78"/>
              </a:rPr>
              <a:t>" </a:t>
            </a:r>
            <a:r>
              <a:rPr lang="tr-TR" altLang="tr-TR" sz="3600" dirty="0" smtClean="0">
                <a:latin typeface="Andalus" pitchFamily="2" charset="-78"/>
                <a:cs typeface="Andalus" pitchFamily="2" charset="-78"/>
              </a:rPr>
              <a:t>adı da </a:t>
            </a:r>
            <a:r>
              <a:rPr lang="tr-TR" altLang="tr-TR" sz="3600" dirty="0">
                <a:latin typeface="Andalus" pitchFamily="2" charset="-78"/>
                <a:cs typeface="Andalus" pitchFamily="2" charset="-78"/>
              </a:rPr>
              <a:t>verilmektedir. </a:t>
            </a:r>
          </a:p>
          <a:p>
            <a:pPr algn="just" eaLnBrk="1" hangingPunct="1"/>
            <a:r>
              <a:rPr lang="tr-TR" altLang="tr-TR" sz="3600" dirty="0">
                <a:latin typeface="Andalus" pitchFamily="2" charset="-78"/>
                <a:cs typeface="Andalus" pitchFamily="2" charset="-78"/>
              </a:rPr>
              <a:t>Diyet ve egzersiz değişiklikleri ile sağlanmaktadır.</a:t>
            </a:r>
          </a:p>
        </p:txBody>
      </p:sp>
      <p:pic>
        <p:nvPicPr>
          <p:cNvPr id="102403" name="Picture 5" descr="transportsystem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714750"/>
            <a:ext cx="914400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19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idx="1"/>
          </p:nvPr>
        </p:nvSpPr>
        <p:spPr>
          <a:xfrm>
            <a:off x="593767" y="1196976"/>
            <a:ext cx="9607510" cy="5184775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tr-TR" altLang="tr-TR" sz="4000" dirty="0" smtClean="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yarıştan </a:t>
            </a:r>
            <a:r>
              <a:rPr lang="tr-TR" altLang="tr-TR" sz="4000" dirty="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önceki 5-7 gün </a:t>
            </a:r>
            <a:r>
              <a:rPr lang="tr-TR" altLang="tr-TR" sz="4000" dirty="0" smtClean="0">
                <a:latin typeface="Andalus" pitchFamily="2" charset="-78"/>
                <a:cs typeface="Andalus" pitchFamily="2" charset="-78"/>
              </a:rPr>
              <a:t>boyunca karbonhidrattan </a:t>
            </a:r>
            <a:r>
              <a:rPr lang="tr-TR" altLang="tr-TR" sz="4000" dirty="0">
                <a:latin typeface="Andalus" pitchFamily="2" charset="-78"/>
                <a:cs typeface="Andalus" pitchFamily="2" charset="-78"/>
              </a:rPr>
              <a:t>zengin diyet </a:t>
            </a:r>
            <a:r>
              <a:rPr lang="tr-TR" altLang="tr-TR" sz="4000" dirty="0" smtClean="0">
                <a:latin typeface="Andalus" pitchFamily="2" charset="-78"/>
                <a:cs typeface="Andalus" pitchFamily="2" charset="-78"/>
              </a:rPr>
              <a:t>tüketilmekte giderek </a:t>
            </a:r>
            <a:r>
              <a:rPr lang="tr-TR" altLang="tr-TR" sz="4000" dirty="0">
                <a:latin typeface="Andalus" pitchFamily="2" charset="-78"/>
                <a:cs typeface="Andalus" pitchFamily="2" charset="-78"/>
              </a:rPr>
              <a:t>antrenman yoğunluğu azaltılmaktadır. </a:t>
            </a:r>
          </a:p>
          <a:p>
            <a:pPr algn="just" eaLnBrk="1" hangingPunct="1">
              <a:lnSpc>
                <a:spcPct val="150000"/>
              </a:lnSpc>
            </a:pPr>
            <a:r>
              <a:rPr lang="tr-TR" altLang="tr-TR" sz="4000" dirty="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Yarıştan 1 gün önce</a:t>
            </a:r>
            <a:r>
              <a:rPr lang="tr-TR" altLang="tr-TR" sz="4000" dirty="0">
                <a:latin typeface="Andalus" pitchFamily="2" charset="-78"/>
                <a:cs typeface="Andalus" pitchFamily="2" charset="-78"/>
              </a:rPr>
              <a:t> antrenman </a:t>
            </a:r>
            <a:r>
              <a:rPr lang="tr-TR" altLang="tr-TR" sz="4000" dirty="0" smtClean="0">
                <a:latin typeface="Andalus" pitchFamily="2" charset="-78"/>
                <a:cs typeface="Andalus" pitchFamily="2" charset="-78"/>
              </a:rPr>
              <a:t>tamamen kesilerek dinlenilmekte, karbonhidrattan zengin diyet </a:t>
            </a:r>
            <a:r>
              <a:rPr lang="tr-TR" altLang="tr-TR" sz="4000" dirty="0">
                <a:latin typeface="Andalus" pitchFamily="2" charset="-78"/>
                <a:cs typeface="Andalus" pitchFamily="2" charset="-78"/>
              </a:rPr>
              <a:t>tüketimi sürdürülmektedir. </a:t>
            </a:r>
          </a:p>
          <a:p>
            <a:pPr algn="just" eaLnBrk="1" hangingPunct="1">
              <a:lnSpc>
                <a:spcPct val="150000"/>
              </a:lnSpc>
              <a:buFont typeface="Wingdings 2" panose="05020102010507070707" pitchFamily="18" charset="2"/>
              <a:buNone/>
            </a:pPr>
            <a:endParaRPr lang="tr-TR" altLang="tr-TR" sz="4000" dirty="0">
              <a:latin typeface="Andalus" pitchFamily="2" charset="-78"/>
              <a:cs typeface="Andal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79594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2 İçerik Yer Tutucusu"/>
          <p:cNvSpPr>
            <a:spLocks noGrp="1"/>
          </p:cNvSpPr>
          <p:nvPr>
            <p:ph idx="1"/>
          </p:nvPr>
        </p:nvSpPr>
        <p:spPr>
          <a:xfrm>
            <a:off x="486888" y="765176"/>
            <a:ext cx="9723912" cy="5559425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Antrenman kasların karbonhidrat </a:t>
            </a:r>
            <a:r>
              <a:rPr lang="tr-TR" altLang="tr-TR" sz="3200" dirty="0" smtClean="0">
                <a:latin typeface="Andalus" pitchFamily="2" charset="-78"/>
                <a:cs typeface="Andalus" pitchFamily="2" charset="-78"/>
              </a:rPr>
              <a:t>depolama yeteneğini </a:t>
            </a: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artırmakta, dinlenme ise </a:t>
            </a:r>
            <a:r>
              <a:rPr lang="tr-TR" altLang="tr-TR" sz="3200" dirty="0" smtClean="0">
                <a:latin typeface="Andalus" pitchFamily="2" charset="-78"/>
                <a:cs typeface="Andalus" pitchFamily="2" charset="-78"/>
              </a:rPr>
              <a:t>depoların boşalmasını </a:t>
            </a: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önlemektedir. </a:t>
            </a:r>
          </a:p>
          <a:p>
            <a:pPr algn="just" eaLnBrk="1" hangingPunct="1">
              <a:lnSpc>
                <a:spcPct val="150000"/>
              </a:lnSpc>
            </a:pP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Kas karbonhidrat depolarını (yaklaşık 3 </a:t>
            </a:r>
            <a:r>
              <a:rPr lang="tr-TR" altLang="tr-TR" sz="3200" dirty="0" smtClean="0">
                <a:latin typeface="Andalus" pitchFamily="2" charset="-78"/>
                <a:cs typeface="Andalus" pitchFamily="2" charset="-78"/>
              </a:rPr>
              <a:t>kat) artırabilmek </a:t>
            </a: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için her gün </a:t>
            </a:r>
            <a:r>
              <a:rPr lang="tr-TR" altLang="tr-TR" sz="3200" dirty="0" smtClean="0">
                <a:latin typeface="Andalus" pitchFamily="2" charset="-78"/>
                <a:cs typeface="Andalus" pitchFamily="2" charset="-78"/>
              </a:rPr>
              <a:t>antrenmanlar süresince </a:t>
            </a: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dengeli, karbonhidrattan zengin </a:t>
            </a:r>
            <a:r>
              <a:rPr lang="tr-TR" altLang="tr-TR" sz="3200" dirty="0" smtClean="0">
                <a:latin typeface="Andalus" pitchFamily="2" charset="-78"/>
                <a:cs typeface="Andalus" pitchFamily="2" charset="-78"/>
              </a:rPr>
              <a:t>diyet tüketilmelidir</a:t>
            </a: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.</a:t>
            </a:r>
          </a:p>
        </p:txBody>
      </p:sp>
      <p:sp>
        <p:nvSpPr>
          <p:cNvPr id="4" name="3 Akış Çizelgesi: Bağlayıcı"/>
          <p:cNvSpPr/>
          <p:nvPr/>
        </p:nvSpPr>
        <p:spPr>
          <a:xfrm>
            <a:off x="1343460" y="3938485"/>
            <a:ext cx="7500937" cy="2071688"/>
          </a:xfrm>
          <a:prstGeom prst="flowChartConnecto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r>
              <a:rPr lang="tr-TR" sz="2400" b="1" dirty="0">
                <a:solidFill>
                  <a:prstClr val="black"/>
                </a:solidFill>
              </a:rPr>
              <a:t>      </a:t>
            </a:r>
            <a:r>
              <a:rPr lang="tr-TR" sz="3200" dirty="0">
                <a:solidFill>
                  <a:prstClr val="black"/>
                </a:solidFill>
                <a:latin typeface="Andalus" pitchFamily="2" charset="-78"/>
                <a:cs typeface="Andalus" pitchFamily="2" charset="-78"/>
              </a:rPr>
              <a:t>Karbonhidrat yükleme  işlemi ile kas glikojen  depoları ortalama    </a:t>
            </a:r>
          </a:p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r>
              <a:rPr lang="tr-TR" sz="3200" dirty="0">
                <a:solidFill>
                  <a:prstClr val="black"/>
                </a:solidFill>
                <a:latin typeface="Andalus" pitchFamily="2" charset="-78"/>
                <a:cs typeface="Andalus" pitchFamily="2" charset="-78"/>
              </a:rPr>
              <a:t>           </a:t>
            </a:r>
            <a:r>
              <a:rPr lang="tr-TR" sz="3200" dirty="0" smtClean="0">
                <a:solidFill>
                  <a:prstClr val="black"/>
                </a:solidFill>
                <a:latin typeface="Andalus" pitchFamily="2" charset="-78"/>
                <a:cs typeface="Andalus" pitchFamily="2" charset="-78"/>
              </a:rPr>
              <a:t> </a:t>
            </a:r>
            <a:r>
              <a:rPr lang="tr-TR" sz="3200" dirty="0">
                <a:solidFill>
                  <a:prstClr val="black"/>
                </a:solidFill>
                <a:latin typeface="Andalus" pitchFamily="2" charset="-78"/>
                <a:cs typeface="Andalus" pitchFamily="2" charset="-78"/>
              </a:rPr>
              <a:t>%50-100 oranında arttırılabilmektedir.</a:t>
            </a:r>
            <a:endParaRPr lang="tr-TR" sz="3200" dirty="0">
              <a:solidFill>
                <a:prstClr val="white"/>
              </a:solidFill>
              <a:latin typeface="Andalus" pitchFamily="2" charset="-78"/>
              <a:cs typeface="Andal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03078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2 İçerik Yer Tutucusu"/>
          <p:cNvSpPr>
            <a:spLocks noGrp="1"/>
          </p:cNvSpPr>
          <p:nvPr>
            <p:ph idx="1"/>
          </p:nvPr>
        </p:nvSpPr>
        <p:spPr>
          <a:xfrm>
            <a:off x="1080655" y="908050"/>
            <a:ext cx="9130145" cy="541655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tr-TR" altLang="tr-TR" sz="3200" dirty="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Not:</a:t>
            </a: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 Egzersiz düzeyi azaldıkça enerji gereksinimi </a:t>
            </a:r>
            <a:r>
              <a:rPr lang="tr-TR" altLang="tr-TR" sz="3200" dirty="0" smtClean="0">
                <a:latin typeface="Andalus" pitchFamily="2" charset="-78"/>
                <a:cs typeface="Andalus" pitchFamily="2" charset="-78"/>
              </a:rPr>
              <a:t>de azalmaktadır</a:t>
            </a: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. </a:t>
            </a:r>
          </a:p>
          <a:p>
            <a:pPr algn="just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    Fakat diyetin toplam enerji miktarı </a:t>
            </a:r>
            <a:r>
              <a:rPr lang="tr-TR" altLang="tr-TR" sz="3200" dirty="0" smtClean="0">
                <a:latin typeface="Andalus" pitchFamily="2" charset="-78"/>
                <a:cs typeface="Andalus" pitchFamily="2" charset="-78"/>
              </a:rPr>
              <a:t>azaltılırken karbonhidrattan </a:t>
            </a: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sağlanan enerji %'si aynı kalmalıdır. </a:t>
            </a:r>
          </a:p>
          <a:p>
            <a:pPr algn="just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    Yükleme işleminde glikojen gramı başına 3 g su </a:t>
            </a:r>
            <a:r>
              <a:rPr lang="tr-TR" altLang="tr-TR" sz="3200" dirty="0" smtClean="0">
                <a:latin typeface="Andalus" pitchFamily="2" charset="-78"/>
                <a:cs typeface="Andalus" pitchFamily="2" charset="-78"/>
              </a:rPr>
              <a:t>ile birlikte </a:t>
            </a: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depolanmaktadır (vücut ağırlığında 1-2 </a:t>
            </a:r>
            <a:r>
              <a:rPr lang="tr-TR" altLang="tr-TR" sz="3200" dirty="0" smtClean="0">
                <a:latin typeface="Andalus" pitchFamily="2" charset="-78"/>
                <a:cs typeface="Andalus" pitchFamily="2" charset="-78"/>
              </a:rPr>
              <a:t>kg artış </a:t>
            </a: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olmaktadır). </a:t>
            </a:r>
          </a:p>
          <a:p>
            <a:pPr algn="just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     Depolanan su ise </a:t>
            </a:r>
            <a:r>
              <a:rPr lang="tr-TR" altLang="tr-TR" sz="3200" dirty="0" err="1">
                <a:latin typeface="Andalus" pitchFamily="2" charset="-78"/>
                <a:cs typeface="Andalus" pitchFamily="2" charset="-78"/>
              </a:rPr>
              <a:t>dehidrasyonun</a:t>
            </a: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 </a:t>
            </a:r>
            <a:r>
              <a:rPr lang="tr-TR" altLang="tr-TR" sz="3200" dirty="0" smtClean="0">
                <a:latin typeface="Andalus" pitchFamily="2" charset="-78"/>
                <a:cs typeface="Andalus" pitchFamily="2" charset="-78"/>
              </a:rPr>
              <a:t>azalmasına yardımcı </a:t>
            </a: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olmaktadır.</a:t>
            </a:r>
          </a:p>
          <a:p>
            <a:pPr algn="just">
              <a:lnSpc>
                <a:spcPct val="150000"/>
              </a:lnSpc>
            </a:pPr>
            <a:endParaRPr lang="tr-TR" altLang="tr-TR" sz="2800" dirty="0"/>
          </a:p>
        </p:txBody>
      </p:sp>
    </p:spTree>
    <p:extLst>
      <p:ext uri="{BB962C8B-B14F-4D97-AF65-F5344CB8AC3E}">
        <p14:creationId xmlns:p14="http://schemas.microsoft.com/office/powerpoint/2010/main" val="23981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850"/>
            <a:ext cx="10972800" cy="886444"/>
          </a:xfrm>
        </p:spPr>
        <p:txBody>
          <a:bodyPr/>
          <a:lstStyle/>
          <a:p>
            <a:r>
              <a:rPr lang="tr-TR" dirty="0" smtClean="0"/>
              <a:t>Sporcular için karbonhidratın önemi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745674"/>
            <a:ext cx="10972800" cy="457892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Enerji ihtiyacını karşılama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Glikojen depolarını optimize etme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Fiziksel aktivite sonrası kasların toparlanması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Antrenman ve yarışmada enerji kaynağı olması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Kan şekerini düzenlemek için kolay tüketilebilen bir besin ögesi olması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129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1 Başlık"/>
          <p:cNvSpPr>
            <a:spLocks noGrp="1"/>
          </p:cNvSpPr>
          <p:nvPr>
            <p:ph type="title"/>
          </p:nvPr>
        </p:nvSpPr>
        <p:spPr>
          <a:xfrm>
            <a:off x="1992313" y="765175"/>
            <a:ext cx="8229600" cy="1143000"/>
          </a:xfrm>
        </p:spPr>
        <p:txBody>
          <a:bodyPr/>
          <a:lstStyle/>
          <a:p>
            <a:pPr algn="ctr"/>
            <a:r>
              <a:rPr lang="tr-TR" altLang="tr-TR" sz="400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Karbonhidrat gereksinimi  ne kadardır?</a:t>
            </a:r>
            <a:r>
              <a:rPr lang="tr-TR" altLang="tr-TR" sz="4000">
                <a:latin typeface="Andalus" pitchFamily="2" charset="-78"/>
                <a:cs typeface="Andalus" pitchFamily="2" charset="-78"/>
              </a:rPr>
              <a:t> </a:t>
            </a:r>
            <a:endParaRPr lang="tr-TR" altLang="tr-TR" sz="400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981200" y="1935164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1625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508166" y="1650156"/>
            <a:ext cx="8288977" cy="4389437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Kas kütlesi arttıkça depolanan glikojen miktarı artar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Kas kütlesi arttıkça kullanılan </a:t>
            </a:r>
            <a:r>
              <a:rPr lang="tr-TR" dirty="0" smtClean="0"/>
              <a:t>glikojen </a:t>
            </a:r>
            <a:r>
              <a:rPr lang="tr-TR" dirty="0" smtClean="0"/>
              <a:t>miktarı da </a:t>
            </a:r>
            <a:r>
              <a:rPr lang="tr-TR" dirty="0" smtClean="0"/>
              <a:t>artar</a:t>
            </a:r>
          </a:p>
          <a:p>
            <a:pPr algn="just">
              <a:lnSpc>
                <a:spcPct val="150000"/>
              </a:lnSpc>
            </a:pPr>
            <a:r>
              <a:rPr lang="tr-TR" sz="2800" dirty="0" smtClean="0">
                <a:cs typeface="Andalus" pitchFamily="2" charset="-78"/>
              </a:rPr>
              <a:t>Egzersiz şiddeti arttıkça </a:t>
            </a:r>
            <a:r>
              <a:rPr lang="tr-TR" sz="2800" dirty="0">
                <a:solidFill>
                  <a:prstClr val="black"/>
                </a:solidFill>
                <a:cs typeface="Andalus" pitchFamily="2" charset="-78"/>
              </a:rPr>
              <a:t>CHO</a:t>
            </a:r>
            <a:r>
              <a:rPr lang="tr-TR" sz="2800" dirty="0" smtClean="0">
                <a:cs typeface="Andalus" pitchFamily="2" charset="-78"/>
              </a:rPr>
              <a:t> kullanımı artar. </a:t>
            </a:r>
          </a:p>
          <a:p>
            <a:pPr algn="just">
              <a:lnSpc>
                <a:spcPct val="150000"/>
              </a:lnSpc>
            </a:pPr>
            <a:endParaRPr lang="tr-TR" dirty="0" smtClean="0"/>
          </a:p>
          <a:p>
            <a:pPr algn="just"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0577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idx="1"/>
          </p:nvPr>
        </p:nvSpPr>
        <p:spPr>
          <a:xfrm>
            <a:off x="890649" y="908051"/>
            <a:ext cx="9320151" cy="522287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tr-TR" sz="3200" dirty="0" smtClean="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√</a:t>
            </a:r>
            <a:r>
              <a:rPr lang="tr-TR" sz="3200" dirty="0" smtClean="0">
                <a:latin typeface="Andalus" pitchFamily="2" charset="-78"/>
                <a:cs typeface="Andalus" pitchFamily="2" charset="-78"/>
              </a:rPr>
              <a:t> </a:t>
            </a:r>
            <a:r>
              <a:rPr lang="tr-TR" sz="3600" dirty="0">
                <a:latin typeface="Andalus" pitchFamily="2" charset="-78"/>
                <a:cs typeface="Andalus" pitchFamily="2" charset="-78"/>
              </a:rPr>
              <a:t>Sporcuların glikojen depoları ne kadar fazlaysa performansları o kadar yüksek olmaktadır.</a:t>
            </a:r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r>
              <a:rPr lang="tr-TR" sz="3600" dirty="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√</a:t>
            </a:r>
            <a:r>
              <a:rPr lang="tr-TR" sz="3600" dirty="0">
                <a:latin typeface="Andalus" pitchFamily="2" charset="-78"/>
                <a:cs typeface="Andalus" pitchFamily="2" charset="-78"/>
              </a:rPr>
              <a:t> Sporcularda glikojen depolarının çok azalması veya tükenmesi (antrenman sonrasında veya yetersiz karbonhidrat alımı nedeni ile olabilir) kronik yorgunluğa veya </a:t>
            </a:r>
            <a:r>
              <a:rPr lang="tr-TR" sz="3600" dirty="0" err="1">
                <a:latin typeface="Andalus" pitchFamily="2" charset="-78"/>
                <a:cs typeface="Andalus" pitchFamily="2" charset="-78"/>
              </a:rPr>
              <a:t>sürantrene</a:t>
            </a:r>
            <a:r>
              <a:rPr lang="tr-TR" sz="3600" dirty="0">
                <a:latin typeface="Andalus" pitchFamily="2" charset="-78"/>
                <a:cs typeface="Andalus" pitchFamily="2" charset="-78"/>
              </a:rPr>
              <a:t> olmalarına neden olabilmektedir.</a:t>
            </a:r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r>
              <a:rPr lang="tr-TR" sz="3600" dirty="0">
                <a:latin typeface="Andalus" pitchFamily="2" charset="-78"/>
                <a:cs typeface="Andalus" pitchFamily="2" charset="-78"/>
              </a:rPr>
              <a:t> </a:t>
            </a:r>
            <a:r>
              <a:rPr lang="tr-TR" sz="3600" dirty="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√ </a:t>
            </a:r>
            <a:r>
              <a:rPr lang="tr-TR" sz="3600" dirty="0" smtClean="0">
                <a:latin typeface="Andalus" pitchFamily="2" charset="-78"/>
                <a:cs typeface="Andalus" pitchFamily="2" charset="-78"/>
              </a:rPr>
              <a:t>CHO</a:t>
            </a:r>
            <a:r>
              <a:rPr lang="tr-TR" sz="3600" dirty="0" smtClean="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 </a:t>
            </a:r>
            <a:r>
              <a:rPr lang="tr-TR" sz="3600" dirty="0">
                <a:latin typeface="Andalus" pitchFamily="2" charset="-78"/>
                <a:cs typeface="Andalus" pitchFamily="2" charset="-78"/>
              </a:rPr>
              <a:t>d</a:t>
            </a:r>
            <a:r>
              <a:rPr lang="tr-TR" sz="3600" dirty="0" smtClean="0">
                <a:latin typeface="Andalus" pitchFamily="2" charset="-78"/>
                <a:cs typeface="Andalus" pitchFamily="2" charset="-78"/>
              </a:rPr>
              <a:t>ayanıklılık </a:t>
            </a:r>
            <a:r>
              <a:rPr lang="tr-TR" sz="3600" dirty="0">
                <a:latin typeface="Andalus" pitchFamily="2" charset="-78"/>
                <a:cs typeface="Andalus" pitchFamily="2" charset="-78"/>
              </a:rPr>
              <a:t>antrenmanında önemlidir. </a:t>
            </a:r>
            <a:r>
              <a:rPr lang="tr-TR" sz="3600" dirty="0">
                <a:latin typeface="Andalus" pitchFamily="2" charset="-78"/>
                <a:cs typeface="Andalus" pitchFamily="2" charset="-78"/>
              </a:rPr>
              <a:t>Azaldıkça yorgunluk ve bitkinlik başlar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tr-TR" sz="3600" dirty="0">
              <a:latin typeface="Andalus" pitchFamily="2" charset="-78"/>
              <a:cs typeface="Andal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33669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1033153" y="1196975"/>
            <a:ext cx="9844644" cy="4933950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tr-TR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tr-TR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√</a:t>
            </a:r>
            <a:r>
              <a:rPr lang="tr-TR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600" dirty="0">
                <a:latin typeface="Andalus" pitchFamily="2" charset="-78"/>
                <a:cs typeface="Andalus" pitchFamily="2" charset="-78"/>
              </a:rPr>
              <a:t>Egzersiz öncesi ve sırasında </a:t>
            </a:r>
            <a:r>
              <a:rPr lang="tr-TR" sz="3600" dirty="0" smtClean="0">
                <a:latin typeface="Andalus" pitchFamily="2" charset="-78"/>
                <a:cs typeface="Andalus" pitchFamily="2" charset="-78"/>
              </a:rPr>
              <a:t>CHO alımı </a:t>
            </a:r>
            <a:r>
              <a:rPr lang="tr-TR" sz="3600" dirty="0">
                <a:latin typeface="Andalus" pitchFamily="2" charset="-78"/>
                <a:cs typeface="Andalus" pitchFamily="2" charset="-78"/>
              </a:rPr>
              <a:t>yorgunluğu geciktirir.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tr-TR" sz="3600" dirty="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√</a:t>
            </a:r>
            <a:r>
              <a:rPr lang="tr-TR" sz="3600" dirty="0">
                <a:latin typeface="Andalus" pitchFamily="2" charset="-78"/>
                <a:cs typeface="Andalus" pitchFamily="2" charset="-78"/>
              </a:rPr>
              <a:t> </a:t>
            </a:r>
            <a:r>
              <a:rPr lang="tr-TR" sz="3600" dirty="0" smtClean="0">
                <a:latin typeface="Andalus" pitchFamily="2" charset="-78"/>
                <a:cs typeface="Andalus" pitchFamily="2" charset="-78"/>
              </a:rPr>
              <a:t>Her </a:t>
            </a:r>
            <a:r>
              <a:rPr lang="tr-TR" sz="3600" dirty="0">
                <a:latin typeface="Andalus" pitchFamily="2" charset="-78"/>
                <a:cs typeface="Andalus" pitchFamily="2" charset="-78"/>
              </a:rPr>
              <a:t>gün antrenman yapan sporcunun 6-10 g/kg/gün </a:t>
            </a:r>
            <a:r>
              <a:rPr lang="tr-TR" sz="3600" dirty="0" smtClean="0">
                <a:latin typeface="Andalus" pitchFamily="2" charset="-78"/>
                <a:cs typeface="Andalus" pitchFamily="2" charset="-78"/>
              </a:rPr>
              <a:t>CHO </a:t>
            </a:r>
            <a:r>
              <a:rPr lang="tr-TR" sz="3600" dirty="0">
                <a:latin typeface="Andalus" pitchFamily="2" charset="-78"/>
                <a:cs typeface="Andalus" pitchFamily="2" charset="-78"/>
              </a:rPr>
              <a:t>alımı uygundur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tr-TR" sz="3600" dirty="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√</a:t>
            </a:r>
            <a:r>
              <a:rPr lang="tr-TR" sz="3600" dirty="0">
                <a:latin typeface="Andalus" pitchFamily="2" charset="-78"/>
                <a:cs typeface="Andalus" pitchFamily="2" charset="-78"/>
              </a:rPr>
              <a:t> Şiddetli antrenmanı takiben 24 saat içinde </a:t>
            </a:r>
            <a:r>
              <a:rPr lang="tr-TR" sz="3600" dirty="0" smtClean="0">
                <a:latin typeface="Andalus" pitchFamily="2" charset="-78"/>
                <a:cs typeface="Andalus" pitchFamily="2" charset="-78"/>
              </a:rPr>
              <a:t>500-600g CHO alımı </a:t>
            </a:r>
            <a:r>
              <a:rPr lang="tr-TR" sz="3600" dirty="0">
                <a:latin typeface="Andalus" pitchFamily="2" charset="-78"/>
                <a:cs typeface="Andalus" pitchFamily="2" charset="-78"/>
              </a:rPr>
              <a:t>kas glikojen deposunu tamamlar.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sz="2800" dirty="0">
              <a:latin typeface="Andalus" pitchFamily="2" charset="-78"/>
              <a:cs typeface="Andal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37310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22239"/>
            <a:ext cx="7543800" cy="930275"/>
          </a:xfrm>
        </p:spPr>
        <p:txBody>
          <a:bodyPr>
            <a:normAutofit fontScale="9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tr-TR" sz="32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2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3100" b="1" dirty="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TOPARLANMA İÇİN KARBONHİDRAT TÜKETİMİ</a:t>
            </a:r>
            <a:r>
              <a:rPr lang="tr-TR" sz="3100" b="1" dirty="0">
                <a:latin typeface="Andalus" pitchFamily="2" charset="-78"/>
                <a:cs typeface="Andalus" pitchFamily="2" charset="-78"/>
              </a:rPr>
              <a:t> 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748145" y="1268413"/>
            <a:ext cx="10533413" cy="5256212"/>
          </a:xfrm>
        </p:spPr>
        <p:txBody>
          <a:bodyPr/>
          <a:lstStyle/>
          <a:p>
            <a:pPr algn="just" eaLnBrk="1" hangingPunct="1">
              <a:buFont typeface="Wingdings 2" panose="05020102010507070707" pitchFamily="18" charset="2"/>
              <a:buNone/>
            </a:pP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Kaslar, </a:t>
            </a:r>
            <a:r>
              <a:rPr lang="tr-TR" altLang="tr-TR" sz="3200" dirty="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saatte ~%5 oranda </a:t>
            </a: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glikojenin yeniden </a:t>
            </a:r>
            <a:r>
              <a:rPr lang="tr-TR" altLang="tr-TR" sz="3200" dirty="0" smtClean="0">
                <a:latin typeface="Andalus" pitchFamily="2" charset="-78"/>
                <a:cs typeface="Andalus" pitchFamily="2" charset="-78"/>
              </a:rPr>
              <a:t>sentezini sağlamaktadır</a:t>
            </a: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. </a:t>
            </a:r>
            <a:r>
              <a:rPr lang="tr-TR" altLang="tr-TR" sz="3200" dirty="0" smtClean="0">
                <a:latin typeface="Andalus" pitchFamily="2" charset="-78"/>
                <a:cs typeface="Andalus" pitchFamily="2" charset="-78"/>
              </a:rPr>
              <a:t>Böylece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r>
              <a:rPr lang="tr-TR" altLang="tr-TR" sz="3200" dirty="0" smtClean="0">
                <a:latin typeface="Andalus" pitchFamily="2" charset="-78"/>
                <a:cs typeface="Andalus" pitchFamily="2" charset="-78"/>
              </a:rPr>
              <a:t>boşalan </a:t>
            </a: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kasların </a:t>
            </a:r>
            <a:r>
              <a:rPr lang="tr-TR" altLang="tr-TR" sz="3200" dirty="0" smtClean="0">
                <a:latin typeface="Andalus" pitchFamily="2" charset="-78"/>
                <a:cs typeface="Andalus" pitchFamily="2" charset="-78"/>
              </a:rPr>
              <a:t>glikojen depolarının </a:t>
            </a: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tamamen yenilenmesi</a:t>
            </a:r>
            <a:r>
              <a:rPr lang="tr-TR" altLang="tr-TR" sz="3200" dirty="0">
                <a:solidFill>
                  <a:schemeClr val="hlink"/>
                </a:solidFill>
                <a:latin typeface="Andalus" pitchFamily="2" charset="-78"/>
                <a:cs typeface="Andalus" pitchFamily="2" charset="-78"/>
              </a:rPr>
              <a:t> </a:t>
            </a:r>
            <a:r>
              <a:rPr lang="tr-TR" altLang="tr-TR" sz="3200" dirty="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en az 20 </a:t>
            </a:r>
            <a:r>
              <a:rPr lang="tr-TR" altLang="tr-TR" sz="3200" dirty="0" smtClean="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saat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r>
              <a:rPr lang="tr-TR" altLang="tr-TR" sz="3200" dirty="0" smtClean="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sürmektedir</a:t>
            </a:r>
            <a:r>
              <a:rPr lang="tr-TR" altLang="tr-TR" sz="3200" dirty="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. 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1.Antrenmandan sonraki 15 dakika içinde </a:t>
            </a:r>
            <a:r>
              <a:rPr lang="tr-TR" altLang="tr-TR" sz="3200" dirty="0" err="1" smtClean="0">
                <a:latin typeface="Andalus" pitchFamily="2" charset="-78"/>
                <a:cs typeface="Andalus" pitchFamily="2" charset="-78"/>
              </a:rPr>
              <a:t>KH’dan</a:t>
            </a:r>
            <a:r>
              <a:rPr lang="tr-TR" altLang="tr-TR" sz="3200" dirty="0" smtClean="0">
                <a:latin typeface="Andalus" pitchFamily="2" charset="-78"/>
                <a:cs typeface="Andalus" pitchFamily="2" charset="-78"/>
              </a:rPr>
              <a:t> zengin </a:t>
            </a: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yiyecek, içecek </a:t>
            </a:r>
            <a:r>
              <a:rPr lang="tr-TR" altLang="tr-TR" sz="3200" dirty="0" smtClean="0">
                <a:latin typeface="Andalus" pitchFamily="2" charset="-78"/>
                <a:cs typeface="Andalus" pitchFamily="2" charset="-78"/>
              </a:rPr>
              <a:t>tüketimi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r>
              <a:rPr lang="tr-TR" altLang="tr-TR" sz="3200" dirty="0" smtClean="0">
                <a:latin typeface="Andalus" pitchFamily="2" charset="-78"/>
                <a:cs typeface="Andalus" pitchFamily="2" charset="-78"/>
              </a:rPr>
              <a:t>boşalan karbonhidrat </a:t>
            </a: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depoları yeniden, daha hızlı (%</a:t>
            </a:r>
            <a:r>
              <a:rPr lang="tr-TR" altLang="tr-TR" sz="3200" dirty="0" smtClean="0">
                <a:latin typeface="Andalus" pitchFamily="2" charset="-78"/>
                <a:cs typeface="Andalus" pitchFamily="2" charset="-78"/>
              </a:rPr>
              <a:t>7-8) sentezlenmektedir;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r>
              <a:rPr lang="tr-TR" altLang="tr-TR" sz="3200" dirty="0" smtClean="0">
                <a:latin typeface="Andalus" pitchFamily="2" charset="-78"/>
                <a:cs typeface="Andalus" pitchFamily="2" charset="-78"/>
              </a:rPr>
              <a:t>çünkü </a:t>
            </a: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bu dönemde </a:t>
            </a:r>
            <a:r>
              <a:rPr lang="tr-TR" altLang="tr-TR" sz="3200" dirty="0" smtClean="0">
                <a:latin typeface="Andalus" pitchFamily="2" charset="-78"/>
                <a:cs typeface="Andalus" pitchFamily="2" charset="-78"/>
              </a:rPr>
              <a:t>glikojen sentezinde </a:t>
            </a: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rol alan enzimler </a:t>
            </a:r>
            <a:r>
              <a:rPr lang="tr-TR" altLang="tr-TR" sz="3200" dirty="0" smtClean="0">
                <a:latin typeface="Andalus" pitchFamily="2" charset="-78"/>
                <a:cs typeface="Andalus" pitchFamily="2" charset="-78"/>
              </a:rPr>
              <a:t>daha aktiftir</a:t>
            </a: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5507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3"/>
          <p:cNvSpPr>
            <a:spLocks noGrp="1" noChangeArrowheads="1"/>
          </p:cNvSpPr>
          <p:nvPr>
            <p:ph idx="1"/>
          </p:nvPr>
        </p:nvSpPr>
        <p:spPr>
          <a:xfrm>
            <a:off x="425450" y="1140898"/>
            <a:ext cx="10210800" cy="5256213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tr-TR" altLang="tr-TR" sz="3200" dirty="0" smtClean="0">
                <a:latin typeface="Andalus" pitchFamily="2" charset="-78"/>
                <a:cs typeface="Andalus" pitchFamily="2" charset="-78"/>
              </a:rPr>
              <a:t>2.En </a:t>
            </a: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doğru yol, 6-8 saat boyunca 2 saatte bir 1 g/kg </a:t>
            </a:r>
            <a:r>
              <a:rPr lang="tr-TR" altLang="tr-TR" sz="3200" dirty="0" smtClean="0">
                <a:latin typeface="Andalus" pitchFamily="2" charset="-78"/>
                <a:cs typeface="Andalus" pitchFamily="2" charset="-78"/>
              </a:rPr>
              <a:t>KH tüketimini </a:t>
            </a: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hedeflemektir</a:t>
            </a:r>
            <a:r>
              <a:rPr lang="tr-TR" altLang="tr-TR" sz="3200" dirty="0" smtClean="0">
                <a:latin typeface="Andalus" pitchFamily="2" charset="-78"/>
                <a:cs typeface="Andalus" pitchFamily="2" charset="-78"/>
              </a:rPr>
              <a:t>.</a:t>
            </a:r>
          </a:p>
          <a:p>
            <a:pPr algn="just" eaLnBrk="1" hangingPunct="1">
              <a:lnSpc>
                <a:spcPct val="150000"/>
              </a:lnSpc>
              <a:buClr>
                <a:schemeClr val="tx1"/>
              </a:buClr>
              <a:buNone/>
            </a:pPr>
            <a:r>
              <a:rPr lang="tr-TR" altLang="tr-TR" sz="3200" dirty="0" smtClean="0">
                <a:latin typeface="Andalus" pitchFamily="2" charset="-78"/>
                <a:cs typeface="Andalus" pitchFamily="2" charset="-78"/>
              </a:rPr>
              <a:t>3.Organizma fazlasını değil, ama bu miktar yiyeceği doğal olarak </a:t>
            </a:r>
            <a:r>
              <a:rPr lang="tr-TR" altLang="tr-TR" sz="3200" dirty="0" err="1" smtClean="0">
                <a:latin typeface="Andalus" pitchFamily="2" charset="-78"/>
                <a:cs typeface="Andalus" pitchFamily="2" charset="-78"/>
              </a:rPr>
              <a:t>tolere</a:t>
            </a:r>
            <a:r>
              <a:rPr lang="tr-TR" altLang="tr-TR" sz="3200" dirty="0" smtClean="0">
                <a:latin typeface="Andalus" pitchFamily="2" charset="-78"/>
                <a:cs typeface="Andalus" pitchFamily="2" charset="-78"/>
              </a:rPr>
              <a:t> edebilmektedir.</a:t>
            </a:r>
          </a:p>
          <a:p>
            <a:pPr algn="just" eaLnBrk="1" hangingPunct="1">
              <a:lnSpc>
                <a:spcPct val="150000"/>
              </a:lnSpc>
              <a:buClr>
                <a:schemeClr val="tx1"/>
              </a:buClr>
              <a:buNone/>
            </a:pPr>
            <a:r>
              <a:rPr lang="tr-TR" altLang="tr-TR" sz="3200" dirty="0" smtClean="0">
                <a:latin typeface="Andalus" pitchFamily="2" charset="-78"/>
                <a:cs typeface="Andalus" pitchFamily="2" charset="-78"/>
              </a:rPr>
              <a:t>Önerilenden fazla KH tüketimi toparlanma işlemini </a:t>
            </a:r>
            <a:r>
              <a:rPr lang="tr-TR" altLang="tr-TR" sz="3200" dirty="0" smtClean="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hızlandır</a:t>
            </a:r>
            <a:r>
              <a:rPr lang="tr-TR" altLang="tr-TR" sz="3200" u="sng" dirty="0" smtClean="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mamak</a:t>
            </a:r>
            <a:r>
              <a:rPr lang="tr-TR" altLang="tr-TR" sz="3200" dirty="0" smtClean="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tadır.</a:t>
            </a:r>
            <a:r>
              <a:rPr lang="tr-TR" altLang="tr-TR" sz="3200" dirty="0" smtClean="0">
                <a:latin typeface="Andalus" pitchFamily="2" charset="-78"/>
                <a:cs typeface="Andalus" pitchFamily="2" charset="-78"/>
              </a:rPr>
              <a:t> </a:t>
            </a:r>
          </a:p>
          <a:p>
            <a:pPr algn="just" eaLnBrk="1" hangingPunct="1">
              <a:lnSpc>
                <a:spcPct val="150000"/>
              </a:lnSpc>
              <a:buClr>
                <a:schemeClr val="tx1"/>
              </a:buClr>
              <a:buNone/>
            </a:pPr>
            <a:r>
              <a:rPr lang="tr-TR" altLang="tr-TR" sz="3200" dirty="0" smtClean="0">
                <a:latin typeface="Andalus" pitchFamily="2" charset="-78"/>
                <a:cs typeface="Andalus" pitchFamily="2" charset="-78"/>
              </a:rPr>
              <a:t>4.Sıvı ve katı karbonhidrat kaynakları, kas glikojen sentezi için farklı etki yaratmamakta,</a:t>
            </a:r>
          </a:p>
          <a:p>
            <a:pPr algn="just" eaLnBrk="1" hangingPunct="1">
              <a:lnSpc>
                <a:spcPct val="150000"/>
              </a:lnSpc>
              <a:buClr>
                <a:schemeClr val="tx1"/>
              </a:buClr>
              <a:buNone/>
            </a:pPr>
            <a:r>
              <a:rPr lang="tr-TR" altLang="tr-TR" sz="3200" dirty="0" smtClean="0">
                <a:latin typeface="Andalus" pitchFamily="2" charset="-78"/>
                <a:cs typeface="Andalus" pitchFamily="2" charset="-78"/>
              </a:rPr>
              <a:t>ancak </a:t>
            </a:r>
            <a:r>
              <a:rPr lang="tr-TR" altLang="tr-TR" sz="3200" dirty="0" smtClean="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orta ve yüksek </a:t>
            </a:r>
            <a:r>
              <a:rPr lang="tr-TR" altLang="tr-TR" sz="3200" dirty="0" err="1" smtClean="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glisemik</a:t>
            </a:r>
            <a:r>
              <a:rPr lang="tr-TR" altLang="tr-TR" sz="3200" dirty="0" smtClean="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 indeksli</a:t>
            </a:r>
            <a:r>
              <a:rPr lang="tr-TR" altLang="tr-TR" sz="3200" dirty="0" smtClean="0">
                <a:latin typeface="Andalus" pitchFamily="2" charset="-78"/>
                <a:cs typeface="Andalus" pitchFamily="2" charset="-78"/>
              </a:rPr>
              <a:t> yiyecek tüketimi tercih</a:t>
            </a:r>
          </a:p>
          <a:p>
            <a:pPr algn="just" eaLnBrk="1" hangingPunct="1">
              <a:lnSpc>
                <a:spcPct val="150000"/>
              </a:lnSpc>
              <a:buClr>
                <a:schemeClr val="tx1"/>
              </a:buClr>
              <a:buNone/>
            </a:pPr>
            <a:r>
              <a:rPr lang="tr-TR" altLang="tr-TR" sz="3200" dirty="0" smtClean="0">
                <a:latin typeface="Andalus" pitchFamily="2" charset="-78"/>
                <a:cs typeface="Andalus" pitchFamily="2" charset="-78"/>
              </a:rPr>
              <a:t>edilmektedir; </a:t>
            </a:r>
            <a:r>
              <a:rPr lang="tr-TR" altLang="tr-TR" sz="3200" dirty="0" smtClean="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çünkü bu yiyecekler glikojen sentez hızını artırmaktadır. </a:t>
            </a:r>
          </a:p>
          <a:p>
            <a:pPr algn="just" eaLnBrk="1" hangingPunct="1">
              <a:lnSpc>
                <a:spcPct val="150000"/>
              </a:lnSpc>
              <a:buFont typeface="Wingdings 2" panose="05020102010507070707" pitchFamily="18" charset="2"/>
              <a:buNone/>
            </a:pPr>
            <a:endParaRPr lang="tr-TR" altLang="tr-TR" sz="3200" dirty="0">
              <a:latin typeface="Andalus" pitchFamily="2" charset="-78"/>
              <a:cs typeface="Andalus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endParaRPr lang="tr-TR" altLang="tr-TR" sz="3200" dirty="0" smtClean="0">
              <a:latin typeface="Andalus" pitchFamily="2" charset="-78"/>
              <a:cs typeface="Andalus" pitchFamily="2" charset="-78"/>
            </a:endParaRPr>
          </a:p>
        </p:txBody>
      </p:sp>
      <p:pic>
        <p:nvPicPr>
          <p:cNvPr id="92163" name="Picture 2" descr="D:\sporrr sminer\Yeni klasör (2)\seminerr\resimler bütün\fotolar\resimler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3377" y="4557961"/>
            <a:ext cx="2956100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2440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idx="1"/>
          </p:nvPr>
        </p:nvSpPr>
        <p:spPr>
          <a:xfrm>
            <a:off x="1056904" y="890360"/>
            <a:ext cx="9368910" cy="513043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Clr>
                <a:srgbClr val="0000FF"/>
              </a:buClr>
              <a:buSzPct val="120000"/>
              <a:buFont typeface="Wingdings" panose="05000000000000000000" pitchFamily="2" charset="2"/>
              <a:buChar char="v"/>
            </a:pP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Toparlanma diyetinde </a:t>
            </a:r>
            <a:r>
              <a:rPr lang="tr-TR" altLang="tr-TR" sz="3200" dirty="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proteinlere</a:t>
            </a: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 de yer </a:t>
            </a:r>
            <a:r>
              <a:rPr lang="tr-TR" altLang="tr-TR" sz="3200" dirty="0" smtClean="0">
                <a:latin typeface="Andalus" pitchFamily="2" charset="-78"/>
                <a:cs typeface="Andalus" pitchFamily="2" charset="-78"/>
              </a:rPr>
              <a:t>verilmelidir. Bir </a:t>
            </a: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miktar protein </a:t>
            </a:r>
            <a:r>
              <a:rPr lang="tr-TR" altLang="tr-TR" sz="3200" dirty="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(insülin salınımını uyarmakta)</a:t>
            </a: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 </a:t>
            </a:r>
            <a:r>
              <a:rPr lang="tr-TR" altLang="tr-TR" sz="3200" dirty="0" err="1" smtClean="0">
                <a:latin typeface="Andalus" pitchFamily="2" charset="-78"/>
                <a:cs typeface="Andalus" pitchFamily="2" charset="-78"/>
              </a:rPr>
              <a:t>tüketimiyoğun</a:t>
            </a:r>
            <a:r>
              <a:rPr lang="tr-TR" altLang="tr-TR" sz="3200" dirty="0" smtClean="0">
                <a:latin typeface="Andalus" pitchFamily="2" charset="-78"/>
                <a:cs typeface="Andalus" pitchFamily="2" charset="-78"/>
              </a:rPr>
              <a:t> </a:t>
            </a: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egzersiz sonrası ilk saatlerde glikojenin </a:t>
            </a:r>
            <a:r>
              <a:rPr lang="tr-TR" altLang="tr-TR" sz="3200" dirty="0" smtClean="0">
                <a:latin typeface="Andalus" pitchFamily="2" charset="-78"/>
                <a:cs typeface="Andalus" pitchFamily="2" charset="-78"/>
              </a:rPr>
              <a:t>yeniden sentezini </a:t>
            </a: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artırmaktadır.</a:t>
            </a:r>
          </a:p>
          <a:p>
            <a:pPr algn="just" eaLnBrk="1" hangingPunct="1">
              <a:lnSpc>
                <a:spcPct val="150000"/>
              </a:lnSpc>
              <a:buClr>
                <a:srgbClr val="0000FF"/>
              </a:buClr>
              <a:buSzPct val="120000"/>
              <a:buFont typeface="Wingdings" panose="05000000000000000000" pitchFamily="2" charset="2"/>
              <a:buChar char="v"/>
            </a:pP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Protein, karbonhidratla birlikte tüketildiğinde (</a:t>
            </a:r>
            <a:r>
              <a:rPr lang="tr-TR" altLang="tr-TR" sz="3200" dirty="0" err="1" smtClean="0">
                <a:latin typeface="Andalus" pitchFamily="2" charset="-78"/>
                <a:cs typeface="Andalus" pitchFamily="2" charset="-78"/>
              </a:rPr>
              <a:t>örneğin,süt</a:t>
            </a:r>
            <a:r>
              <a:rPr lang="tr-TR" altLang="tr-TR" sz="3200" dirty="0" smtClean="0">
                <a:latin typeface="Andalus" pitchFamily="2" charset="-78"/>
                <a:cs typeface="Andalus" pitchFamily="2" charset="-78"/>
              </a:rPr>
              <a:t> </a:t>
            </a: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ve tahıl karışımı, peynirli, tavuklu sandviç) iyi </a:t>
            </a:r>
            <a:r>
              <a:rPr lang="tr-TR" altLang="tr-TR" sz="3200" dirty="0" smtClean="0">
                <a:latin typeface="Andalus" pitchFamily="2" charset="-78"/>
                <a:cs typeface="Andalus" pitchFamily="2" charset="-78"/>
              </a:rPr>
              <a:t>bir karışım </a:t>
            </a: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olmaktadır.</a:t>
            </a:r>
          </a:p>
          <a:p>
            <a:pPr algn="just" eaLnBrk="1" hangingPunct="1">
              <a:lnSpc>
                <a:spcPct val="150000"/>
              </a:lnSpc>
              <a:buClr>
                <a:srgbClr val="0000FF"/>
              </a:buClr>
              <a:buSzPct val="120000"/>
              <a:buFont typeface="Wingdings" panose="05000000000000000000" pitchFamily="2" charset="2"/>
              <a:buChar char="v"/>
            </a:pP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En iyi oran </a:t>
            </a:r>
            <a:r>
              <a:rPr lang="tr-TR" altLang="tr-TR" sz="3200" dirty="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her 3 g KH tüketimine karşılık 1 g protein </a:t>
            </a: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tüketmektir. </a:t>
            </a:r>
          </a:p>
        </p:txBody>
      </p:sp>
    </p:spTree>
    <p:extLst>
      <p:ext uri="{BB962C8B-B14F-4D97-AF65-F5344CB8AC3E}">
        <p14:creationId xmlns:p14="http://schemas.microsoft.com/office/powerpoint/2010/main" val="372557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2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3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4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8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9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0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0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1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3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4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5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6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7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8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9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0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1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3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4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8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9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622</Words>
  <Application>Microsoft Office PowerPoint</Application>
  <PresentationFormat>Geniş ekran</PresentationFormat>
  <Paragraphs>59</Paragraphs>
  <Slides>14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12</vt:i4>
      </vt:variant>
      <vt:variant>
        <vt:lpstr>Slayt Başlıkları</vt:lpstr>
      </vt:variant>
      <vt:variant>
        <vt:i4>14</vt:i4>
      </vt:variant>
    </vt:vector>
  </HeadingPairs>
  <TitlesOfParts>
    <vt:vector size="34" baseType="lpstr">
      <vt:lpstr>MS Mincho</vt:lpstr>
      <vt:lpstr>Andalus</vt:lpstr>
      <vt:lpstr>Arial</vt:lpstr>
      <vt:lpstr>Calibri</vt:lpstr>
      <vt:lpstr>Constantia</vt:lpstr>
      <vt:lpstr>Times New Roman</vt:lpstr>
      <vt:lpstr>Wingdings</vt:lpstr>
      <vt:lpstr>Wingdings 2</vt:lpstr>
      <vt:lpstr>1_Akış</vt:lpstr>
      <vt:lpstr>2_Akış</vt:lpstr>
      <vt:lpstr>3_Akış</vt:lpstr>
      <vt:lpstr>4_Akış</vt:lpstr>
      <vt:lpstr>5_Akış</vt:lpstr>
      <vt:lpstr>6_Akış</vt:lpstr>
      <vt:lpstr>8_Akış</vt:lpstr>
      <vt:lpstr>9_Akış</vt:lpstr>
      <vt:lpstr>10_Akış</vt:lpstr>
      <vt:lpstr>12_Akış</vt:lpstr>
      <vt:lpstr>13_Akış</vt:lpstr>
      <vt:lpstr>14_Akış</vt:lpstr>
      <vt:lpstr>Sporcular için karbonhidratlar  neden    önemlidir?</vt:lpstr>
      <vt:lpstr>Sporcular için karbonhidratın önemi</vt:lpstr>
      <vt:lpstr>Karbonhidrat gereksinimi  ne kadardır? </vt:lpstr>
      <vt:lpstr>PowerPoint Sunusu</vt:lpstr>
      <vt:lpstr>PowerPoint Sunusu</vt:lpstr>
      <vt:lpstr>PowerPoint Sunusu</vt:lpstr>
      <vt:lpstr> TOPARLANMA İÇİN KARBONHİDRAT TÜKETİMİ </vt:lpstr>
      <vt:lpstr>PowerPoint Sunusu</vt:lpstr>
      <vt:lpstr>PowerPoint Sunusu</vt:lpstr>
      <vt:lpstr>KARBONHİDRAT YÜKLEME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exper</dc:creator>
  <cp:lastModifiedBy>exper</cp:lastModifiedBy>
  <cp:revision>12</cp:revision>
  <dcterms:created xsi:type="dcterms:W3CDTF">2017-11-07T13:48:09Z</dcterms:created>
  <dcterms:modified xsi:type="dcterms:W3CDTF">2017-11-07T14:29:53Z</dcterms:modified>
</cp:coreProperties>
</file>