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sldIdLst>
    <p:sldId id="256" r:id="rId4"/>
    <p:sldId id="313" r:id="rId5"/>
    <p:sldId id="316" r:id="rId6"/>
    <p:sldId id="317" r:id="rId7"/>
    <p:sldId id="318" r:id="rId8"/>
    <p:sldId id="319" r:id="rId9"/>
    <p:sldId id="320" r:id="rId10"/>
    <p:sldId id="321" r:id="rId11"/>
    <p:sldId id="322" r:id="rId12"/>
    <p:sldId id="323" r:id="rId13"/>
    <p:sldId id="324" r:id="rId14"/>
    <p:sldId id="325"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91" d="100"/>
          <a:sy n="91" d="100"/>
        </p:scale>
        <p:origin x="551" y="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0BCFF0-14B4-4450-881E-1C98E6F1110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5EDF44F-62D0-4E32-9062-0EDDF09329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FA7561E-17AB-4666-A905-E2CE35D736F0}"/>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5" name="Alt Bilgi Yer Tutucusu 4">
            <a:extLst>
              <a:ext uri="{FF2B5EF4-FFF2-40B4-BE49-F238E27FC236}">
                <a16:creationId xmlns:a16="http://schemas.microsoft.com/office/drawing/2014/main" id="{B43752C3-CBFD-4EE1-B758-5A09BE68239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B6AE1E5-1B50-4B7A-B017-BA398FF13A1A}"/>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391682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357FD1-B041-43D7-9EDE-C68235787FB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81B925F-708C-4F1F-8524-11D3CAD8CDC6}"/>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ACD941C-29B6-4954-A741-D301752B0DC2}"/>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5" name="Alt Bilgi Yer Tutucusu 4">
            <a:extLst>
              <a:ext uri="{FF2B5EF4-FFF2-40B4-BE49-F238E27FC236}">
                <a16:creationId xmlns:a16="http://schemas.microsoft.com/office/drawing/2014/main" id="{DD6A07A3-D0D9-4B57-8821-C92A500AB92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681655-7230-4698-B800-7255C056B1FB}"/>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83068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C2B3F9C-31E2-45C5-BBF7-75640F10E20F}"/>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C8BE3BF-7E28-4882-B228-1F5E183225F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E4D1ED9-2B4D-4285-BC19-CAE626063209}"/>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5" name="Alt Bilgi Yer Tutucusu 4">
            <a:extLst>
              <a:ext uri="{FF2B5EF4-FFF2-40B4-BE49-F238E27FC236}">
                <a16:creationId xmlns:a16="http://schemas.microsoft.com/office/drawing/2014/main" id="{C9DFEEA3-EBD6-4E37-99A3-E181CF229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2341F57-3DC4-447C-8982-05DFBB98E4A0}"/>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275026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pic>
        <p:nvPicPr>
          <p:cNvPr id="13" name="Shape 13" descr="elegant_gradient.png"/>
          <p:cNvPicPr preferRelativeResize="0"/>
          <p:nvPr/>
        </p:nvPicPr>
        <p:blipFill>
          <a:blip r:embed="rId2">
            <a:alphaModFix/>
          </a:blip>
          <a:stretch>
            <a:fillRect/>
          </a:stretch>
        </p:blipFill>
        <p:spPr>
          <a:xfrm>
            <a:off x="0" y="0"/>
            <a:ext cx="3364003" cy="6858000"/>
          </a:xfrm>
          <a:prstGeom prst="rect">
            <a:avLst/>
          </a:prstGeom>
          <a:noFill/>
          <a:ln>
            <a:noFill/>
          </a:ln>
        </p:spPr>
      </p:pic>
      <p:sp>
        <p:nvSpPr>
          <p:cNvPr id="14" name="Shape 14"/>
          <p:cNvSpPr/>
          <p:nvPr/>
        </p:nvSpPr>
        <p:spPr>
          <a:xfrm>
            <a:off x="490534" y="673901"/>
            <a:ext cx="10732167" cy="5510167"/>
          </a:xfrm>
          <a:custGeom>
            <a:avLst/>
            <a:gdLst/>
            <a:ahLst/>
            <a:cxnLst/>
            <a:rect l="0" t="0" r="0" b="0"/>
            <a:pathLst>
              <a:path w="321965" h="165305" extrusionOk="0">
                <a:moveTo>
                  <a:pt x="17881" y="0"/>
                </a:moveTo>
                <a:lnTo>
                  <a:pt x="321965" y="0"/>
                </a:lnTo>
                <a:lnTo>
                  <a:pt x="321965" y="165305"/>
                </a:lnTo>
                <a:lnTo>
                  <a:pt x="17881" y="165305"/>
                </a:lnTo>
                <a:lnTo>
                  <a:pt x="18032" y="39617"/>
                </a:lnTo>
                <a:lnTo>
                  <a:pt x="0" y="22299"/>
                </a:lnTo>
                <a:lnTo>
                  <a:pt x="17881" y="22272"/>
                </a:lnTo>
                <a:close/>
              </a:path>
            </a:pathLst>
          </a:custGeom>
          <a:noFill/>
          <a:ln w="76200" cap="flat" cmpd="sng">
            <a:solidFill>
              <a:srgbClr val="000000"/>
            </a:solidFill>
            <a:prstDash val="solid"/>
            <a:miter lim="8000"/>
            <a:headEnd type="none" w="lg" len="lg"/>
            <a:tailEnd type="none" w="lg" len="lg"/>
          </a:ln>
        </p:spPr>
      </p:sp>
      <p:sp>
        <p:nvSpPr>
          <p:cNvPr id="15" name="Shape 15"/>
          <p:cNvSpPr txBox="1">
            <a:spLocks noGrp="1"/>
          </p:cNvSpPr>
          <p:nvPr>
            <p:ph type="ctrTitle"/>
          </p:nvPr>
        </p:nvSpPr>
        <p:spPr>
          <a:xfrm>
            <a:off x="1801467" y="1029200"/>
            <a:ext cx="7776800" cy="1546400"/>
          </a:xfrm>
          <a:prstGeom prst="rect">
            <a:avLst/>
          </a:prstGeom>
        </p:spPr>
        <p:txBody>
          <a:bodyPr spcFirstLastPara="1" wrap="square" lIns="91425" tIns="91425" rIns="91425" bIns="91425" anchor="t" anchorCtr="0"/>
          <a:lstStyle>
            <a:lvl1pPr lvl="0" rtl="0">
              <a:spcBef>
                <a:spcPts val="0"/>
              </a:spcBef>
              <a:spcAft>
                <a:spcPts val="0"/>
              </a:spcAft>
              <a:buSzPts val="5200"/>
              <a:buNone/>
              <a:defRPr sz="69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 name="Shape 16"/>
          <p:cNvSpPr txBox="1">
            <a:spLocks noGrp="1"/>
          </p:cNvSpPr>
          <p:nvPr>
            <p:ph type="subTitle" idx="1"/>
          </p:nvPr>
        </p:nvSpPr>
        <p:spPr>
          <a:xfrm>
            <a:off x="1801467" y="3314401"/>
            <a:ext cx="7776800" cy="10464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sz="2400">
                <a:solidFill>
                  <a:srgbClr val="FFFFFF"/>
                </a:solidFill>
                <a:highlight>
                  <a:srgbClr val="000000"/>
                </a:highlight>
              </a:defRPr>
            </a:lvl1pPr>
            <a:lvl2pPr lvl="1" rtl="0">
              <a:spcBef>
                <a:spcPts val="0"/>
              </a:spcBef>
              <a:spcAft>
                <a:spcPts val="0"/>
              </a:spcAft>
              <a:buClr>
                <a:srgbClr val="FFFFFF"/>
              </a:buClr>
              <a:buSzPts val="1800"/>
              <a:buNone/>
              <a:defRPr sz="2400">
                <a:solidFill>
                  <a:srgbClr val="FFFFFF"/>
                </a:solidFill>
                <a:highlight>
                  <a:srgbClr val="000000"/>
                </a:highlight>
              </a:defRPr>
            </a:lvl2pPr>
            <a:lvl3pPr lvl="2" rtl="0">
              <a:spcBef>
                <a:spcPts val="0"/>
              </a:spcBef>
              <a:spcAft>
                <a:spcPts val="0"/>
              </a:spcAft>
              <a:buClr>
                <a:srgbClr val="FFFFFF"/>
              </a:buClr>
              <a:buSzPts val="1800"/>
              <a:buNone/>
              <a:defRPr sz="2400">
                <a:solidFill>
                  <a:srgbClr val="FFFFFF"/>
                </a:solidFill>
                <a:highlight>
                  <a:srgbClr val="000000"/>
                </a:highlight>
              </a:defRPr>
            </a:lvl3pPr>
            <a:lvl4pPr lvl="3" rtl="0">
              <a:spcBef>
                <a:spcPts val="0"/>
              </a:spcBef>
              <a:spcAft>
                <a:spcPts val="0"/>
              </a:spcAft>
              <a:buClr>
                <a:srgbClr val="FFFFFF"/>
              </a:buClr>
              <a:buSzPts val="1800"/>
              <a:buNone/>
              <a:defRPr sz="2400">
                <a:solidFill>
                  <a:srgbClr val="FFFFFF"/>
                </a:solidFill>
                <a:highlight>
                  <a:srgbClr val="000000"/>
                </a:highlight>
              </a:defRPr>
            </a:lvl4pPr>
            <a:lvl5pPr lvl="4" rtl="0">
              <a:spcBef>
                <a:spcPts val="0"/>
              </a:spcBef>
              <a:spcAft>
                <a:spcPts val="0"/>
              </a:spcAft>
              <a:buClr>
                <a:srgbClr val="FFFFFF"/>
              </a:buClr>
              <a:buSzPts val="1800"/>
              <a:buNone/>
              <a:defRPr sz="2400">
                <a:solidFill>
                  <a:srgbClr val="FFFFFF"/>
                </a:solidFill>
                <a:highlight>
                  <a:srgbClr val="000000"/>
                </a:highlight>
              </a:defRPr>
            </a:lvl5pPr>
            <a:lvl6pPr lvl="5" rtl="0">
              <a:spcBef>
                <a:spcPts val="0"/>
              </a:spcBef>
              <a:spcAft>
                <a:spcPts val="0"/>
              </a:spcAft>
              <a:buClr>
                <a:srgbClr val="FFFFFF"/>
              </a:buClr>
              <a:buSzPts val="1800"/>
              <a:buNone/>
              <a:defRPr sz="2400">
                <a:solidFill>
                  <a:srgbClr val="FFFFFF"/>
                </a:solidFill>
                <a:highlight>
                  <a:srgbClr val="000000"/>
                </a:highlight>
              </a:defRPr>
            </a:lvl6pPr>
            <a:lvl7pPr lvl="6" rtl="0">
              <a:spcBef>
                <a:spcPts val="0"/>
              </a:spcBef>
              <a:spcAft>
                <a:spcPts val="0"/>
              </a:spcAft>
              <a:buClr>
                <a:srgbClr val="FFFFFF"/>
              </a:buClr>
              <a:buSzPts val="1800"/>
              <a:buNone/>
              <a:defRPr sz="2400">
                <a:solidFill>
                  <a:srgbClr val="FFFFFF"/>
                </a:solidFill>
                <a:highlight>
                  <a:srgbClr val="000000"/>
                </a:highlight>
              </a:defRPr>
            </a:lvl7pPr>
            <a:lvl8pPr lvl="7" rtl="0">
              <a:spcBef>
                <a:spcPts val="0"/>
              </a:spcBef>
              <a:spcAft>
                <a:spcPts val="0"/>
              </a:spcAft>
              <a:buClr>
                <a:srgbClr val="FFFFFF"/>
              </a:buClr>
              <a:buSzPts val="1800"/>
              <a:buNone/>
              <a:defRPr sz="2400">
                <a:solidFill>
                  <a:srgbClr val="FFFFFF"/>
                </a:solidFill>
                <a:highlight>
                  <a:srgbClr val="000000"/>
                </a:highlight>
              </a:defRPr>
            </a:lvl8pPr>
            <a:lvl9pPr lvl="8" rtl="0">
              <a:spcBef>
                <a:spcPts val="0"/>
              </a:spcBef>
              <a:spcAft>
                <a:spcPts val="0"/>
              </a:spcAft>
              <a:buClr>
                <a:srgbClr val="FFFFFF"/>
              </a:buClr>
              <a:buSzPts val="1800"/>
              <a:buNone/>
              <a:defRPr sz="2400">
                <a:solidFill>
                  <a:srgbClr val="FFFFFF"/>
                </a:solidFill>
                <a:highlight>
                  <a:srgbClr val="000000"/>
                </a:highlight>
              </a:defRPr>
            </a:lvl9pPr>
          </a:lstStyle>
          <a:p>
            <a:endParaRPr/>
          </a:p>
        </p:txBody>
      </p:sp>
    </p:spTree>
    <p:extLst>
      <p:ext uri="{BB962C8B-B14F-4D97-AF65-F5344CB8AC3E}">
        <p14:creationId xmlns:p14="http://schemas.microsoft.com/office/powerpoint/2010/main" val="437786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2264A9D-D819-45AE-BF19-EA6424CEFDCE}"/>
              </a:ext>
            </a:extLst>
          </p:cNvPr>
          <p:cNvSpPr>
            <a:spLocks noGrp="1"/>
          </p:cNvSpPr>
          <p:nvPr>
            <p:ph type="ctrTitle"/>
          </p:nvPr>
        </p:nvSpPr>
        <p:spPr>
          <a:xfrm>
            <a:off x="1524000" y="1122363"/>
            <a:ext cx="9144000" cy="2387600"/>
          </a:xfrm>
        </p:spPr>
        <p:txBody>
          <a:bodyPr anchor="b"/>
          <a:lstStyle>
            <a:lvl1pPr algn="ctr">
              <a:defRPr sz="6000">
                <a:latin typeface="Arial Narrow" panose="020B0606020202030204" pitchFamily="34" charset="0"/>
              </a:defRPr>
            </a:lvl1pPr>
          </a:lstStyle>
          <a:p>
            <a:r>
              <a:rPr lang="tr-TR" dirty="0"/>
              <a:t>Asıl başlık stilini düzenlemek için tıklayın</a:t>
            </a:r>
          </a:p>
        </p:txBody>
      </p:sp>
      <p:sp>
        <p:nvSpPr>
          <p:cNvPr id="3" name="Alt Başlık 2">
            <a:extLst>
              <a:ext uri="{FF2B5EF4-FFF2-40B4-BE49-F238E27FC236}">
                <a16:creationId xmlns:a16="http://schemas.microsoft.com/office/drawing/2014/main" id="{88D1AAD0-F1ED-47B6-89C1-32025BFD3931}"/>
              </a:ext>
            </a:extLst>
          </p:cNvPr>
          <p:cNvSpPr>
            <a:spLocks noGrp="1"/>
          </p:cNvSpPr>
          <p:nvPr>
            <p:ph type="subTitle" idx="1"/>
          </p:nvPr>
        </p:nvSpPr>
        <p:spPr>
          <a:xfrm>
            <a:off x="1524000" y="3602037"/>
            <a:ext cx="9144000" cy="1655763"/>
          </a:xfrm>
        </p:spPr>
        <p:txBody>
          <a:bodyPr/>
          <a:lstStyle>
            <a:lvl1pPr marL="0" indent="0" algn="ctr">
              <a:buNone/>
              <a:defRPr sz="2400">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tr-TR" dirty="0"/>
              <a:t>Asıl alt başlık stilini düzenlemek için tıklayın</a:t>
            </a:r>
          </a:p>
        </p:txBody>
      </p:sp>
      <p:sp>
        <p:nvSpPr>
          <p:cNvPr id="4" name="Veri Yer Tutucusu 3">
            <a:extLst>
              <a:ext uri="{FF2B5EF4-FFF2-40B4-BE49-F238E27FC236}">
                <a16:creationId xmlns:a16="http://schemas.microsoft.com/office/drawing/2014/main" id="{34D65474-0DA9-4C97-BE48-286A894C6555}"/>
              </a:ext>
            </a:extLst>
          </p:cNvPr>
          <p:cNvSpPr>
            <a:spLocks noGrp="1"/>
          </p:cNvSpPr>
          <p:nvPr>
            <p:ph type="dt" sz="half" idx="10"/>
          </p:nvPr>
        </p:nvSpPr>
        <p:spPr>
          <a:xfrm>
            <a:off x="170688" y="6356349"/>
            <a:ext cx="3608832" cy="501651"/>
          </a:xfrm>
        </p:spPr>
        <p:txBody>
          <a:bodyPr/>
          <a:lstStyle/>
          <a:p>
            <a:fld id="{5F043787-D3DC-45D5-B56C-69A6C1B79726}" type="datetimeFigureOut">
              <a:rPr lang="tr-TR" smtClean="0"/>
              <a:t>20.03.2020</a:t>
            </a:fld>
            <a:endParaRPr lang="tr-TR" dirty="0"/>
          </a:p>
        </p:txBody>
      </p:sp>
      <p:sp>
        <p:nvSpPr>
          <p:cNvPr id="5" name="Alt Bilgi Yer Tutucusu 4">
            <a:extLst>
              <a:ext uri="{FF2B5EF4-FFF2-40B4-BE49-F238E27FC236}">
                <a16:creationId xmlns:a16="http://schemas.microsoft.com/office/drawing/2014/main" id="{EB0C7BFE-FDD2-44B8-97F7-3CA9DAE3D3A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1C5C3DC-27E7-4D40-A1AD-ED9B70F5529B}"/>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2742315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D11CC40-CAE0-41B0-BDE2-587B11D6FE89}"/>
              </a:ext>
            </a:extLst>
          </p:cNvPr>
          <p:cNvSpPr>
            <a:spLocks noGrp="1"/>
          </p:cNvSpPr>
          <p:nvPr>
            <p:ph type="title"/>
          </p:nvPr>
        </p:nvSpPr>
        <p:spPr/>
        <p:txBody>
          <a:bodyPr/>
          <a:lstStyle>
            <a:lvl1pPr>
              <a:defRPr>
                <a:latin typeface="Arial Narrow" panose="020B0606020202030204" pitchFamily="34" charset="0"/>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8E30AF11-960F-4E28-B408-2525A20D21C0}"/>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a:extLst>
              <a:ext uri="{FF2B5EF4-FFF2-40B4-BE49-F238E27FC236}">
                <a16:creationId xmlns:a16="http://schemas.microsoft.com/office/drawing/2014/main" id="{3C3D99E6-66D3-42A2-864F-C89EAA89DBAC}"/>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5" name="Alt Bilgi Yer Tutucusu 4">
            <a:extLst>
              <a:ext uri="{FF2B5EF4-FFF2-40B4-BE49-F238E27FC236}">
                <a16:creationId xmlns:a16="http://schemas.microsoft.com/office/drawing/2014/main" id="{13833D4C-760D-4B1E-B043-4AACA37BA4D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C615A37-EC09-4873-9CC6-6A12BCFFDDA0}"/>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987755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EF237B8-C798-49B0-A96F-08C599281E65}"/>
              </a:ext>
            </a:extLst>
          </p:cNvPr>
          <p:cNvSpPr>
            <a:spLocks noGrp="1"/>
          </p:cNvSpPr>
          <p:nvPr>
            <p:ph type="title"/>
          </p:nvPr>
        </p:nvSpPr>
        <p:spPr>
          <a:xfrm>
            <a:off x="831851" y="1709740"/>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7DE8AF3-69B9-4207-8E7D-F0006EE085C7}"/>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47599162-9BE6-4100-A039-46682AB0D79E}"/>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5" name="Alt Bilgi Yer Tutucusu 4">
            <a:extLst>
              <a:ext uri="{FF2B5EF4-FFF2-40B4-BE49-F238E27FC236}">
                <a16:creationId xmlns:a16="http://schemas.microsoft.com/office/drawing/2014/main" id="{1E547DC3-B52C-468A-8748-E24A87AE981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1581B56-268E-4688-8FF1-825FA0401781}"/>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87206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225E835-D3C7-409A-9D78-7B2A74A7810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E73A97E-B4BF-4848-891A-B77588D5AECB}"/>
              </a:ext>
            </a:extLst>
          </p:cNvPr>
          <p:cNvSpPr>
            <a:spLocks noGrp="1"/>
          </p:cNvSpPr>
          <p:nvPr>
            <p:ph sz="half" idx="1"/>
          </p:nvPr>
        </p:nvSpPr>
        <p:spPr>
          <a:xfrm>
            <a:off x="838200" y="1825625"/>
            <a:ext cx="5181600" cy="435133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E45BACB-1B02-4072-9916-03D0C4654EAB}"/>
              </a:ext>
            </a:extLst>
          </p:cNvPr>
          <p:cNvSpPr>
            <a:spLocks noGrp="1"/>
          </p:cNvSpPr>
          <p:nvPr>
            <p:ph sz="half" idx="2"/>
          </p:nvPr>
        </p:nvSpPr>
        <p:spPr>
          <a:xfrm>
            <a:off x="6172200" y="1825625"/>
            <a:ext cx="5181600" cy="435133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F13A6C3-D624-4B3E-B14F-6EF7326F355D}"/>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6" name="Alt Bilgi Yer Tutucusu 5">
            <a:extLst>
              <a:ext uri="{FF2B5EF4-FFF2-40B4-BE49-F238E27FC236}">
                <a16:creationId xmlns:a16="http://schemas.microsoft.com/office/drawing/2014/main" id="{4164F79D-D81F-4172-92F3-B3B962BE330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3184BF1-5428-48D7-B046-37B94D9BFD26}"/>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3459855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DE9240F-01C2-43DD-8C43-2F9C67E8FAE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D14AA1F-F543-4696-AC0F-29C6305D075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D503519E-8AC3-4E8D-9C77-DC9D8411E795}"/>
              </a:ext>
            </a:extLst>
          </p:cNvPr>
          <p:cNvSpPr>
            <a:spLocks noGrp="1"/>
          </p:cNvSpPr>
          <p:nvPr>
            <p:ph sz="half" idx="2"/>
          </p:nvPr>
        </p:nvSpPr>
        <p:spPr>
          <a:xfrm>
            <a:off x="839789"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86F2D06-AAAD-4264-90AC-FA283541887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93BC6858-DEDF-4205-A6FF-99035B2AD8C8}"/>
              </a:ext>
            </a:extLst>
          </p:cNvPr>
          <p:cNvSpPr>
            <a:spLocks noGrp="1"/>
          </p:cNvSpPr>
          <p:nvPr>
            <p:ph sz="quarter" idx="4"/>
          </p:nvPr>
        </p:nvSpPr>
        <p:spPr>
          <a:xfrm>
            <a:off x="6172201"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5698ECF-7B1D-4227-ABAC-7C08E4B72637}"/>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8" name="Alt Bilgi Yer Tutucusu 7">
            <a:extLst>
              <a:ext uri="{FF2B5EF4-FFF2-40B4-BE49-F238E27FC236}">
                <a16:creationId xmlns:a16="http://schemas.microsoft.com/office/drawing/2014/main" id="{D80D7CB6-5662-4EE3-B5D8-DABE03C973A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88E877FE-CA9F-445C-B075-0F3309DBFD30}"/>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3318164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0A1217-29C1-45EB-A86C-B6844F8606A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3C013C42-8744-4AF4-8FC9-B0315D561750}"/>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4" name="Alt Bilgi Yer Tutucusu 3">
            <a:extLst>
              <a:ext uri="{FF2B5EF4-FFF2-40B4-BE49-F238E27FC236}">
                <a16:creationId xmlns:a16="http://schemas.microsoft.com/office/drawing/2014/main" id="{69D5888A-24C3-498A-B996-A6A4E718085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D858527-E137-444A-8CA1-1A54B34436B1}"/>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3756768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EC98172-7152-47DE-BBA7-F427EEDE4478}"/>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3" name="Alt Bilgi Yer Tutucusu 2">
            <a:extLst>
              <a:ext uri="{FF2B5EF4-FFF2-40B4-BE49-F238E27FC236}">
                <a16:creationId xmlns:a16="http://schemas.microsoft.com/office/drawing/2014/main" id="{860BF8DA-3140-4BF2-BEDA-591557259F8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302DA4D-1E34-4779-93F9-9E72EB33DED0}"/>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131916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76D00A-3390-429D-9A52-7086B2AD9F9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0E0556A-9B4A-4B83-B0B7-006EBCBF9BD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6790FB0-B8F0-4F26-B19F-343A5D7A00B4}"/>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5" name="Alt Bilgi Yer Tutucusu 4">
            <a:extLst>
              <a:ext uri="{FF2B5EF4-FFF2-40B4-BE49-F238E27FC236}">
                <a16:creationId xmlns:a16="http://schemas.microsoft.com/office/drawing/2014/main" id="{F860375D-2190-48EC-8200-8C0D9BE3D32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FDE9B26-867E-42E3-8472-56342C64278D}"/>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3160080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F38C296-400C-40E6-BED3-10BBB510123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D1C3549-D8D0-421F-84CA-3E6C33CDFF5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0C8127D-D4BE-45F5-8F7C-B7B7F26891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840E5112-67CC-4938-9CDE-B962724A3840}"/>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6" name="Alt Bilgi Yer Tutucusu 5">
            <a:extLst>
              <a:ext uri="{FF2B5EF4-FFF2-40B4-BE49-F238E27FC236}">
                <a16:creationId xmlns:a16="http://schemas.microsoft.com/office/drawing/2014/main" id="{49D5E3B8-5F05-4EAA-92CE-ACC462DEF32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6C66F1E-6676-4321-9C34-7C698602DCA8}"/>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398705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D6D0AB1-123A-4513-972B-FA6A28E6A93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904C5AF0-273F-4E04-9339-028E08F0F4F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tr-TR"/>
          </a:p>
        </p:txBody>
      </p:sp>
      <p:sp>
        <p:nvSpPr>
          <p:cNvPr id="4" name="Metin Yer Tutucusu 3">
            <a:extLst>
              <a:ext uri="{FF2B5EF4-FFF2-40B4-BE49-F238E27FC236}">
                <a16:creationId xmlns:a16="http://schemas.microsoft.com/office/drawing/2014/main" id="{82DF2DDA-E580-4A85-9E0E-EA18E625661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5C140E2C-AC47-478D-8F66-D7DB1ED008A8}"/>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6" name="Alt Bilgi Yer Tutucusu 5">
            <a:extLst>
              <a:ext uri="{FF2B5EF4-FFF2-40B4-BE49-F238E27FC236}">
                <a16:creationId xmlns:a16="http://schemas.microsoft.com/office/drawing/2014/main" id="{1B11A06A-21D1-4672-A325-A18812DE083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498F75B-8BEE-476B-8D29-0FA368E01B2D}"/>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1992483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2685E31-988A-4896-92C5-D3293FAB8BE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3FDDD99-6BCD-4387-A499-16AF9618F006}"/>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B53373B-4F25-46DC-B0AE-D0537E7E13B5}"/>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5" name="Alt Bilgi Yer Tutucusu 4">
            <a:extLst>
              <a:ext uri="{FF2B5EF4-FFF2-40B4-BE49-F238E27FC236}">
                <a16:creationId xmlns:a16="http://schemas.microsoft.com/office/drawing/2014/main" id="{215FF239-C211-47E7-9150-C8563A9414F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96DB4F3-C935-4808-B44F-66C94CB27C76}"/>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1208754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037D731-6812-4DD8-94B3-81AA9051708D}"/>
              </a:ext>
            </a:extLst>
          </p:cNvPr>
          <p:cNvSpPr>
            <a:spLocks noGrp="1"/>
          </p:cNvSpPr>
          <p:nvPr>
            <p:ph type="title" orient="vert"/>
          </p:nvPr>
        </p:nvSpPr>
        <p:spPr>
          <a:xfrm>
            <a:off x="8724901" y="365126"/>
            <a:ext cx="2628900" cy="5811839"/>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37A5DAE-48A5-480C-80B8-8499814C56F2}"/>
              </a:ext>
            </a:extLst>
          </p:cNvPr>
          <p:cNvSpPr>
            <a:spLocks noGrp="1"/>
          </p:cNvSpPr>
          <p:nvPr>
            <p:ph type="body" orient="vert" idx="1"/>
          </p:nvPr>
        </p:nvSpPr>
        <p:spPr>
          <a:xfrm>
            <a:off x="838201" y="365126"/>
            <a:ext cx="7734300" cy="5811839"/>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0893A56-D276-402F-8D96-526B19D073C7}"/>
              </a:ext>
            </a:extLst>
          </p:cNvPr>
          <p:cNvSpPr>
            <a:spLocks noGrp="1"/>
          </p:cNvSpPr>
          <p:nvPr>
            <p:ph type="dt" sz="half" idx="10"/>
          </p:nvPr>
        </p:nvSpPr>
        <p:spPr/>
        <p:txBody>
          <a:bodyPr/>
          <a:lstStyle/>
          <a:p>
            <a:fld id="{5F043787-D3DC-45D5-B56C-69A6C1B79726}" type="datetimeFigureOut">
              <a:rPr lang="tr-TR" smtClean="0"/>
              <a:t>20.03.2020</a:t>
            </a:fld>
            <a:endParaRPr lang="tr-TR"/>
          </a:p>
        </p:txBody>
      </p:sp>
      <p:sp>
        <p:nvSpPr>
          <p:cNvPr id="5" name="Alt Bilgi Yer Tutucusu 4">
            <a:extLst>
              <a:ext uri="{FF2B5EF4-FFF2-40B4-BE49-F238E27FC236}">
                <a16:creationId xmlns:a16="http://schemas.microsoft.com/office/drawing/2014/main" id="{668EF595-501B-4B32-982B-B7603ED5AA4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5E530EA-1E8D-462B-9941-6D5508E6B50E}"/>
              </a:ext>
            </a:extLst>
          </p:cNvPr>
          <p:cNvSpPr>
            <a:spLocks noGrp="1"/>
          </p:cNvSpPr>
          <p:nvPr>
            <p:ph type="sldNum" sz="quarter" idx="12"/>
          </p:nvPr>
        </p:nvSpPr>
        <p:spPr/>
        <p:txBody>
          <a:bodyPr/>
          <a:lstStyle/>
          <a:p>
            <a:fld id="{04D6254B-239C-4179-BDCB-5F38BC1EE8FF}" type="slidenum">
              <a:rPr lang="tr-TR" smtClean="0"/>
              <a:t>‹#›</a:t>
            </a:fld>
            <a:endParaRPr lang="tr-TR"/>
          </a:p>
        </p:txBody>
      </p:sp>
    </p:spTree>
    <p:extLst>
      <p:ext uri="{BB962C8B-B14F-4D97-AF65-F5344CB8AC3E}">
        <p14:creationId xmlns:p14="http://schemas.microsoft.com/office/powerpoint/2010/main" val="3141052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973F92-D50F-47D4-9E8A-C7B4444C83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545CEDD-F3EB-4CC9-906C-6B7BFE4C9F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EEC7DD55-6BE2-47AD-9158-AA5D94160065}"/>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5" name="Alt Bilgi Yer Tutucusu 4">
            <a:extLst>
              <a:ext uri="{FF2B5EF4-FFF2-40B4-BE49-F238E27FC236}">
                <a16:creationId xmlns:a16="http://schemas.microsoft.com/office/drawing/2014/main" id="{4731F5C3-F772-44C8-A130-91BE962B8A1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24BF6B5-8354-4146-BDBC-323520F047AC}"/>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1558153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869EB8-2333-4F8A-9922-820D3A95090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E8DD195-5314-4BB4-A054-EADF240E033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A350AAD-A456-4847-8B94-E5F1808935D7}"/>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B53A8A5-8C01-4128-8F9F-1BB9981CC465}"/>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6" name="Alt Bilgi Yer Tutucusu 5">
            <a:extLst>
              <a:ext uri="{FF2B5EF4-FFF2-40B4-BE49-F238E27FC236}">
                <a16:creationId xmlns:a16="http://schemas.microsoft.com/office/drawing/2014/main" id="{8204365E-5FFA-48A0-A2AD-B2DE7D37F38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5A89E9D-C1EA-45DB-803C-CD9F10FB48C2}"/>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4177335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9E7DE9-D8E7-45D2-8F6E-9021FAF1902A}"/>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A01A88A-D8C7-49FF-9189-16D0D1DA6A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A0334FB-A31A-48C4-BD5E-87B4160E8C7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EE7099CE-F057-4822-A269-C46277768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6ABAA3A-29A1-4AC7-AF14-06C61ACAF58C}"/>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76F9232F-8184-45EF-B4B2-AAA2B57A0FE1}"/>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8" name="Alt Bilgi Yer Tutucusu 7">
            <a:extLst>
              <a:ext uri="{FF2B5EF4-FFF2-40B4-BE49-F238E27FC236}">
                <a16:creationId xmlns:a16="http://schemas.microsoft.com/office/drawing/2014/main" id="{7CF58CEB-22F7-48C8-A4E1-E856756D685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35CF5C2-2B7E-4D8B-9657-F78FE5A128E6}"/>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92693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A204A4-5CF8-4D98-B016-037FC191E31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CE47024-E70F-4D41-8DA8-BCF2CE664117}"/>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4" name="Alt Bilgi Yer Tutucusu 3">
            <a:extLst>
              <a:ext uri="{FF2B5EF4-FFF2-40B4-BE49-F238E27FC236}">
                <a16:creationId xmlns:a16="http://schemas.microsoft.com/office/drawing/2014/main" id="{E499A6B8-3756-48F2-B189-A3B63D0CD298}"/>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6CA9DF4-1E00-45A9-9DC3-D72875D545DC}"/>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384567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400CFA6-D6A3-4CA6-8FC9-DE3A53824D31}"/>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3" name="Alt Bilgi Yer Tutucusu 2">
            <a:extLst>
              <a:ext uri="{FF2B5EF4-FFF2-40B4-BE49-F238E27FC236}">
                <a16:creationId xmlns:a16="http://schemas.microsoft.com/office/drawing/2014/main" id="{896C4F36-A8D3-4E9F-A299-6C85A89FA03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B7D0DAC-948C-4A79-9A2E-5686F429BAB6}"/>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422150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8A44DA-87ED-4378-A2FC-5236EB93463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B0E4EC9-B4B7-4683-91CD-11DD095FD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53DC55E-7F01-4C28-8A48-0E4E19F62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DE0F301-2CE9-4C90-95B7-EE9F2B99C46E}"/>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6" name="Alt Bilgi Yer Tutucusu 5">
            <a:extLst>
              <a:ext uri="{FF2B5EF4-FFF2-40B4-BE49-F238E27FC236}">
                <a16:creationId xmlns:a16="http://schemas.microsoft.com/office/drawing/2014/main" id="{7F191555-9621-4180-8302-33D62C734F5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70916D8-D419-4188-9539-977064972EA0}"/>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7176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932274-C687-4536-B521-C124FA62219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943B9E2-4DD3-4191-9592-71DA36381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8BC31C04-66D5-4BA8-9019-7BCA950B1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D1AE256-1BE5-4467-9EB3-EDC1AC46588E}"/>
              </a:ext>
            </a:extLst>
          </p:cNvPr>
          <p:cNvSpPr>
            <a:spLocks noGrp="1"/>
          </p:cNvSpPr>
          <p:nvPr>
            <p:ph type="dt" sz="half" idx="10"/>
          </p:nvPr>
        </p:nvSpPr>
        <p:spPr/>
        <p:txBody>
          <a:bodyPr/>
          <a:lstStyle/>
          <a:p>
            <a:fld id="{6E7C0B71-BA7C-4467-A34D-2CC1E1C92485}" type="datetimeFigureOut">
              <a:rPr lang="tr-TR" smtClean="0"/>
              <a:t>20.03.2020</a:t>
            </a:fld>
            <a:endParaRPr lang="tr-TR"/>
          </a:p>
        </p:txBody>
      </p:sp>
      <p:sp>
        <p:nvSpPr>
          <p:cNvPr id="6" name="Alt Bilgi Yer Tutucusu 5">
            <a:extLst>
              <a:ext uri="{FF2B5EF4-FFF2-40B4-BE49-F238E27FC236}">
                <a16:creationId xmlns:a16="http://schemas.microsoft.com/office/drawing/2014/main" id="{E9CB5030-7772-4CDB-AF97-8FEF060CAEF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59027D0-74E4-4013-A48F-C021FC903E76}"/>
              </a:ext>
            </a:extLst>
          </p:cNvPr>
          <p:cNvSpPr>
            <a:spLocks noGrp="1"/>
          </p:cNvSpPr>
          <p:nvPr>
            <p:ph type="sldNum" sz="quarter" idx="12"/>
          </p:nvPr>
        </p:nvSpPr>
        <p:spPr/>
        <p:txBody>
          <a:bodyPr/>
          <a:lstStyle/>
          <a:p>
            <a:fld id="{3D0369F2-586D-416C-8DDB-DE73A6F66EC6}" type="slidenum">
              <a:rPr lang="tr-TR" smtClean="0"/>
              <a:t>‹#›</a:t>
            </a:fld>
            <a:endParaRPr lang="tr-TR"/>
          </a:p>
        </p:txBody>
      </p:sp>
    </p:spTree>
    <p:extLst>
      <p:ext uri="{BB962C8B-B14F-4D97-AF65-F5344CB8AC3E}">
        <p14:creationId xmlns:p14="http://schemas.microsoft.com/office/powerpoint/2010/main" val="428528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F657393-C36D-40CA-B700-246231B08E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404E0CC-38EC-414A-96BF-8BCE2252CB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FED8554-4454-413C-82E8-F39E16F10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C0B71-BA7C-4467-A34D-2CC1E1C92485}" type="datetimeFigureOut">
              <a:rPr lang="tr-TR" smtClean="0"/>
              <a:t>20.03.2020</a:t>
            </a:fld>
            <a:endParaRPr lang="tr-TR"/>
          </a:p>
        </p:txBody>
      </p:sp>
      <p:sp>
        <p:nvSpPr>
          <p:cNvPr id="5" name="Alt Bilgi Yer Tutucusu 4">
            <a:extLst>
              <a:ext uri="{FF2B5EF4-FFF2-40B4-BE49-F238E27FC236}">
                <a16:creationId xmlns:a16="http://schemas.microsoft.com/office/drawing/2014/main" id="{DA5A8A8B-6915-4A4D-BBC8-37FFEF551F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4B0325FA-3270-4355-9614-2471D761A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369F2-586D-416C-8DDB-DE73A6F66EC6}" type="slidenum">
              <a:rPr lang="tr-TR" smtClean="0"/>
              <a:t>‹#›</a:t>
            </a:fld>
            <a:endParaRPr lang="tr-TR"/>
          </a:p>
        </p:txBody>
      </p:sp>
    </p:spTree>
    <p:extLst>
      <p:ext uri="{BB962C8B-B14F-4D97-AF65-F5344CB8AC3E}">
        <p14:creationId xmlns:p14="http://schemas.microsoft.com/office/powerpoint/2010/main" val="2926400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468667" y="1397533"/>
            <a:ext cx="2448400" cy="2542800"/>
          </a:xfrm>
          <a:prstGeom prst="rect">
            <a:avLst/>
          </a:prstGeom>
          <a:noFill/>
          <a:ln>
            <a:noFill/>
          </a:ln>
        </p:spPr>
        <p:txBody>
          <a:bodyPr spcFirstLastPara="1" wrap="square" lIns="91425" tIns="91425" rIns="91425" bIns="91425" anchor="t" anchorCtr="0"/>
          <a:lstStyle>
            <a:lvl1pPr lvl="0">
              <a:spcBef>
                <a:spcPts val="0"/>
              </a:spcBef>
              <a:spcAft>
                <a:spcPts val="0"/>
              </a:spcAft>
              <a:buSzPts val="2400"/>
              <a:buFont typeface="Abril Fatface"/>
              <a:buNone/>
              <a:defRPr sz="2400">
                <a:latin typeface="Abril Fatface"/>
                <a:ea typeface="Abril Fatface"/>
                <a:cs typeface="Abril Fatface"/>
                <a:sym typeface="Abril Fatface"/>
              </a:defRPr>
            </a:lvl1pPr>
            <a:lvl2pPr lvl="1">
              <a:spcBef>
                <a:spcPts val="0"/>
              </a:spcBef>
              <a:spcAft>
                <a:spcPts val="0"/>
              </a:spcAft>
              <a:buSzPts val="2400"/>
              <a:buFont typeface="Abril Fatface"/>
              <a:buNone/>
              <a:defRPr sz="2400">
                <a:latin typeface="Abril Fatface"/>
                <a:ea typeface="Abril Fatface"/>
                <a:cs typeface="Abril Fatface"/>
                <a:sym typeface="Abril Fatface"/>
              </a:defRPr>
            </a:lvl2pPr>
            <a:lvl3pPr lvl="2">
              <a:spcBef>
                <a:spcPts val="0"/>
              </a:spcBef>
              <a:spcAft>
                <a:spcPts val="0"/>
              </a:spcAft>
              <a:buSzPts val="2400"/>
              <a:buFont typeface="Abril Fatface"/>
              <a:buNone/>
              <a:defRPr sz="2400">
                <a:latin typeface="Abril Fatface"/>
                <a:ea typeface="Abril Fatface"/>
                <a:cs typeface="Abril Fatface"/>
                <a:sym typeface="Abril Fatface"/>
              </a:defRPr>
            </a:lvl3pPr>
            <a:lvl4pPr lvl="3">
              <a:spcBef>
                <a:spcPts val="0"/>
              </a:spcBef>
              <a:spcAft>
                <a:spcPts val="0"/>
              </a:spcAft>
              <a:buSzPts val="2400"/>
              <a:buFont typeface="Abril Fatface"/>
              <a:buNone/>
              <a:defRPr sz="2400">
                <a:latin typeface="Abril Fatface"/>
                <a:ea typeface="Abril Fatface"/>
                <a:cs typeface="Abril Fatface"/>
                <a:sym typeface="Abril Fatface"/>
              </a:defRPr>
            </a:lvl4pPr>
            <a:lvl5pPr lvl="4">
              <a:spcBef>
                <a:spcPts val="0"/>
              </a:spcBef>
              <a:spcAft>
                <a:spcPts val="0"/>
              </a:spcAft>
              <a:buSzPts val="2400"/>
              <a:buFont typeface="Abril Fatface"/>
              <a:buNone/>
              <a:defRPr sz="2400">
                <a:latin typeface="Abril Fatface"/>
                <a:ea typeface="Abril Fatface"/>
                <a:cs typeface="Abril Fatface"/>
                <a:sym typeface="Abril Fatface"/>
              </a:defRPr>
            </a:lvl5pPr>
            <a:lvl6pPr lvl="5">
              <a:spcBef>
                <a:spcPts val="0"/>
              </a:spcBef>
              <a:spcAft>
                <a:spcPts val="0"/>
              </a:spcAft>
              <a:buSzPts val="2400"/>
              <a:buFont typeface="Abril Fatface"/>
              <a:buNone/>
              <a:defRPr sz="2400">
                <a:latin typeface="Abril Fatface"/>
                <a:ea typeface="Abril Fatface"/>
                <a:cs typeface="Abril Fatface"/>
                <a:sym typeface="Abril Fatface"/>
              </a:defRPr>
            </a:lvl6pPr>
            <a:lvl7pPr lvl="6">
              <a:spcBef>
                <a:spcPts val="0"/>
              </a:spcBef>
              <a:spcAft>
                <a:spcPts val="0"/>
              </a:spcAft>
              <a:buSzPts val="2400"/>
              <a:buFont typeface="Abril Fatface"/>
              <a:buNone/>
              <a:defRPr sz="2400">
                <a:latin typeface="Abril Fatface"/>
                <a:ea typeface="Abril Fatface"/>
                <a:cs typeface="Abril Fatface"/>
                <a:sym typeface="Abril Fatface"/>
              </a:defRPr>
            </a:lvl7pPr>
            <a:lvl8pPr lvl="7">
              <a:spcBef>
                <a:spcPts val="0"/>
              </a:spcBef>
              <a:spcAft>
                <a:spcPts val="0"/>
              </a:spcAft>
              <a:buSzPts val="2400"/>
              <a:buFont typeface="Abril Fatface"/>
              <a:buNone/>
              <a:defRPr sz="2400">
                <a:latin typeface="Abril Fatface"/>
                <a:ea typeface="Abril Fatface"/>
                <a:cs typeface="Abril Fatface"/>
                <a:sym typeface="Abril Fatface"/>
              </a:defRPr>
            </a:lvl8pPr>
            <a:lvl9pPr lvl="8">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7" name="Shape 7"/>
          <p:cNvSpPr txBox="1">
            <a:spLocks noGrp="1"/>
          </p:cNvSpPr>
          <p:nvPr>
            <p:ph type="body" idx="1"/>
          </p:nvPr>
        </p:nvSpPr>
        <p:spPr>
          <a:xfrm>
            <a:off x="5483800" y="799933"/>
            <a:ext cx="5354800" cy="47676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C0CAFC"/>
              </a:buClr>
              <a:buSzPts val="2200"/>
              <a:buFont typeface="Raleway"/>
              <a:buChar char="▫"/>
              <a:defRPr sz="2200">
                <a:latin typeface="Raleway"/>
                <a:ea typeface="Raleway"/>
                <a:cs typeface="Raleway"/>
                <a:sym typeface="Raleway"/>
              </a:defRPr>
            </a:lvl1pPr>
            <a:lvl2pPr marL="914400" lvl="1" indent="-368300">
              <a:spcBef>
                <a:spcPts val="0"/>
              </a:spcBef>
              <a:spcAft>
                <a:spcPts val="0"/>
              </a:spcAft>
              <a:buClr>
                <a:srgbClr val="BDECE5"/>
              </a:buClr>
              <a:buSzPts val="2200"/>
              <a:buFont typeface="Raleway"/>
              <a:buChar char="◦"/>
              <a:defRPr sz="2200">
                <a:latin typeface="Raleway"/>
                <a:ea typeface="Raleway"/>
                <a:cs typeface="Raleway"/>
                <a:sym typeface="Raleway"/>
              </a:defRPr>
            </a:lvl2pPr>
            <a:lvl3pPr marL="1371600" lvl="2" indent="-368300">
              <a:spcBef>
                <a:spcPts val="0"/>
              </a:spcBef>
              <a:spcAft>
                <a:spcPts val="0"/>
              </a:spcAft>
              <a:buSzPts val="2200"/>
              <a:buFont typeface="Raleway"/>
              <a:buChar char="■"/>
              <a:defRPr sz="2200">
                <a:latin typeface="Raleway"/>
                <a:ea typeface="Raleway"/>
                <a:cs typeface="Raleway"/>
                <a:sym typeface="Raleway"/>
              </a:defRPr>
            </a:lvl3pPr>
            <a:lvl4pPr marL="1828800" lvl="3" indent="-368300">
              <a:spcBef>
                <a:spcPts val="0"/>
              </a:spcBef>
              <a:spcAft>
                <a:spcPts val="0"/>
              </a:spcAft>
              <a:buSzPts val="2200"/>
              <a:buFont typeface="Raleway"/>
              <a:buChar char="●"/>
              <a:defRPr sz="2200">
                <a:latin typeface="Raleway"/>
                <a:ea typeface="Raleway"/>
                <a:cs typeface="Raleway"/>
                <a:sym typeface="Raleway"/>
              </a:defRPr>
            </a:lvl4pPr>
            <a:lvl5pPr marL="2286000" lvl="4" indent="-368300">
              <a:spcBef>
                <a:spcPts val="0"/>
              </a:spcBef>
              <a:spcAft>
                <a:spcPts val="0"/>
              </a:spcAft>
              <a:buSzPts val="2200"/>
              <a:buFont typeface="Raleway"/>
              <a:buChar char="○"/>
              <a:defRPr sz="2200">
                <a:latin typeface="Raleway"/>
                <a:ea typeface="Raleway"/>
                <a:cs typeface="Raleway"/>
                <a:sym typeface="Raleway"/>
              </a:defRPr>
            </a:lvl5pPr>
            <a:lvl6pPr marL="2743200" lvl="5" indent="-368300">
              <a:spcBef>
                <a:spcPts val="0"/>
              </a:spcBef>
              <a:spcAft>
                <a:spcPts val="0"/>
              </a:spcAft>
              <a:buSzPts val="2200"/>
              <a:buFont typeface="Raleway"/>
              <a:buChar char="■"/>
              <a:defRPr sz="2200">
                <a:latin typeface="Raleway"/>
                <a:ea typeface="Raleway"/>
                <a:cs typeface="Raleway"/>
                <a:sym typeface="Raleway"/>
              </a:defRPr>
            </a:lvl6pPr>
            <a:lvl7pPr marL="3200400" lvl="6" indent="-368300">
              <a:spcBef>
                <a:spcPts val="0"/>
              </a:spcBef>
              <a:spcAft>
                <a:spcPts val="0"/>
              </a:spcAft>
              <a:buSzPts val="2200"/>
              <a:buFont typeface="Raleway"/>
              <a:buChar char="●"/>
              <a:defRPr sz="2200">
                <a:latin typeface="Raleway"/>
                <a:ea typeface="Raleway"/>
                <a:cs typeface="Raleway"/>
                <a:sym typeface="Raleway"/>
              </a:defRPr>
            </a:lvl7pPr>
            <a:lvl8pPr marL="3657600" lvl="7" indent="-368300">
              <a:spcBef>
                <a:spcPts val="0"/>
              </a:spcBef>
              <a:spcAft>
                <a:spcPts val="0"/>
              </a:spcAft>
              <a:buSzPts val="2200"/>
              <a:buFont typeface="Raleway"/>
              <a:buChar char="○"/>
              <a:defRPr sz="2200">
                <a:latin typeface="Raleway"/>
                <a:ea typeface="Raleway"/>
                <a:cs typeface="Raleway"/>
                <a:sym typeface="Raleway"/>
              </a:defRPr>
            </a:lvl8pPr>
            <a:lvl9pPr marL="4114800" lvl="8" indent="-368300">
              <a:spcBef>
                <a:spcPts val="0"/>
              </a:spcBef>
              <a:spcAft>
                <a:spcPts val="0"/>
              </a:spcAft>
              <a:buSzPts val="2200"/>
              <a:buFont typeface="Raleway"/>
              <a:buChar char="■"/>
              <a:defRPr sz="2200">
                <a:latin typeface="Raleway"/>
                <a:ea typeface="Raleway"/>
                <a:cs typeface="Raleway"/>
                <a:sym typeface="Raleway"/>
              </a:defRPr>
            </a:lvl9pPr>
          </a:lstStyle>
          <a:p>
            <a:endParaRPr/>
          </a:p>
        </p:txBody>
      </p:sp>
    </p:spTree>
    <p:extLst>
      <p:ext uri="{BB962C8B-B14F-4D97-AF65-F5344CB8AC3E}">
        <p14:creationId xmlns:p14="http://schemas.microsoft.com/office/powerpoint/2010/main" val="659313018"/>
      </p:ext>
    </p:extLst>
  </p:cSld>
  <p:clrMap bg1="lt1" tx1="dk1" bg2="dk2" tx2="lt2" accent1="accent1" accent2="accent2" accent3="accent3" accent4="accent4" accent5="accent5" accent6="accent6" hlink="hlink" folHlink="folHlink"/>
  <p:sldLayoutIdLst>
    <p:sldLayoutId id="2147483661" r:id="rId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29EBC2A-07B6-4F74-AD10-DDCB2BA07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4407877-54E0-4E79-9C20-32748DD7EAF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39B1BD2-97FD-44B6-A80D-412DE2E28F0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43787-D3DC-45D5-B56C-69A6C1B79726}" type="datetimeFigureOut">
              <a:rPr lang="tr-TR" smtClean="0"/>
              <a:t>20.03.2020</a:t>
            </a:fld>
            <a:endParaRPr lang="tr-TR"/>
          </a:p>
        </p:txBody>
      </p:sp>
      <p:sp>
        <p:nvSpPr>
          <p:cNvPr id="5" name="Alt Bilgi Yer Tutucusu 4">
            <a:extLst>
              <a:ext uri="{FF2B5EF4-FFF2-40B4-BE49-F238E27FC236}">
                <a16:creationId xmlns:a16="http://schemas.microsoft.com/office/drawing/2014/main" id="{94745648-D515-4A68-B35A-6CA3EC5A836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55DE232-494C-40A8-A8C1-ECC30BB9ADD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6254B-239C-4179-BDCB-5F38BC1EE8FF}" type="slidenum">
              <a:rPr lang="tr-TR" smtClean="0"/>
              <a:t>‹#›</a:t>
            </a:fld>
            <a:endParaRPr lang="tr-TR"/>
          </a:p>
        </p:txBody>
      </p:sp>
    </p:spTree>
    <p:extLst>
      <p:ext uri="{BB962C8B-B14F-4D97-AF65-F5344CB8AC3E}">
        <p14:creationId xmlns:p14="http://schemas.microsoft.com/office/powerpoint/2010/main" val="32642300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C84182-4AC3-4585-997B-D5968193BD91}"/>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6F5BD0E7-536B-4146-AC4A-11F0B9E6DB91}"/>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68309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rats laug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9723" y="338349"/>
            <a:ext cx="7589704" cy="5553492"/>
          </a:xfrm>
        </p:spPr>
      </p:pic>
    </p:spTree>
    <p:extLst>
      <p:ext uri="{BB962C8B-B14F-4D97-AF65-F5344CB8AC3E}">
        <p14:creationId xmlns:p14="http://schemas.microsoft.com/office/powerpoint/2010/main" val="156867963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8F97A01-9C3C-48EB-9847-6C1ECDE4D24A}"/>
              </a:ext>
            </a:extLst>
          </p:cNvPr>
          <p:cNvSpPr>
            <a:spLocks noGrp="1"/>
          </p:cNvSpPr>
          <p:nvPr>
            <p:ph type="title"/>
          </p:nvPr>
        </p:nvSpPr>
        <p:spPr/>
        <p:txBody>
          <a:bodyPr/>
          <a:lstStyle/>
          <a:p>
            <a:r>
              <a:rPr lang="tr-TR" b="1" dirty="0"/>
              <a:t>LUST </a:t>
            </a:r>
          </a:p>
        </p:txBody>
      </p:sp>
      <p:sp>
        <p:nvSpPr>
          <p:cNvPr id="3" name="İçerik Yer Tutucusu 2">
            <a:extLst>
              <a:ext uri="{FF2B5EF4-FFF2-40B4-BE49-F238E27FC236}">
                <a16:creationId xmlns:a16="http://schemas.microsoft.com/office/drawing/2014/main" id="{4318B81A-9284-4638-A929-D7BD5A44CDD4}"/>
              </a:ext>
            </a:extLst>
          </p:cNvPr>
          <p:cNvSpPr>
            <a:spLocks noGrp="1"/>
          </p:cNvSpPr>
          <p:nvPr>
            <p:ph idx="1"/>
          </p:nvPr>
        </p:nvSpPr>
        <p:spPr>
          <a:xfrm>
            <a:off x="838200" y="1825625"/>
            <a:ext cx="7178013" cy="4579705"/>
          </a:xfrm>
        </p:spPr>
        <p:txBody>
          <a:bodyPr>
            <a:normAutofit fontScale="92500" lnSpcReduction="20000"/>
          </a:bodyPr>
          <a:lstStyle/>
          <a:p>
            <a:r>
              <a:rPr lang="en-US" dirty="0"/>
              <a:t>This system is activated in animals as they develop and seek out sexual partners. </a:t>
            </a:r>
            <a:endParaRPr lang="tr-TR" dirty="0"/>
          </a:p>
          <a:p>
            <a:r>
              <a:rPr lang="en-US" dirty="0"/>
              <a:t>It is aroused by the male and female sex hormones. </a:t>
            </a:r>
            <a:endParaRPr lang="tr-TR" dirty="0"/>
          </a:p>
          <a:p>
            <a:r>
              <a:rPr lang="en-US" dirty="0"/>
              <a:t>In female animals, oxytocin transmission is promoted by </a:t>
            </a:r>
            <a:r>
              <a:rPr lang="en-US" dirty="0" err="1"/>
              <a:t>oestrogen</a:t>
            </a:r>
            <a:r>
              <a:rPr lang="en-US" dirty="0"/>
              <a:t> and in male animals, vasopressin  transmission is promoted by testosterone. </a:t>
            </a:r>
            <a:endParaRPr lang="tr-TR" dirty="0"/>
          </a:p>
          <a:p>
            <a:r>
              <a:rPr lang="en-US" dirty="0"/>
              <a:t>Oxytocin promotes trust and confidence in females and also promotes sexual readiness. </a:t>
            </a:r>
            <a:endParaRPr lang="tr-TR" dirty="0"/>
          </a:p>
          <a:p>
            <a:r>
              <a:rPr lang="en-US" dirty="0"/>
              <a:t>Vasopressin promotes assertiveness. </a:t>
            </a:r>
            <a:endParaRPr lang="tr-TR" dirty="0"/>
          </a:p>
          <a:p>
            <a:r>
              <a:rPr lang="en-US" dirty="0"/>
              <a:t>Key activating neuromodulators are steroids, vasopressin, </a:t>
            </a:r>
            <a:r>
              <a:rPr lang="en-US" dirty="0" err="1"/>
              <a:t>luteinising</a:t>
            </a:r>
            <a:r>
              <a:rPr lang="en-US" dirty="0"/>
              <a:t> release hormone and cholecystokinin. </a:t>
            </a:r>
          </a:p>
          <a:p>
            <a:r>
              <a:rPr lang="en-US" dirty="0"/>
              <a:t> </a:t>
            </a:r>
            <a:endParaRPr lang="tr-TR" dirty="0"/>
          </a:p>
        </p:txBody>
      </p:sp>
      <p:pic>
        <p:nvPicPr>
          <p:cNvPr id="4" name="Resim 3">
            <a:extLst>
              <a:ext uri="{FF2B5EF4-FFF2-40B4-BE49-F238E27FC236}">
                <a16:creationId xmlns:a16="http://schemas.microsoft.com/office/drawing/2014/main" id="{42A65F7E-AC94-469A-B12A-85AE72ABCFBF}"/>
              </a:ext>
            </a:extLst>
          </p:cNvPr>
          <p:cNvPicPr>
            <a:picLocks noChangeAspect="1"/>
          </p:cNvPicPr>
          <p:nvPr/>
        </p:nvPicPr>
        <p:blipFill>
          <a:blip r:embed="rId2"/>
          <a:stretch>
            <a:fillRect/>
          </a:stretch>
        </p:blipFill>
        <p:spPr>
          <a:xfrm>
            <a:off x="8304246" y="1791377"/>
            <a:ext cx="3492500" cy="2324100"/>
          </a:xfrm>
          <a:prstGeom prst="rect">
            <a:avLst/>
          </a:prstGeom>
        </p:spPr>
      </p:pic>
    </p:spTree>
    <p:extLst>
      <p:ext uri="{BB962C8B-B14F-4D97-AF65-F5344CB8AC3E}">
        <p14:creationId xmlns:p14="http://schemas.microsoft.com/office/powerpoint/2010/main" val="197812006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8F97A01-9C3C-48EB-9847-6C1ECDE4D24A}"/>
              </a:ext>
            </a:extLst>
          </p:cNvPr>
          <p:cNvSpPr>
            <a:spLocks noGrp="1"/>
          </p:cNvSpPr>
          <p:nvPr>
            <p:ph type="title"/>
          </p:nvPr>
        </p:nvSpPr>
        <p:spPr/>
        <p:txBody>
          <a:bodyPr/>
          <a:lstStyle/>
          <a:p>
            <a:r>
              <a:rPr lang="en-US" b="1" dirty="0"/>
              <a:t>CARE  </a:t>
            </a:r>
          </a:p>
        </p:txBody>
      </p:sp>
      <p:sp>
        <p:nvSpPr>
          <p:cNvPr id="3" name="İçerik Yer Tutucusu 2">
            <a:extLst>
              <a:ext uri="{FF2B5EF4-FFF2-40B4-BE49-F238E27FC236}">
                <a16:creationId xmlns:a16="http://schemas.microsoft.com/office/drawing/2014/main" id="{4318B81A-9284-4638-A929-D7BD5A44CDD4}"/>
              </a:ext>
            </a:extLst>
          </p:cNvPr>
          <p:cNvSpPr>
            <a:spLocks noGrp="1"/>
          </p:cNvSpPr>
          <p:nvPr>
            <p:ph idx="1"/>
          </p:nvPr>
        </p:nvSpPr>
        <p:spPr>
          <a:xfrm>
            <a:off x="838200" y="1825625"/>
            <a:ext cx="7178013" cy="4579705"/>
          </a:xfrm>
        </p:spPr>
        <p:txBody>
          <a:bodyPr>
            <a:normAutofit/>
          </a:bodyPr>
          <a:lstStyle/>
          <a:p>
            <a:r>
              <a:rPr lang="en-US" dirty="0"/>
              <a:t>The care system is associated with parental care of young and is activated in late pregnancy with the shift of hormones that occurs – declining progesterone and increasing </a:t>
            </a:r>
            <a:r>
              <a:rPr lang="en-US" dirty="0" err="1"/>
              <a:t>oestrogen</a:t>
            </a:r>
            <a:r>
              <a:rPr lang="en-US" dirty="0"/>
              <a:t>, prolactin and oxytocin. </a:t>
            </a:r>
            <a:endParaRPr lang="tr-TR" dirty="0"/>
          </a:p>
          <a:p>
            <a:r>
              <a:rPr lang="en-US" dirty="0"/>
              <a:t>These changes enable the development of maternal care which encompasses maternal bonding with offspring and also the nurturing of the young.  </a:t>
            </a:r>
            <a:endParaRPr lang="tr-TR" dirty="0"/>
          </a:p>
        </p:txBody>
      </p:sp>
      <p:pic>
        <p:nvPicPr>
          <p:cNvPr id="4" name="Resim 3">
            <a:extLst>
              <a:ext uri="{FF2B5EF4-FFF2-40B4-BE49-F238E27FC236}">
                <a16:creationId xmlns:a16="http://schemas.microsoft.com/office/drawing/2014/main" id="{ADC7DEA8-F629-41FA-8292-6F619F228032}"/>
              </a:ext>
            </a:extLst>
          </p:cNvPr>
          <p:cNvPicPr>
            <a:picLocks noChangeAspect="1"/>
          </p:cNvPicPr>
          <p:nvPr/>
        </p:nvPicPr>
        <p:blipFill>
          <a:blip r:embed="rId2"/>
          <a:stretch>
            <a:fillRect/>
          </a:stretch>
        </p:blipFill>
        <p:spPr>
          <a:xfrm>
            <a:off x="8304246" y="1830705"/>
            <a:ext cx="3492500" cy="2324100"/>
          </a:xfrm>
          <a:prstGeom prst="rect">
            <a:avLst/>
          </a:prstGeom>
        </p:spPr>
      </p:pic>
    </p:spTree>
    <p:extLst>
      <p:ext uri="{BB962C8B-B14F-4D97-AF65-F5344CB8AC3E}">
        <p14:creationId xmlns:p14="http://schemas.microsoft.com/office/powerpoint/2010/main" val="375515387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CDBFCF4-19E6-4C36-A150-788C128B64F7}"/>
              </a:ext>
            </a:extLst>
          </p:cNvPr>
          <p:cNvSpPr>
            <a:spLocks noGrp="1"/>
          </p:cNvSpPr>
          <p:nvPr>
            <p:ph type="ctrTitle"/>
          </p:nvPr>
        </p:nvSpPr>
        <p:spPr>
          <a:xfrm>
            <a:off x="1801467" y="1029200"/>
            <a:ext cx="4774587" cy="1546400"/>
          </a:xfrm>
        </p:spPr>
        <p:txBody>
          <a:bodyPr/>
          <a:lstStyle/>
          <a:p>
            <a:r>
              <a:rPr lang="tr-TR" sz="5867" dirty="0"/>
              <a:t>DO ANIMALS HAVE EMOTIONS?</a:t>
            </a:r>
          </a:p>
        </p:txBody>
      </p:sp>
      <p:sp>
        <p:nvSpPr>
          <p:cNvPr id="3" name="Alt Başlık 2">
            <a:extLst>
              <a:ext uri="{FF2B5EF4-FFF2-40B4-BE49-F238E27FC236}">
                <a16:creationId xmlns:a16="http://schemas.microsoft.com/office/drawing/2014/main" id="{54AD25DB-7E8A-4173-A7D2-9CCC782694AC}"/>
              </a:ext>
            </a:extLst>
          </p:cNvPr>
          <p:cNvSpPr>
            <a:spLocks noGrp="1"/>
          </p:cNvSpPr>
          <p:nvPr>
            <p:ph type="subTitle" idx="1"/>
          </p:nvPr>
        </p:nvSpPr>
        <p:spPr>
          <a:xfrm>
            <a:off x="1871531" y="4677139"/>
            <a:ext cx="7776800" cy="1046400"/>
          </a:xfrm>
        </p:spPr>
        <p:txBody>
          <a:bodyPr/>
          <a:lstStyle/>
          <a:p>
            <a:r>
              <a:rPr lang="tr-TR"/>
              <a:t>WEEK 3</a:t>
            </a:r>
            <a:endParaRPr lang="tr-TR" dirty="0"/>
          </a:p>
        </p:txBody>
      </p:sp>
      <p:pic>
        <p:nvPicPr>
          <p:cNvPr id="4" name="Resim 3">
            <a:extLst>
              <a:ext uri="{FF2B5EF4-FFF2-40B4-BE49-F238E27FC236}">
                <a16:creationId xmlns:a16="http://schemas.microsoft.com/office/drawing/2014/main" id="{2202FAE2-E5A0-4444-8A1B-237CE5ADE930}"/>
              </a:ext>
            </a:extLst>
          </p:cNvPr>
          <p:cNvPicPr>
            <a:picLocks noChangeAspect="1"/>
          </p:cNvPicPr>
          <p:nvPr/>
        </p:nvPicPr>
        <p:blipFill>
          <a:blip r:embed="rId2"/>
          <a:stretch>
            <a:fillRect/>
          </a:stretch>
        </p:blipFill>
        <p:spPr>
          <a:xfrm>
            <a:off x="6480043" y="836712"/>
            <a:ext cx="4512501" cy="5319083"/>
          </a:xfrm>
          <a:prstGeom prst="rect">
            <a:avLst/>
          </a:prstGeom>
        </p:spPr>
      </p:pic>
    </p:spTree>
    <p:extLst>
      <p:ext uri="{BB962C8B-B14F-4D97-AF65-F5344CB8AC3E}">
        <p14:creationId xmlns:p14="http://schemas.microsoft.com/office/powerpoint/2010/main" val="263135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77B8474-483B-4370-8C37-CE98935D984A}"/>
              </a:ext>
            </a:extLst>
          </p:cNvPr>
          <p:cNvSpPr>
            <a:spLocks noGrp="1"/>
          </p:cNvSpPr>
          <p:nvPr>
            <p:ph type="title"/>
          </p:nvPr>
        </p:nvSpPr>
        <p:spPr/>
        <p:txBody>
          <a:bodyPr>
            <a:normAutofit/>
          </a:bodyPr>
          <a:lstStyle/>
          <a:p>
            <a:r>
              <a:rPr lang="tr-TR" b="1" dirty="0"/>
              <a:t>DEVELOPMENT OF EMOTIONAL INTELLIGENCE</a:t>
            </a:r>
          </a:p>
        </p:txBody>
      </p:sp>
      <p:sp>
        <p:nvSpPr>
          <p:cNvPr id="3" name="İçerik Yer Tutucusu 2">
            <a:extLst>
              <a:ext uri="{FF2B5EF4-FFF2-40B4-BE49-F238E27FC236}">
                <a16:creationId xmlns:a16="http://schemas.microsoft.com/office/drawing/2014/main" id="{4C3A3F87-DC2A-400B-96FC-90C40D0E9BDA}"/>
              </a:ext>
            </a:extLst>
          </p:cNvPr>
          <p:cNvSpPr>
            <a:spLocks noGrp="1"/>
          </p:cNvSpPr>
          <p:nvPr>
            <p:ph idx="1"/>
          </p:nvPr>
        </p:nvSpPr>
        <p:spPr>
          <a:xfrm>
            <a:off x="838200" y="1604798"/>
            <a:ext cx="10515600" cy="4572167"/>
          </a:xfrm>
        </p:spPr>
        <p:txBody>
          <a:bodyPr>
            <a:normAutofit fontScale="92500" lnSpcReduction="20000"/>
          </a:bodyPr>
          <a:lstStyle/>
          <a:p>
            <a:r>
              <a:rPr lang="tr-TR" dirty="0" err="1"/>
              <a:t>Emotional</a:t>
            </a:r>
            <a:r>
              <a:rPr lang="tr-TR" dirty="0"/>
              <a:t> </a:t>
            </a:r>
            <a:r>
              <a:rPr lang="tr-TR" dirty="0" err="1"/>
              <a:t>intelligence</a:t>
            </a:r>
            <a:r>
              <a:rPr lang="tr-TR" dirty="0"/>
              <a:t>: </a:t>
            </a:r>
          </a:p>
          <a:p>
            <a:pPr lvl="1"/>
            <a:r>
              <a:rPr lang="tr-TR" dirty="0" err="1"/>
              <a:t>Ability</a:t>
            </a:r>
            <a:r>
              <a:rPr lang="tr-TR" dirty="0"/>
              <a:t> </a:t>
            </a:r>
            <a:r>
              <a:rPr lang="tr-TR" dirty="0" err="1"/>
              <a:t>to</a:t>
            </a:r>
            <a:r>
              <a:rPr lang="tr-TR" dirty="0"/>
              <a:t> </a:t>
            </a:r>
            <a:r>
              <a:rPr lang="tr-TR" dirty="0" err="1"/>
              <a:t>read</a:t>
            </a:r>
            <a:r>
              <a:rPr lang="tr-TR" dirty="0"/>
              <a:t> </a:t>
            </a:r>
            <a:r>
              <a:rPr lang="tr-TR" dirty="0" err="1"/>
              <a:t>and</a:t>
            </a:r>
            <a:r>
              <a:rPr lang="tr-TR" dirty="0"/>
              <a:t> </a:t>
            </a:r>
            <a:r>
              <a:rPr lang="tr-TR" dirty="0" err="1"/>
              <a:t>interpret</a:t>
            </a:r>
            <a:r>
              <a:rPr lang="tr-TR" dirty="0"/>
              <a:t> </a:t>
            </a:r>
            <a:r>
              <a:rPr lang="tr-TR" dirty="0" err="1"/>
              <a:t>others</a:t>
            </a:r>
            <a:r>
              <a:rPr lang="tr-TR" dirty="0"/>
              <a:t>’ </a:t>
            </a:r>
            <a:r>
              <a:rPr lang="tr-TR" dirty="0" err="1"/>
              <a:t>emotions</a:t>
            </a:r>
            <a:endParaRPr lang="tr-TR" dirty="0"/>
          </a:p>
          <a:p>
            <a:pPr lvl="1"/>
            <a:r>
              <a:rPr lang="tr-TR" dirty="0" err="1"/>
              <a:t>Ability</a:t>
            </a:r>
            <a:r>
              <a:rPr lang="tr-TR" dirty="0"/>
              <a:t> </a:t>
            </a:r>
            <a:r>
              <a:rPr lang="tr-TR" dirty="0" err="1"/>
              <a:t>to</a:t>
            </a:r>
            <a:r>
              <a:rPr lang="tr-TR" dirty="0"/>
              <a:t> </a:t>
            </a:r>
            <a:r>
              <a:rPr lang="tr-TR" dirty="0" err="1"/>
              <a:t>control</a:t>
            </a:r>
            <a:r>
              <a:rPr lang="tr-TR" dirty="0"/>
              <a:t> </a:t>
            </a:r>
            <a:r>
              <a:rPr lang="tr-TR" dirty="0" err="1"/>
              <a:t>emotions</a:t>
            </a:r>
            <a:r>
              <a:rPr lang="tr-TR" dirty="0"/>
              <a:t> in </a:t>
            </a:r>
            <a:r>
              <a:rPr lang="tr-TR" dirty="0" err="1"/>
              <a:t>case</a:t>
            </a:r>
            <a:r>
              <a:rPr lang="tr-TR" dirty="0"/>
              <a:t> of </a:t>
            </a:r>
            <a:r>
              <a:rPr lang="tr-TR" dirty="0" err="1"/>
              <a:t>stress</a:t>
            </a:r>
            <a:endParaRPr lang="tr-TR" dirty="0"/>
          </a:p>
          <a:p>
            <a:pPr lvl="1"/>
            <a:r>
              <a:rPr lang="tr-TR" dirty="0" err="1"/>
              <a:t>It</a:t>
            </a:r>
            <a:r>
              <a:rPr lang="tr-TR" dirty="0"/>
              <a:t> is </a:t>
            </a:r>
            <a:r>
              <a:rPr lang="tr-TR" dirty="0" err="1"/>
              <a:t>about</a:t>
            </a:r>
            <a:r>
              <a:rPr lang="tr-TR" dirty="0"/>
              <a:t> how </a:t>
            </a:r>
            <a:r>
              <a:rPr lang="tr-TR" dirty="0" err="1"/>
              <a:t>well</a:t>
            </a:r>
            <a:r>
              <a:rPr lang="tr-TR" dirty="0"/>
              <a:t> </a:t>
            </a:r>
            <a:r>
              <a:rPr lang="tr-TR" dirty="0" err="1"/>
              <a:t>we</a:t>
            </a:r>
            <a:r>
              <a:rPr lang="tr-TR" dirty="0"/>
              <a:t> </a:t>
            </a:r>
            <a:r>
              <a:rPr lang="tr-TR" dirty="0" err="1"/>
              <a:t>understand</a:t>
            </a:r>
            <a:r>
              <a:rPr lang="tr-TR" dirty="0"/>
              <a:t> </a:t>
            </a:r>
            <a:r>
              <a:rPr lang="tr-TR" dirty="0" err="1"/>
              <a:t>emotions</a:t>
            </a:r>
            <a:r>
              <a:rPr lang="tr-TR" dirty="0"/>
              <a:t>.</a:t>
            </a:r>
          </a:p>
          <a:p>
            <a:pPr marL="457189" lvl="1" indent="0">
              <a:buNone/>
            </a:pPr>
            <a:endParaRPr lang="tr-TR" dirty="0"/>
          </a:p>
          <a:p>
            <a:pPr marL="457189" lvl="1" indent="0">
              <a:buNone/>
            </a:pPr>
            <a:r>
              <a:rPr lang="tr-TR" dirty="0" err="1"/>
              <a:t>Dogs&amp;Cats</a:t>
            </a:r>
            <a:r>
              <a:rPr lang="tr-TR" dirty="0"/>
              <a:t> </a:t>
            </a:r>
            <a:r>
              <a:rPr lang="tr-TR" dirty="0" err="1"/>
              <a:t>have</a:t>
            </a:r>
            <a:r>
              <a:rPr lang="tr-TR" dirty="0"/>
              <a:t>:  </a:t>
            </a:r>
          </a:p>
          <a:p>
            <a:pPr lvl="1"/>
            <a:r>
              <a:rPr lang="tr-TR" dirty="0" err="1"/>
              <a:t>Primary</a:t>
            </a:r>
            <a:r>
              <a:rPr lang="tr-TR" dirty="0"/>
              <a:t> (</a:t>
            </a:r>
            <a:r>
              <a:rPr lang="tr-TR" dirty="0" err="1"/>
              <a:t>instinctive</a:t>
            </a:r>
            <a:r>
              <a:rPr lang="tr-TR" dirty="0"/>
              <a:t>), </a:t>
            </a:r>
          </a:p>
          <a:p>
            <a:pPr lvl="1"/>
            <a:r>
              <a:rPr lang="tr-TR" dirty="0" err="1"/>
              <a:t>Secondary</a:t>
            </a:r>
            <a:r>
              <a:rPr lang="tr-TR" dirty="0"/>
              <a:t> (</a:t>
            </a:r>
            <a:r>
              <a:rPr lang="tr-TR" dirty="0" err="1"/>
              <a:t>Conditioned</a:t>
            </a:r>
            <a:r>
              <a:rPr lang="tr-TR" dirty="0"/>
              <a:t>)</a:t>
            </a:r>
          </a:p>
          <a:p>
            <a:pPr lvl="1"/>
            <a:r>
              <a:rPr lang="tr-TR" dirty="0" err="1"/>
              <a:t>Tertiary</a:t>
            </a:r>
            <a:r>
              <a:rPr lang="tr-TR" dirty="0"/>
              <a:t> (</a:t>
            </a:r>
            <a:r>
              <a:rPr lang="tr-TR" dirty="0" err="1"/>
              <a:t>Cognition</a:t>
            </a:r>
            <a:r>
              <a:rPr lang="tr-TR" dirty="0"/>
              <a:t>) </a:t>
            </a:r>
            <a:r>
              <a:rPr lang="tr-TR" dirty="0" err="1"/>
              <a:t>emotional</a:t>
            </a:r>
            <a:r>
              <a:rPr lang="tr-TR" dirty="0"/>
              <a:t> </a:t>
            </a:r>
            <a:r>
              <a:rPr lang="tr-TR" dirty="0" err="1"/>
              <a:t>systems</a:t>
            </a:r>
            <a:r>
              <a:rPr lang="tr-TR" dirty="0"/>
              <a:t>.</a:t>
            </a:r>
          </a:p>
          <a:p>
            <a:r>
              <a:rPr lang="tr-TR" dirty="0" err="1"/>
              <a:t>Social</a:t>
            </a:r>
            <a:r>
              <a:rPr lang="tr-TR" dirty="0"/>
              <a:t> </a:t>
            </a:r>
            <a:r>
              <a:rPr lang="tr-TR" dirty="0" err="1"/>
              <a:t>intelligence</a:t>
            </a:r>
            <a:r>
              <a:rPr lang="tr-TR" dirty="0"/>
              <a:t>, problem </a:t>
            </a:r>
            <a:r>
              <a:rPr lang="tr-TR" dirty="0" err="1"/>
              <a:t>solving</a:t>
            </a:r>
            <a:r>
              <a:rPr lang="tr-TR" dirty="0"/>
              <a:t> </a:t>
            </a:r>
            <a:r>
              <a:rPr lang="tr-TR" dirty="0" err="1"/>
              <a:t>ability</a:t>
            </a:r>
            <a:r>
              <a:rPr lang="tr-TR" dirty="0"/>
              <a:t>, </a:t>
            </a:r>
            <a:r>
              <a:rPr lang="tr-TR" dirty="0" err="1"/>
              <a:t>cooperation</a:t>
            </a:r>
            <a:r>
              <a:rPr lang="tr-TR" dirty="0"/>
              <a:t> </a:t>
            </a:r>
            <a:r>
              <a:rPr lang="tr-TR" dirty="0" err="1"/>
              <a:t>ability</a:t>
            </a:r>
            <a:r>
              <a:rPr lang="tr-TR" dirty="0"/>
              <a:t> of </a:t>
            </a:r>
            <a:r>
              <a:rPr lang="tr-TR" dirty="0" err="1"/>
              <a:t>dogs</a:t>
            </a:r>
            <a:r>
              <a:rPr lang="tr-TR" dirty="0"/>
              <a:t> is </a:t>
            </a:r>
            <a:r>
              <a:rPr lang="tr-TR" dirty="0" err="1"/>
              <a:t>more</a:t>
            </a:r>
            <a:r>
              <a:rPr lang="tr-TR" dirty="0"/>
              <a:t> </a:t>
            </a:r>
            <a:r>
              <a:rPr lang="tr-TR" dirty="0" err="1"/>
              <a:t>similar</a:t>
            </a:r>
            <a:r>
              <a:rPr lang="tr-TR" dirty="0"/>
              <a:t> </a:t>
            </a:r>
            <a:r>
              <a:rPr lang="tr-TR" dirty="0" err="1"/>
              <a:t>to</a:t>
            </a:r>
            <a:r>
              <a:rPr lang="tr-TR" dirty="0"/>
              <a:t> </a:t>
            </a:r>
            <a:r>
              <a:rPr lang="tr-TR" dirty="0" err="1"/>
              <a:t>those</a:t>
            </a:r>
            <a:r>
              <a:rPr lang="tr-TR" dirty="0"/>
              <a:t> of </a:t>
            </a:r>
            <a:r>
              <a:rPr lang="tr-TR" dirty="0" err="1"/>
              <a:t>humans</a:t>
            </a:r>
            <a:r>
              <a:rPr lang="tr-TR" dirty="0"/>
              <a:t> in </a:t>
            </a:r>
            <a:r>
              <a:rPr lang="tr-TR" dirty="0" err="1"/>
              <a:t>comparison</a:t>
            </a:r>
            <a:r>
              <a:rPr lang="tr-TR" dirty="0"/>
              <a:t> </a:t>
            </a:r>
            <a:r>
              <a:rPr lang="tr-TR" dirty="0" err="1"/>
              <a:t>to</a:t>
            </a:r>
            <a:r>
              <a:rPr lang="tr-TR" dirty="0"/>
              <a:t> </a:t>
            </a:r>
            <a:r>
              <a:rPr lang="tr-TR" dirty="0" err="1"/>
              <a:t>primats</a:t>
            </a:r>
            <a:r>
              <a:rPr lang="tr-TR" dirty="0"/>
              <a:t>.</a:t>
            </a:r>
          </a:p>
          <a:p>
            <a:r>
              <a:rPr lang="tr-TR" dirty="0" err="1"/>
              <a:t>Clinical</a:t>
            </a:r>
            <a:r>
              <a:rPr lang="tr-TR" dirty="0"/>
              <a:t> </a:t>
            </a:r>
            <a:r>
              <a:rPr lang="tr-TR" dirty="0" err="1"/>
              <a:t>behavioral</a:t>
            </a:r>
            <a:r>
              <a:rPr lang="tr-TR" dirty="0"/>
              <a:t> </a:t>
            </a:r>
            <a:r>
              <a:rPr lang="tr-TR" dirty="0" err="1"/>
              <a:t>disorders</a:t>
            </a:r>
            <a:r>
              <a:rPr lang="tr-TR" dirty="0"/>
              <a:t> in </a:t>
            </a:r>
            <a:r>
              <a:rPr lang="tr-TR" dirty="0" err="1"/>
              <a:t>cats</a:t>
            </a:r>
            <a:r>
              <a:rPr lang="tr-TR" dirty="0"/>
              <a:t> </a:t>
            </a:r>
            <a:r>
              <a:rPr lang="tr-TR" dirty="0" err="1"/>
              <a:t>and</a:t>
            </a:r>
            <a:r>
              <a:rPr lang="tr-TR" dirty="0"/>
              <a:t> </a:t>
            </a:r>
            <a:r>
              <a:rPr lang="tr-TR" dirty="0" err="1"/>
              <a:t>dogs</a:t>
            </a:r>
            <a:r>
              <a:rPr lang="tr-TR" dirty="0"/>
              <a:t> can be </a:t>
            </a:r>
            <a:r>
              <a:rPr lang="tr-TR" dirty="0" err="1"/>
              <a:t>treated</a:t>
            </a:r>
            <a:r>
              <a:rPr lang="tr-TR" dirty="0"/>
              <a:t> </a:t>
            </a:r>
            <a:r>
              <a:rPr lang="tr-TR" dirty="0" err="1"/>
              <a:t>with</a:t>
            </a:r>
            <a:r>
              <a:rPr lang="tr-TR" dirty="0"/>
              <a:t> </a:t>
            </a:r>
            <a:r>
              <a:rPr lang="tr-TR" dirty="0" err="1"/>
              <a:t>the</a:t>
            </a:r>
            <a:r>
              <a:rPr lang="tr-TR" dirty="0"/>
              <a:t> </a:t>
            </a:r>
            <a:r>
              <a:rPr lang="tr-TR" dirty="0" err="1"/>
              <a:t>same</a:t>
            </a:r>
            <a:r>
              <a:rPr lang="tr-TR" dirty="0"/>
              <a:t> </a:t>
            </a:r>
            <a:r>
              <a:rPr lang="tr-TR" dirty="0" err="1"/>
              <a:t>drugs</a:t>
            </a:r>
            <a:r>
              <a:rPr lang="tr-TR" dirty="0"/>
              <a:t> as in </a:t>
            </a:r>
            <a:r>
              <a:rPr lang="tr-TR" dirty="0" err="1"/>
              <a:t>humans</a:t>
            </a:r>
            <a:r>
              <a:rPr lang="tr-TR" dirty="0"/>
              <a:t>.</a:t>
            </a:r>
          </a:p>
        </p:txBody>
      </p:sp>
      <p:pic>
        <p:nvPicPr>
          <p:cNvPr id="5" name="Resim 4">
            <a:extLst>
              <a:ext uri="{FF2B5EF4-FFF2-40B4-BE49-F238E27FC236}">
                <a16:creationId xmlns:a16="http://schemas.microsoft.com/office/drawing/2014/main" id="{AD190B49-AF7B-4F29-8DB6-C86B7E5F1DB1}"/>
              </a:ext>
            </a:extLst>
          </p:cNvPr>
          <p:cNvPicPr>
            <a:picLocks noChangeAspect="1"/>
          </p:cNvPicPr>
          <p:nvPr/>
        </p:nvPicPr>
        <p:blipFill>
          <a:blip r:embed="rId2"/>
          <a:stretch>
            <a:fillRect/>
          </a:stretch>
        </p:blipFill>
        <p:spPr>
          <a:xfrm>
            <a:off x="6576053" y="1690688"/>
            <a:ext cx="5020608" cy="2625592"/>
          </a:xfrm>
          <a:prstGeom prst="rect">
            <a:avLst/>
          </a:prstGeom>
        </p:spPr>
      </p:pic>
    </p:spTree>
    <p:extLst>
      <p:ext uri="{BB962C8B-B14F-4D97-AF65-F5344CB8AC3E}">
        <p14:creationId xmlns:p14="http://schemas.microsoft.com/office/powerpoint/2010/main" val="1852351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A6B999F-3862-4D77-A598-B19D402B3AFF}"/>
              </a:ext>
            </a:extLst>
          </p:cNvPr>
          <p:cNvSpPr>
            <a:spLocks noGrp="1"/>
          </p:cNvSpPr>
          <p:nvPr>
            <p:ph type="title"/>
          </p:nvPr>
        </p:nvSpPr>
        <p:spPr>
          <a:xfrm>
            <a:off x="268703" y="288008"/>
            <a:ext cx="10515600" cy="1325563"/>
          </a:xfrm>
        </p:spPr>
        <p:txBody>
          <a:bodyPr>
            <a:normAutofit/>
          </a:bodyPr>
          <a:lstStyle/>
          <a:p>
            <a:r>
              <a:rPr lang="tr-TR" b="1" dirty="0">
                <a:effectLst>
                  <a:outerShdw blurRad="38100" dist="38100" dir="2700000" algn="tl">
                    <a:srgbClr val="000000">
                      <a:alpha val="43137"/>
                    </a:srgbClr>
                  </a:outerShdw>
                </a:effectLst>
              </a:rPr>
              <a:t>EMOTIONS</a:t>
            </a:r>
            <a:br>
              <a:rPr lang="tr-TR" dirty="0"/>
            </a:br>
            <a:endParaRPr lang="tr-TR" dirty="0"/>
          </a:p>
        </p:txBody>
      </p:sp>
      <p:sp>
        <p:nvSpPr>
          <p:cNvPr id="3" name="İçerik Yer Tutucusu 2">
            <a:extLst>
              <a:ext uri="{FF2B5EF4-FFF2-40B4-BE49-F238E27FC236}">
                <a16:creationId xmlns:a16="http://schemas.microsoft.com/office/drawing/2014/main" id="{1D33BE7E-0C0B-46FC-9ED9-415C65ED4D13}"/>
              </a:ext>
            </a:extLst>
          </p:cNvPr>
          <p:cNvSpPr>
            <a:spLocks noGrp="1"/>
          </p:cNvSpPr>
          <p:nvPr>
            <p:ph idx="1"/>
          </p:nvPr>
        </p:nvSpPr>
        <p:spPr>
          <a:xfrm>
            <a:off x="242372" y="1266941"/>
            <a:ext cx="10541931" cy="4775087"/>
          </a:xfrm>
        </p:spPr>
        <p:txBody>
          <a:bodyPr>
            <a:normAutofit fontScale="77500" lnSpcReduction="20000"/>
          </a:bodyPr>
          <a:lstStyle/>
          <a:p>
            <a:r>
              <a:rPr lang="tr-TR" i="1" dirty="0"/>
              <a:t>«</a:t>
            </a:r>
            <a:r>
              <a:rPr lang="en-US" i="1" dirty="0"/>
              <a:t>In the brain</a:t>
            </a:r>
            <a:r>
              <a:rPr lang="tr-TR" i="1" dirty="0"/>
              <a:t>,</a:t>
            </a:r>
            <a:r>
              <a:rPr lang="en-US" i="1" dirty="0"/>
              <a:t> logic and reason are never separate from emotion. Even nonsense syllables have an emotional charge, either positive or negative. Nothing is neutral.</a:t>
            </a:r>
            <a:r>
              <a:rPr lang="tr-TR" i="1" dirty="0"/>
              <a:t>»</a:t>
            </a:r>
          </a:p>
          <a:p>
            <a:endParaRPr lang="tr-TR" i="1" dirty="0"/>
          </a:p>
          <a:p>
            <a:r>
              <a:rPr lang="en-US" sz="3467" dirty="0"/>
              <a:t>In order to be able to understand </a:t>
            </a:r>
            <a:r>
              <a:rPr lang="en-US" sz="3467" dirty="0" err="1"/>
              <a:t>behaviour</a:t>
            </a:r>
            <a:r>
              <a:rPr lang="en-US" sz="3467" dirty="0"/>
              <a:t> it is important that we understand the emotional motivations that underpin </a:t>
            </a:r>
            <a:r>
              <a:rPr lang="en-US" sz="3467" dirty="0" err="1"/>
              <a:t>behavioural</a:t>
            </a:r>
            <a:r>
              <a:rPr lang="en-US" sz="3467" dirty="0"/>
              <a:t> responses.</a:t>
            </a:r>
            <a:endParaRPr lang="tr-TR" sz="3467" dirty="0"/>
          </a:p>
          <a:p>
            <a:r>
              <a:rPr lang="en-US" sz="3467" dirty="0"/>
              <a:t> </a:t>
            </a:r>
            <a:r>
              <a:rPr lang="en-US" sz="3467" dirty="0" err="1"/>
              <a:t>Panksepp</a:t>
            </a:r>
            <a:r>
              <a:rPr lang="en-US" sz="3467" dirty="0"/>
              <a:t> describes</a:t>
            </a:r>
            <a:r>
              <a:rPr lang="tr-TR" sz="3467" dirty="0"/>
              <a:t> </a:t>
            </a:r>
            <a:r>
              <a:rPr lang="en-US" sz="3467" dirty="0"/>
              <a:t>seven different </a:t>
            </a:r>
            <a:r>
              <a:rPr lang="en-US" sz="3467" dirty="0" err="1"/>
              <a:t>behavioural</a:t>
            </a:r>
            <a:r>
              <a:rPr lang="en-US" sz="3467" dirty="0"/>
              <a:t> circuits in the brain</a:t>
            </a:r>
            <a:endParaRPr lang="tr-TR" sz="3467" dirty="0"/>
          </a:p>
          <a:p>
            <a:pPr marL="514338" indent="-514338">
              <a:buFont typeface="+mj-lt"/>
              <a:buAutoNum type="arabicPeriod"/>
            </a:pPr>
            <a:r>
              <a:rPr lang="tr-TR" dirty="0" err="1"/>
              <a:t>Seeking</a:t>
            </a:r>
            <a:r>
              <a:rPr lang="tr-TR" dirty="0"/>
              <a:t> (</a:t>
            </a:r>
            <a:r>
              <a:rPr lang="tr-TR" dirty="0" err="1"/>
              <a:t>Desire</a:t>
            </a:r>
            <a:r>
              <a:rPr lang="tr-TR" dirty="0"/>
              <a:t>), </a:t>
            </a:r>
          </a:p>
          <a:p>
            <a:pPr marL="514338" indent="-514338">
              <a:buFont typeface="+mj-lt"/>
              <a:buAutoNum type="arabicPeriod"/>
            </a:pPr>
            <a:r>
              <a:rPr lang="tr-TR" dirty="0" err="1"/>
              <a:t>Rage</a:t>
            </a:r>
            <a:r>
              <a:rPr lang="tr-TR" dirty="0"/>
              <a:t>( </a:t>
            </a:r>
            <a:r>
              <a:rPr lang="tr-TR" dirty="0" err="1"/>
              <a:t>Frustration</a:t>
            </a:r>
            <a:r>
              <a:rPr lang="tr-TR" dirty="0"/>
              <a:t>), </a:t>
            </a:r>
          </a:p>
          <a:p>
            <a:pPr marL="514338" indent="-514338">
              <a:buFont typeface="+mj-lt"/>
              <a:buAutoNum type="arabicPeriod"/>
            </a:pPr>
            <a:r>
              <a:rPr lang="tr-TR" dirty="0" err="1"/>
              <a:t>Fear-anxiety</a:t>
            </a:r>
            <a:r>
              <a:rPr lang="tr-TR" dirty="0"/>
              <a:t>, </a:t>
            </a:r>
          </a:p>
          <a:p>
            <a:pPr marL="514338" indent="-514338">
              <a:buFont typeface="+mj-lt"/>
              <a:buAutoNum type="arabicPeriod"/>
            </a:pPr>
            <a:r>
              <a:rPr lang="tr-TR" dirty="0" err="1"/>
              <a:t>Lust</a:t>
            </a:r>
            <a:r>
              <a:rPr lang="tr-TR" dirty="0"/>
              <a:t>, </a:t>
            </a:r>
          </a:p>
          <a:p>
            <a:pPr marL="514338" indent="-514338">
              <a:buFont typeface="+mj-lt"/>
              <a:buAutoNum type="arabicPeriod"/>
            </a:pPr>
            <a:r>
              <a:rPr lang="tr-TR" dirty="0" err="1"/>
              <a:t>Care</a:t>
            </a:r>
            <a:r>
              <a:rPr lang="tr-TR" dirty="0"/>
              <a:t>, </a:t>
            </a:r>
          </a:p>
          <a:p>
            <a:pPr marL="514338" indent="-514338">
              <a:buFont typeface="+mj-lt"/>
              <a:buAutoNum type="arabicPeriod"/>
            </a:pPr>
            <a:r>
              <a:rPr lang="tr-TR" dirty="0" err="1"/>
              <a:t>Panic-grief</a:t>
            </a:r>
            <a:endParaRPr lang="tr-TR" dirty="0"/>
          </a:p>
          <a:p>
            <a:pPr marL="514338" indent="-514338">
              <a:buFont typeface="+mj-lt"/>
              <a:buAutoNum type="arabicPeriod"/>
            </a:pPr>
            <a:r>
              <a:rPr lang="tr-TR" dirty="0"/>
              <a:t>Play</a:t>
            </a:r>
          </a:p>
          <a:p>
            <a:pPr marL="0" indent="0">
              <a:buNone/>
            </a:pPr>
            <a:endParaRPr lang="tr-TR" dirty="0"/>
          </a:p>
        </p:txBody>
      </p:sp>
      <p:pic>
        <p:nvPicPr>
          <p:cNvPr id="4" name="Resim 3"/>
          <p:cNvPicPr>
            <a:picLocks noChangeAspect="1"/>
          </p:cNvPicPr>
          <p:nvPr/>
        </p:nvPicPr>
        <p:blipFill>
          <a:blip r:embed="rId2"/>
          <a:stretch>
            <a:fillRect/>
          </a:stretch>
        </p:blipFill>
        <p:spPr>
          <a:xfrm>
            <a:off x="3983766" y="3294930"/>
            <a:ext cx="3912527" cy="2703340"/>
          </a:xfrm>
          <a:prstGeom prst="rect">
            <a:avLst/>
          </a:prstGeom>
        </p:spPr>
      </p:pic>
    </p:spTree>
    <p:extLst>
      <p:ext uri="{BB962C8B-B14F-4D97-AF65-F5344CB8AC3E}">
        <p14:creationId xmlns:p14="http://schemas.microsoft.com/office/powerpoint/2010/main" val="2330970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5BB97AF-F557-422F-8D0C-BE7863E25AAB}"/>
              </a:ext>
            </a:extLst>
          </p:cNvPr>
          <p:cNvSpPr>
            <a:spLocks noGrp="1"/>
          </p:cNvSpPr>
          <p:nvPr>
            <p:ph type="title"/>
          </p:nvPr>
        </p:nvSpPr>
        <p:spPr>
          <a:xfrm>
            <a:off x="507695" y="332076"/>
            <a:ext cx="10515600" cy="1325563"/>
          </a:xfrm>
        </p:spPr>
        <p:txBody>
          <a:bodyPr/>
          <a:lstStyle/>
          <a:p>
            <a:r>
              <a:rPr lang="tr-TR" b="1" dirty="0">
                <a:effectLst>
                  <a:outerShdw blurRad="38100" dist="38100" dir="2700000" algn="tl">
                    <a:srgbClr val="000000">
                      <a:alpha val="43137"/>
                    </a:srgbClr>
                  </a:outerShdw>
                </a:effectLst>
              </a:rPr>
              <a:t>SEEKING (</a:t>
            </a:r>
            <a:r>
              <a:rPr lang="tr-TR" b="1" dirty="0" err="1">
                <a:effectLst>
                  <a:outerShdw blurRad="38100" dist="38100" dir="2700000" algn="tl">
                    <a:srgbClr val="000000">
                      <a:alpha val="43137"/>
                    </a:srgbClr>
                  </a:outerShdw>
                </a:effectLst>
              </a:rPr>
              <a:t>Desire</a:t>
            </a:r>
            <a:r>
              <a:rPr lang="tr-TR" b="1" dirty="0">
                <a:effectLst>
                  <a:outerShdw blurRad="38100" dist="38100" dir="2700000" algn="tl">
                    <a:srgbClr val="000000">
                      <a:alpha val="43137"/>
                    </a:srgbClr>
                  </a:outerShdw>
                </a:effectLst>
              </a:rPr>
              <a:t>) </a:t>
            </a:r>
          </a:p>
        </p:txBody>
      </p:sp>
      <p:sp>
        <p:nvSpPr>
          <p:cNvPr id="3" name="İçerik Yer Tutucusu 2">
            <a:extLst>
              <a:ext uri="{FF2B5EF4-FFF2-40B4-BE49-F238E27FC236}">
                <a16:creationId xmlns:a16="http://schemas.microsoft.com/office/drawing/2014/main" id="{040CA454-848D-4C51-A267-557BDB2839F8}"/>
              </a:ext>
            </a:extLst>
          </p:cNvPr>
          <p:cNvSpPr>
            <a:spLocks noGrp="1"/>
          </p:cNvSpPr>
          <p:nvPr>
            <p:ph idx="1"/>
          </p:nvPr>
        </p:nvSpPr>
        <p:spPr>
          <a:xfrm>
            <a:off x="507695" y="1561220"/>
            <a:ext cx="7508519" cy="4364057"/>
          </a:xfrm>
        </p:spPr>
        <p:txBody>
          <a:bodyPr/>
          <a:lstStyle/>
          <a:p>
            <a:r>
              <a:rPr lang="en-US" dirty="0"/>
              <a:t>This is the system that is involved in the seeking out of resources that are necessary for survival e.g. food, right environmental temperature, shelter etc. and also in general exploration and learning. </a:t>
            </a:r>
            <a:endParaRPr lang="tr-TR" dirty="0"/>
          </a:p>
          <a:p>
            <a:r>
              <a:rPr lang="en-US" dirty="0"/>
              <a:t>located from the ventral midbrain to the nucleus </a:t>
            </a:r>
            <a:r>
              <a:rPr lang="en-US" dirty="0" err="1"/>
              <a:t>accumbens</a:t>
            </a:r>
            <a:r>
              <a:rPr lang="en-US" dirty="0"/>
              <a:t> and the medial frontal cortex </a:t>
            </a:r>
            <a:endParaRPr lang="tr-TR" dirty="0"/>
          </a:p>
          <a:p>
            <a:r>
              <a:rPr lang="en-US" dirty="0"/>
              <a:t>the prime activating neuromodulator is dopamine, but other neuromodulators are glutamate, opioids, neurotensin and other neuropeptides. </a:t>
            </a:r>
            <a:endParaRPr lang="tr-TR" dirty="0"/>
          </a:p>
        </p:txBody>
      </p:sp>
      <p:pic>
        <p:nvPicPr>
          <p:cNvPr id="4" name="Resim 3"/>
          <p:cNvPicPr>
            <a:picLocks noChangeAspect="1"/>
          </p:cNvPicPr>
          <p:nvPr/>
        </p:nvPicPr>
        <p:blipFill>
          <a:blip r:embed="rId2"/>
          <a:stretch>
            <a:fillRect/>
          </a:stretch>
        </p:blipFill>
        <p:spPr>
          <a:xfrm>
            <a:off x="8668360" y="1063477"/>
            <a:ext cx="2900249" cy="1836020"/>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a:blip r:embed="rId3"/>
          <a:stretch>
            <a:fillRect/>
          </a:stretch>
        </p:blipFill>
        <p:spPr>
          <a:xfrm>
            <a:off x="8668359" y="3044957"/>
            <a:ext cx="3066131" cy="20454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4910795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5A73444-8972-4435-813C-CC5EC2F2F534}"/>
              </a:ext>
            </a:extLst>
          </p:cNvPr>
          <p:cNvSpPr>
            <a:spLocks noGrp="1"/>
          </p:cNvSpPr>
          <p:nvPr>
            <p:ph type="title"/>
          </p:nvPr>
        </p:nvSpPr>
        <p:spPr/>
        <p:txBody>
          <a:bodyPr/>
          <a:lstStyle/>
          <a:p>
            <a:r>
              <a:rPr lang="tr-TR" b="1" dirty="0">
                <a:effectLst>
                  <a:outerShdw blurRad="38100" dist="38100" dir="2700000" algn="tl">
                    <a:srgbClr val="000000">
                      <a:alpha val="43137"/>
                    </a:srgbClr>
                  </a:outerShdw>
                </a:effectLst>
              </a:rPr>
              <a:t>FRUSTRATION</a:t>
            </a:r>
          </a:p>
        </p:txBody>
      </p:sp>
      <p:sp>
        <p:nvSpPr>
          <p:cNvPr id="3" name="İçerik Yer Tutucusu 2">
            <a:extLst>
              <a:ext uri="{FF2B5EF4-FFF2-40B4-BE49-F238E27FC236}">
                <a16:creationId xmlns:a16="http://schemas.microsoft.com/office/drawing/2014/main" id="{C86DECDF-997F-41FD-84DA-E52E4F619589}"/>
              </a:ext>
            </a:extLst>
          </p:cNvPr>
          <p:cNvSpPr>
            <a:spLocks noGrp="1"/>
          </p:cNvSpPr>
          <p:nvPr>
            <p:ph idx="1"/>
          </p:nvPr>
        </p:nvSpPr>
        <p:spPr>
          <a:xfrm>
            <a:off x="719403" y="1690689"/>
            <a:ext cx="7776864" cy="4486276"/>
          </a:xfrm>
        </p:spPr>
        <p:txBody>
          <a:bodyPr>
            <a:normAutofit fontScale="77500" lnSpcReduction="20000"/>
          </a:bodyPr>
          <a:lstStyle/>
          <a:p>
            <a:r>
              <a:rPr lang="en-US" dirty="0"/>
              <a:t>This system is activated when an animal is thwarted in achieving an expected outcome. </a:t>
            </a:r>
            <a:endParaRPr lang="tr-TR" dirty="0"/>
          </a:p>
          <a:p>
            <a:r>
              <a:rPr lang="en-US" dirty="0"/>
              <a:t>An animal can become frustrated when it is motivated by one of the other emotional systems but cannot fulfil its intended </a:t>
            </a:r>
            <a:r>
              <a:rPr lang="en-US" dirty="0" err="1"/>
              <a:t>behaviour</a:t>
            </a:r>
            <a:r>
              <a:rPr lang="en-US" dirty="0"/>
              <a:t>. </a:t>
            </a:r>
            <a:endParaRPr lang="tr-TR" dirty="0"/>
          </a:p>
          <a:p>
            <a:r>
              <a:rPr lang="en-US" dirty="0"/>
              <a:t>For ex</a:t>
            </a:r>
            <a:r>
              <a:rPr lang="tr-TR" dirty="0"/>
              <a:t>:</a:t>
            </a:r>
            <a:r>
              <a:rPr lang="en-US" dirty="0"/>
              <a:t> if a puppy is hungry but is made to wait for an excessive time before being told it can eat. </a:t>
            </a:r>
            <a:endParaRPr lang="tr-TR" dirty="0"/>
          </a:p>
          <a:p>
            <a:r>
              <a:rPr lang="tr-TR" dirty="0" err="1"/>
              <a:t>Other</a:t>
            </a:r>
            <a:r>
              <a:rPr lang="tr-TR" dirty="0"/>
              <a:t> </a:t>
            </a:r>
            <a:r>
              <a:rPr lang="tr-TR" dirty="0" err="1"/>
              <a:t>examples</a:t>
            </a:r>
            <a:r>
              <a:rPr lang="tr-TR" dirty="0"/>
              <a:t>: A </a:t>
            </a:r>
            <a:r>
              <a:rPr lang="en-US" dirty="0"/>
              <a:t>dog is chasing a squirrel, driven by its seeking system, but the squirrel goes up the tree and out of reach. </a:t>
            </a:r>
            <a:endParaRPr lang="tr-TR" dirty="0"/>
          </a:p>
          <a:p>
            <a:r>
              <a:rPr lang="en-US" dirty="0"/>
              <a:t>Some animals have more persistence than others and thus the frustration system is activated at different thresholds for different individuals. </a:t>
            </a:r>
            <a:endParaRPr lang="tr-TR" dirty="0"/>
          </a:p>
          <a:p>
            <a:r>
              <a:rPr lang="tr-TR" dirty="0"/>
              <a:t>L</a:t>
            </a:r>
            <a:r>
              <a:rPr lang="en-US" dirty="0" err="1"/>
              <a:t>ocated</a:t>
            </a:r>
            <a:r>
              <a:rPr lang="en-US" dirty="0"/>
              <a:t> in the medial amygdala to the hypothalamus and the dorsal periaqueductal grey matter</a:t>
            </a:r>
            <a:endParaRPr lang="tr-TR" dirty="0"/>
          </a:p>
          <a:p>
            <a:r>
              <a:rPr lang="tr-TR" dirty="0"/>
              <a:t>T</a:t>
            </a:r>
            <a:r>
              <a:rPr lang="en-US" dirty="0"/>
              <a:t>he key neuromodulators activating this system are dopamine, glutamate, substance P and acetyl choline. </a:t>
            </a:r>
          </a:p>
        </p:txBody>
      </p:sp>
      <p:pic>
        <p:nvPicPr>
          <p:cNvPr id="4" name="Resim 3"/>
          <p:cNvPicPr>
            <a:picLocks noChangeAspect="1"/>
          </p:cNvPicPr>
          <p:nvPr/>
        </p:nvPicPr>
        <p:blipFill>
          <a:blip r:embed="rId2"/>
          <a:stretch>
            <a:fillRect/>
          </a:stretch>
        </p:blipFill>
        <p:spPr>
          <a:xfrm>
            <a:off x="9072331" y="3213396"/>
            <a:ext cx="2809301" cy="2339621"/>
          </a:xfrm>
          <a:prstGeom prst="rect">
            <a:avLst/>
          </a:prstGeom>
          <a:ln>
            <a:noFill/>
          </a:ln>
          <a:effectLst>
            <a:outerShdw blurRad="292100" dist="139700" dir="2700000" algn="tl" rotWithShape="0">
              <a:srgbClr val="333333">
                <a:alpha val="65000"/>
              </a:srgbClr>
            </a:outerShdw>
          </a:effectLst>
        </p:spPr>
      </p:pic>
      <p:pic>
        <p:nvPicPr>
          <p:cNvPr id="5" name="Resim 4"/>
          <p:cNvPicPr>
            <a:picLocks noChangeAspect="1"/>
          </p:cNvPicPr>
          <p:nvPr/>
        </p:nvPicPr>
        <p:blipFill>
          <a:blip r:embed="rId3"/>
          <a:stretch>
            <a:fillRect/>
          </a:stretch>
        </p:blipFill>
        <p:spPr>
          <a:xfrm>
            <a:off x="8976320" y="422092"/>
            <a:ext cx="2807067" cy="2807067"/>
          </a:xfrm>
          <a:prstGeom prst="rect">
            <a:avLst/>
          </a:prstGeom>
        </p:spPr>
      </p:pic>
    </p:spTree>
    <p:extLst>
      <p:ext uri="{BB962C8B-B14F-4D97-AF65-F5344CB8AC3E}">
        <p14:creationId xmlns:p14="http://schemas.microsoft.com/office/powerpoint/2010/main" val="320801357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AA320D1-7C22-428E-AF12-7C232001CDBD}"/>
              </a:ext>
            </a:extLst>
          </p:cNvPr>
          <p:cNvSpPr>
            <a:spLocks noGrp="1"/>
          </p:cNvSpPr>
          <p:nvPr>
            <p:ph type="title"/>
          </p:nvPr>
        </p:nvSpPr>
        <p:spPr/>
        <p:txBody>
          <a:bodyPr/>
          <a:lstStyle/>
          <a:p>
            <a:r>
              <a:rPr lang="tr-TR" b="1" dirty="0">
                <a:effectLst>
                  <a:outerShdw blurRad="38100" dist="38100" dir="2700000" algn="tl">
                    <a:srgbClr val="000000">
                      <a:alpha val="43137"/>
                    </a:srgbClr>
                  </a:outerShdw>
                </a:effectLst>
              </a:rPr>
              <a:t>FEAR (ANXIETY)</a:t>
            </a:r>
          </a:p>
        </p:txBody>
      </p:sp>
      <p:sp>
        <p:nvSpPr>
          <p:cNvPr id="3" name="İçerik Yer Tutucusu 2">
            <a:extLst>
              <a:ext uri="{FF2B5EF4-FFF2-40B4-BE49-F238E27FC236}">
                <a16:creationId xmlns:a16="http://schemas.microsoft.com/office/drawing/2014/main" id="{B3AF8B92-EF11-4786-AE5C-45A328D3FC2B}"/>
              </a:ext>
            </a:extLst>
          </p:cNvPr>
          <p:cNvSpPr>
            <a:spLocks noGrp="1"/>
          </p:cNvSpPr>
          <p:nvPr>
            <p:ph idx="1"/>
          </p:nvPr>
        </p:nvSpPr>
        <p:spPr>
          <a:xfrm>
            <a:off x="703703" y="1429016"/>
            <a:ext cx="7216500" cy="4688283"/>
          </a:xfrm>
        </p:spPr>
        <p:txBody>
          <a:bodyPr>
            <a:noAutofit/>
          </a:bodyPr>
          <a:lstStyle/>
          <a:p>
            <a:r>
              <a:rPr lang="en-US" sz="2667" dirty="0"/>
              <a:t>This system protects animals from personal threat and from threat to resources. </a:t>
            </a:r>
            <a:endParaRPr lang="tr-TR" sz="2667" dirty="0"/>
          </a:p>
          <a:p>
            <a:r>
              <a:rPr lang="en-US" sz="2667" dirty="0"/>
              <a:t>It is located in the central and lateral amygdala to the medial hypothalamus and the dorsal periaqueductal grey matter. </a:t>
            </a:r>
            <a:endParaRPr lang="tr-TR" sz="2667" dirty="0"/>
          </a:p>
          <a:p>
            <a:r>
              <a:rPr lang="en-US" sz="2667" dirty="0"/>
              <a:t>The key activating neuromodulators are glutamate, diazepam-binding inhibitor, cholecystokinin, alpha </a:t>
            </a:r>
            <a:r>
              <a:rPr lang="en-US" sz="2667" dirty="0" err="1"/>
              <a:t>melanocytestimulating</a:t>
            </a:r>
            <a:r>
              <a:rPr lang="en-US" sz="2667" dirty="0"/>
              <a:t> hormone and </a:t>
            </a:r>
            <a:r>
              <a:rPr lang="en-US" sz="2667" dirty="0" err="1"/>
              <a:t>corticotrophic</a:t>
            </a:r>
            <a:r>
              <a:rPr lang="en-US" sz="2667" dirty="0"/>
              <a:t> releasing factor and neuropeptide y acts as an inhibitory neuromodulator. </a:t>
            </a:r>
            <a:endParaRPr lang="tr-TR" sz="2667" dirty="0"/>
          </a:p>
        </p:txBody>
      </p:sp>
      <p:pic>
        <p:nvPicPr>
          <p:cNvPr id="4" name="Resim 3"/>
          <p:cNvPicPr>
            <a:picLocks noChangeAspect="1"/>
          </p:cNvPicPr>
          <p:nvPr/>
        </p:nvPicPr>
        <p:blipFill>
          <a:blip r:embed="rId2"/>
          <a:stretch>
            <a:fillRect/>
          </a:stretch>
        </p:blipFill>
        <p:spPr>
          <a:xfrm>
            <a:off x="8854689" y="1270555"/>
            <a:ext cx="2857500" cy="1901536"/>
          </a:xfrm>
          <a:prstGeom prst="rect">
            <a:avLst/>
          </a:prstGeom>
        </p:spPr>
      </p:pic>
      <p:pic>
        <p:nvPicPr>
          <p:cNvPr id="6" name="Resim 5">
            <a:extLst>
              <a:ext uri="{FF2B5EF4-FFF2-40B4-BE49-F238E27FC236}">
                <a16:creationId xmlns:a16="http://schemas.microsoft.com/office/drawing/2014/main" id="{2AB9839B-42B9-406B-AC7F-4D6D9ECFECF9}"/>
              </a:ext>
            </a:extLst>
          </p:cNvPr>
          <p:cNvPicPr>
            <a:picLocks noChangeAspect="1"/>
          </p:cNvPicPr>
          <p:nvPr/>
        </p:nvPicPr>
        <p:blipFill>
          <a:blip r:embed="rId3"/>
          <a:stretch>
            <a:fillRect/>
          </a:stretch>
        </p:blipFill>
        <p:spPr>
          <a:xfrm>
            <a:off x="8858241" y="3426454"/>
            <a:ext cx="2857500" cy="2857500"/>
          </a:xfrm>
          <a:prstGeom prst="rect">
            <a:avLst/>
          </a:prstGeom>
        </p:spPr>
      </p:pic>
    </p:spTree>
    <p:extLst>
      <p:ext uri="{BB962C8B-B14F-4D97-AF65-F5344CB8AC3E}">
        <p14:creationId xmlns:p14="http://schemas.microsoft.com/office/powerpoint/2010/main" val="693360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8F97A01-9C3C-48EB-9847-6C1ECDE4D24A}"/>
              </a:ext>
            </a:extLst>
          </p:cNvPr>
          <p:cNvSpPr>
            <a:spLocks noGrp="1"/>
          </p:cNvSpPr>
          <p:nvPr>
            <p:ph type="title"/>
          </p:nvPr>
        </p:nvSpPr>
        <p:spPr/>
        <p:txBody>
          <a:bodyPr/>
          <a:lstStyle/>
          <a:p>
            <a:r>
              <a:rPr lang="tr-TR" b="1" dirty="0"/>
              <a:t>PANIC (</a:t>
            </a:r>
            <a:r>
              <a:rPr lang="tr-TR" b="1" dirty="0" err="1"/>
              <a:t>Grief</a:t>
            </a:r>
            <a:r>
              <a:rPr lang="tr-TR" b="1" dirty="0"/>
              <a:t>) </a:t>
            </a:r>
          </a:p>
        </p:txBody>
      </p:sp>
      <p:sp>
        <p:nvSpPr>
          <p:cNvPr id="3" name="İçerik Yer Tutucusu 2">
            <a:extLst>
              <a:ext uri="{FF2B5EF4-FFF2-40B4-BE49-F238E27FC236}">
                <a16:creationId xmlns:a16="http://schemas.microsoft.com/office/drawing/2014/main" id="{4318B81A-9284-4638-A929-D7BD5A44CDD4}"/>
              </a:ext>
            </a:extLst>
          </p:cNvPr>
          <p:cNvSpPr>
            <a:spLocks noGrp="1"/>
          </p:cNvSpPr>
          <p:nvPr>
            <p:ph idx="1"/>
          </p:nvPr>
        </p:nvSpPr>
        <p:spPr>
          <a:xfrm>
            <a:off x="838200" y="1485094"/>
            <a:ext cx="6985992" cy="5032375"/>
          </a:xfrm>
        </p:spPr>
        <p:txBody>
          <a:bodyPr>
            <a:normAutofit fontScale="92500" lnSpcReduction="20000"/>
          </a:bodyPr>
          <a:lstStyle/>
          <a:p>
            <a:r>
              <a:rPr lang="en-US" dirty="0"/>
              <a:t>This system is activated in young animals to solicit attention from the primary caregiver in order for the animal to survive. </a:t>
            </a:r>
            <a:endParaRPr lang="tr-TR" dirty="0"/>
          </a:p>
          <a:p>
            <a:r>
              <a:rPr lang="en-US" dirty="0"/>
              <a:t>Activation of the panic system often causes intense crying, which alerts the maternal figure or caretaker to the young offspring. </a:t>
            </a:r>
            <a:endParaRPr lang="tr-TR" dirty="0"/>
          </a:p>
          <a:p>
            <a:r>
              <a:rPr lang="en-US" dirty="0"/>
              <a:t>This system is located in the dorsal periaqueductal grey matter to the anterior cingulate. </a:t>
            </a:r>
            <a:endParaRPr lang="tr-TR" dirty="0"/>
          </a:p>
          <a:p>
            <a:r>
              <a:rPr lang="en-US" dirty="0"/>
              <a:t>The key neuromodulators are glutamate and </a:t>
            </a:r>
            <a:r>
              <a:rPr lang="en-US" dirty="0" err="1"/>
              <a:t>corticotrophic</a:t>
            </a:r>
            <a:r>
              <a:rPr lang="en-US" dirty="0"/>
              <a:t> releasing factor and the panic system is inhibited by opioids, prolactin and oxytocin. </a:t>
            </a:r>
            <a:endParaRPr lang="tr-TR" dirty="0"/>
          </a:p>
          <a:p>
            <a:r>
              <a:rPr lang="en-US" dirty="0"/>
              <a:t>The panic/grief system is also activated in domestic animals when they are separated from their primary attachment figure, which can give rise to separation issues in some animals. </a:t>
            </a:r>
            <a:endParaRPr lang="tr-TR" dirty="0"/>
          </a:p>
        </p:txBody>
      </p:sp>
      <p:pic>
        <p:nvPicPr>
          <p:cNvPr id="4" name="Resim 3"/>
          <p:cNvPicPr>
            <a:picLocks noChangeAspect="1"/>
          </p:cNvPicPr>
          <p:nvPr/>
        </p:nvPicPr>
        <p:blipFill>
          <a:blip r:embed="rId2"/>
          <a:stretch>
            <a:fillRect/>
          </a:stretch>
        </p:blipFill>
        <p:spPr>
          <a:xfrm>
            <a:off x="8496267" y="1644855"/>
            <a:ext cx="3337456" cy="2356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237558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8F97A01-9C3C-48EB-9847-6C1ECDE4D24A}"/>
              </a:ext>
            </a:extLst>
          </p:cNvPr>
          <p:cNvSpPr>
            <a:spLocks noGrp="1"/>
          </p:cNvSpPr>
          <p:nvPr>
            <p:ph type="title"/>
          </p:nvPr>
        </p:nvSpPr>
        <p:spPr/>
        <p:txBody>
          <a:bodyPr/>
          <a:lstStyle/>
          <a:p>
            <a:r>
              <a:rPr lang="tr-TR" b="1" dirty="0"/>
              <a:t>SOCIAL PLAY </a:t>
            </a:r>
          </a:p>
        </p:txBody>
      </p:sp>
      <p:sp>
        <p:nvSpPr>
          <p:cNvPr id="3" name="İçerik Yer Tutucusu 2">
            <a:extLst>
              <a:ext uri="{FF2B5EF4-FFF2-40B4-BE49-F238E27FC236}">
                <a16:creationId xmlns:a16="http://schemas.microsoft.com/office/drawing/2014/main" id="{4318B81A-9284-4638-A929-D7BD5A44CDD4}"/>
              </a:ext>
            </a:extLst>
          </p:cNvPr>
          <p:cNvSpPr>
            <a:spLocks noGrp="1"/>
          </p:cNvSpPr>
          <p:nvPr>
            <p:ph idx="1"/>
          </p:nvPr>
        </p:nvSpPr>
        <p:spPr>
          <a:xfrm>
            <a:off x="838200" y="1825625"/>
            <a:ext cx="7178013" cy="4579705"/>
          </a:xfrm>
        </p:spPr>
        <p:txBody>
          <a:bodyPr>
            <a:normAutofit lnSpcReduction="10000"/>
          </a:bodyPr>
          <a:lstStyle/>
          <a:p>
            <a:r>
              <a:rPr lang="en-US" dirty="0"/>
              <a:t>The social play system is located in the dorsomedial diencephalon, </a:t>
            </a:r>
            <a:r>
              <a:rPr lang="en-US" dirty="0" err="1"/>
              <a:t>parafasicular</a:t>
            </a:r>
            <a:r>
              <a:rPr lang="en-US" dirty="0"/>
              <a:t> area and the periaqueductal grey matter </a:t>
            </a:r>
            <a:endParaRPr lang="tr-TR" dirty="0"/>
          </a:p>
          <a:p>
            <a:r>
              <a:rPr lang="tr-TR" dirty="0"/>
              <a:t>t</a:t>
            </a:r>
            <a:r>
              <a:rPr lang="en-US" dirty="0"/>
              <a:t>he main activating neuromodulators are opioids, glutamate and acetyl choline, but opioids can also act as inhibitory neuromodulators. </a:t>
            </a:r>
            <a:endParaRPr lang="tr-TR" dirty="0"/>
          </a:p>
          <a:p>
            <a:r>
              <a:rPr lang="en-US" dirty="0"/>
              <a:t>Play promotes a positive emotional state. </a:t>
            </a:r>
            <a:endParaRPr lang="tr-TR" dirty="0"/>
          </a:p>
          <a:p>
            <a:r>
              <a:rPr lang="en-US" dirty="0"/>
              <a:t>It is used by young animals to learn about social interactions which will be important in adulthood. </a:t>
            </a:r>
          </a:p>
          <a:p>
            <a:pPr marL="0" indent="0">
              <a:buNone/>
            </a:pPr>
            <a:r>
              <a:rPr lang="en-US" dirty="0"/>
              <a:t> </a:t>
            </a:r>
          </a:p>
          <a:p>
            <a:pPr marL="0" indent="0">
              <a:buNone/>
            </a:pPr>
            <a:r>
              <a:rPr lang="en-US" dirty="0"/>
              <a:t> </a:t>
            </a:r>
            <a:endParaRPr lang="tr-TR" dirty="0"/>
          </a:p>
        </p:txBody>
      </p:sp>
      <p:pic>
        <p:nvPicPr>
          <p:cNvPr id="5" name="Resim 4"/>
          <p:cNvPicPr>
            <a:picLocks noChangeAspect="1"/>
          </p:cNvPicPr>
          <p:nvPr/>
        </p:nvPicPr>
        <p:blipFill>
          <a:blip r:embed="rId2"/>
          <a:stretch>
            <a:fillRect/>
          </a:stretch>
        </p:blipFill>
        <p:spPr>
          <a:xfrm>
            <a:off x="8208235" y="1988841"/>
            <a:ext cx="3540775" cy="23565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8478277"/>
      </p:ext>
    </p:extLst>
  </p:cSld>
  <p:clrMapOvr>
    <a:masterClrMapping/>
  </p:clrMapOvr>
  <p:transition spd="slow">
    <p:push dir="u"/>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rize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793</Words>
  <Application>Microsoft Office PowerPoint</Application>
  <PresentationFormat>Geniş ekran</PresentationFormat>
  <Paragraphs>66</Paragraphs>
  <Slides>12</Slides>
  <Notes>0</Notes>
  <HiddenSlides>0</HiddenSlides>
  <MMClips>1</MMClips>
  <ScaleCrop>false</ScaleCrop>
  <HeadingPairs>
    <vt:vector size="6" baseType="variant">
      <vt:variant>
        <vt:lpstr>Kullanılan Yazı Tipleri</vt:lpstr>
      </vt:variant>
      <vt:variant>
        <vt:i4>6</vt:i4>
      </vt:variant>
      <vt:variant>
        <vt:lpstr>Tema</vt:lpstr>
      </vt:variant>
      <vt:variant>
        <vt:i4>3</vt:i4>
      </vt:variant>
      <vt:variant>
        <vt:lpstr>Slayt Başlıkları</vt:lpstr>
      </vt:variant>
      <vt:variant>
        <vt:i4>12</vt:i4>
      </vt:variant>
    </vt:vector>
  </HeadingPairs>
  <TitlesOfParts>
    <vt:vector size="21" baseType="lpstr">
      <vt:lpstr>Abril Fatface</vt:lpstr>
      <vt:lpstr>Arial</vt:lpstr>
      <vt:lpstr>Arial Narrow</vt:lpstr>
      <vt:lpstr>Calibri</vt:lpstr>
      <vt:lpstr>Calibri Light</vt:lpstr>
      <vt:lpstr>Raleway</vt:lpstr>
      <vt:lpstr>Office Teması</vt:lpstr>
      <vt:lpstr>Florizel template</vt:lpstr>
      <vt:lpstr>1_Office Teması</vt:lpstr>
      <vt:lpstr>PowerPoint Sunusu</vt:lpstr>
      <vt:lpstr>DO ANIMALS HAVE EMOTIONS?</vt:lpstr>
      <vt:lpstr>DEVELOPMENT OF EMOTIONAL INTELLIGENCE</vt:lpstr>
      <vt:lpstr>EMOTIONS </vt:lpstr>
      <vt:lpstr>SEEKING (Desire) </vt:lpstr>
      <vt:lpstr>FRUSTRATION</vt:lpstr>
      <vt:lpstr>FEAR (ANXIETY)</vt:lpstr>
      <vt:lpstr>PANIC (Grief) </vt:lpstr>
      <vt:lpstr>SOCIAL PLAY </vt:lpstr>
      <vt:lpstr>PowerPoint Sunusu</vt:lpstr>
      <vt:lpstr>LUST </vt:lpstr>
      <vt:lpstr>CARE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yasem</dc:creator>
  <cp:lastModifiedBy>yasem</cp:lastModifiedBy>
  <cp:revision>1</cp:revision>
  <dcterms:created xsi:type="dcterms:W3CDTF">2020-03-20T13:22:37Z</dcterms:created>
  <dcterms:modified xsi:type="dcterms:W3CDTF">2020-03-20T13:23:13Z</dcterms:modified>
</cp:coreProperties>
</file>