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2"/>
  </p:notesMasterIdLst>
  <p:sldIdLst>
    <p:sldId id="434" r:id="rId3"/>
    <p:sldId id="382" r:id="rId4"/>
    <p:sldId id="435" r:id="rId5"/>
    <p:sldId id="438" r:id="rId6"/>
    <p:sldId id="383" r:id="rId7"/>
    <p:sldId id="384" r:id="rId8"/>
    <p:sldId id="429" r:id="rId9"/>
    <p:sldId id="428" r:id="rId10"/>
    <p:sldId id="430" r:id="rId11"/>
    <p:sldId id="385" r:id="rId12"/>
    <p:sldId id="386" r:id="rId13"/>
    <p:sldId id="426" r:id="rId14"/>
    <p:sldId id="387" r:id="rId15"/>
    <p:sldId id="388" r:id="rId16"/>
    <p:sldId id="389" r:id="rId17"/>
    <p:sldId id="390" r:id="rId18"/>
    <p:sldId id="392" r:id="rId19"/>
    <p:sldId id="413" r:id="rId20"/>
    <p:sldId id="393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8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20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26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FD233-FFF7-44C3-8988-A570884D6C19}" type="datetimeFigureOut">
              <a:rPr lang="tr-TR" smtClean="0"/>
              <a:pPr/>
              <a:t>15.01.2018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8B8A3-9EF2-4FC4-8514-A8B03B607D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56319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953C-71CD-4ADC-9D15-65324C265E56}" type="datetimeFigureOut">
              <a:rPr lang="tr-TR" smtClean="0"/>
              <a:pPr/>
              <a:t>15.01.2018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0F02-8496-4830-9608-1D2F9EA4532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1345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953C-71CD-4ADC-9D15-65324C265E56}" type="datetimeFigureOut">
              <a:rPr lang="tr-TR" smtClean="0"/>
              <a:pPr/>
              <a:t>15.01.2018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0F02-8496-4830-9608-1D2F9EA4532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8137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953C-71CD-4ADC-9D15-65324C265E56}" type="datetimeFigureOut">
              <a:rPr lang="tr-TR" smtClean="0"/>
              <a:pPr/>
              <a:t>15.01.2018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0F02-8496-4830-9608-1D2F9EA4532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25793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 rot="10800000" flipV="1">
            <a:off x="0" y="6467476"/>
            <a:ext cx="12192000" cy="42863"/>
          </a:xfrm>
          <a:prstGeom prst="rect">
            <a:avLst/>
          </a:prstGeom>
          <a:gradFill rotWithShape="1">
            <a:gsLst>
              <a:gs pos="0">
                <a:srgbClr val="949AD8"/>
              </a:gs>
              <a:gs pos="100000">
                <a:srgbClr val="5DDCFF"/>
              </a:gs>
            </a:gsLst>
            <a:lin ang="0" scaled="1"/>
          </a:gradFill>
          <a:ln>
            <a:noFill/>
          </a:ln>
          <a:effectLst>
            <a:outerShdw blurRad="63500" dist="38100" dir="5400000" algn="ctr" rotWithShape="0">
              <a:schemeClr val="bg1">
                <a:alpha val="50000"/>
              </a:schemeClr>
            </a:outerShdw>
          </a:effectLst>
          <a:extLst/>
        </p:spPr>
        <p:txBody>
          <a:bodyPr anchor="ctr"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4630" y="6573600"/>
            <a:ext cx="9824613" cy="284400"/>
          </a:xfrm>
        </p:spPr>
        <p:txBody>
          <a:bodyPr tIns="46800" bIns="46800">
            <a:normAutofit/>
          </a:bodyPr>
          <a:lstStyle>
            <a:lvl1pPr marL="0" indent="0">
              <a:spcAft>
                <a:spcPts val="0"/>
              </a:spcAft>
              <a:buNone/>
              <a:defRPr sz="1000"/>
            </a:lvl1pPr>
            <a:lvl2pPr marL="457200" indent="0">
              <a:buNone/>
              <a:defRPr sz="1000"/>
            </a:lvl2pPr>
            <a:lvl3pPr marL="1033463" indent="0">
              <a:buNone/>
              <a:defRPr sz="1000"/>
            </a:lvl3pPr>
            <a:lvl4pPr marL="1597025" indent="0">
              <a:buNone/>
              <a:defRPr sz="1000"/>
            </a:lvl4pPr>
            <a:lvl5pPr marL="2171700" indent="0"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4629" y="6014043"/>
            <a:ext cx="11503556" cy="432000"/>
          </a:xfrm>
        </p:spPr>
        <p:txBody>
          <a:bodyPr vert="horz" lIns="90000" tIns="46800" rIns="91440" bIns="46800" rtlCol="0" anchor="b"/>
          <a:lstStyle>
            <a:lvl1pPr marL="228600" indent="-228600">
              <a:spcAft>
                <a:spcPts val="0"/>
              </a:spcAft>
              <a:buNone/>
              <a:defRPr kumimoji="0" lang="en-GB" sz="1000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marL="0" marR="0" lvl="0" indent="0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r>
              <a:rPr lang="en-US" dirty="0" smtClean="0"/>
              <a:t>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810529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3599" y="1156759"/>
            <a:ext cx="10945284" cy="1470025"/>
          </a:xfrm>
        </p:spPr>
        <p:txBody>
          <a:bodyPr lIns="91440" anchor="ctr"/>
          <a:lstStyle>
            <a:lvl1pPr algn="ctr">
              <a:defRPr sz="4400">
                <a:solidFill>
                  <a:srgbClr val="FFFF00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9040" y="266065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 rot="10800000" flipV="1">
            <a:off x="0" y="6467476"/>
            <a:ext cx="12192000" cy="42863"/>
          </a:xfrm>
          <a:prstGeom prst="rect">
            <a:avLst/>
          </a:prstGeom>
          <a:gradFill rotWithShape="1">
            <a:gsLst>
              <a:gs pos="0">
                <a:srgbClr val="949AD8"/>
              </a:gs>
              <a:gs pos="100000">
                <a:srgbClr val="5DDCFF"/>
              </a:gs>
            </a:gsLst>
            <a:lin ang="0" scaled="1"/>
          </a:gradFill>
          <a:ln>
            <a:noFill/>
          </a:ln>
          <a:effectLst>
            <a:outerShdw blurRad="63500" dist="38100" dir="5400000" algn="ctr" rotWithShape="0">
              <a:schemeClr val="bg1">
                <a:alpha val="50000"/>
              </a:schemeClr>
            </a:outerShdw>
          </a:effectLst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4631" y="6573600"/>
            <a:ext cx="6675967" cy="284400"/>
          </a:xfrm>
        </p:spPr>
        <p:txBody>
          <a:bodyPr/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1033463" indent="0">
              <a:buNone/>
              <a:defRPr sz="1000"/>
            </a:lvl3pPr>
            <a:lvl4pPr marL="1597025" indent="0">
              <a:buNone/>
              <a:defRPr sz="1000"/>
            </a:lvl4pPr>
            <a:lvl5pPr marL="2171700" indent="0"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4629" y="6000750"/>
            <a:ext cx="11011728" cy="432000"/>
          </a:xfrm>
        </p:spPr>
        <p:txBody>
          <a:bodyPr vert="horz" lIns="90000" tIns="45720" rIns="91440" bIns="45720" rtlCol="0" anchor="b"/>
          <a:lstStyle>
            <a:lvl1pPr marL="228600" indent="-228600">
              <a:buNone/>
              <a:defRPr kumimoji="0" lang="en-GB" sz="1000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marL="0" marR="0" lvl="0" indent="0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r>
              <a:rPr lang="en-US" dirty="0" smtClean="0"/>
              <a:t>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400845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 rot="10800000" flipV="1">
            <a:off x="0" y="6467476"/>
            <a:ext cx="12192000" cy="42863"/>
          </a:xfrm>
          <a:prstGeom prst="rect">
            <a:avLst/>
          </a:prstGeom>
          <a:gradFill rotWithShape="1">
            <a:gsLst>
              <a:gs pos="0">
                <a:srgbClr val="949AD8"/>
              </a:gs>
              <a:gs pos="100000">
                <a:srgbClr val="5DDCFF"/>
              </a:gs>
            </a:gsLst>
            <a:lin ang="0" scaled="1"/>
          </a:gradFill>
          <a:ln>
            <a:noFill/>
          </a:ln>
          <a:effectLst>
            <a:outerShdw blurRad="63500" dist="38100" dir="5400000" algn="ctr" rotWithShape="0">
              <a:schemeClr val="bg1">
                <a:alpha val="50000"/>
              </a:schemeClr>
            </a:outerShdw>
          </a:effectLst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4630" y="6573600"/>
            <a:ext cx="9824613" cy="284400"/>
          </a:xfrm>
        </p:spPr>
        <p:txBody>
          <a:bodyPr tIns="46800" bIns="46800">
            <a:normAutofit/>
          </a:bodyPr>
          <a:lstStyle>
            <a:lvl1pPr marL="0" indent="0">
              <a:spcAft>
                <a:spcPts val="0"/>
              </a:spcAft>
              <a:buNone/>
              <a:defRPr sz="1000"/>
            </a:lvl1pPr>
            <a:lvl2pPr marL="457200" indent="0">
              <a:buNone/>
              <a:defRPr sz="1000"/>
            </a:lvl2pPr>
            <a:lvl3pPr marL="1033463" indent="0">
              <a:buNone/>
              <a:defRPr sz="1000"/>
            </a:lvl3pPr>
            <a:lvl4pPr marL="1597025" indent="0">
              <a:buNone/>
              <a:defRPr sz="1000"/>
            </a:lvl4pPr>
            <a:lvl5pPr marL="2171700" indent="0"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4629" y="6014043"/>
            <a:ext cx="11503556" cy="432000"/>
          </a:xfrm>
        </p:spPr>
        <p:txBody>
          <a:bodyPr vert="horz" lIns="90000" tIns="46800" rIns="91440" bIns="46800" rtlCol="0" anchor="b"/>
          <a:lstStyle>
            <a:lvl1pPr marL="228600" indent="-228600">
              <a:spcAft>
                <a:spcPts val="0"/>
              </a:spcAft>
              <a:buNone/>
              <a:defRPr kumimoji="0" lang="en-GB" sz="1000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marL="0" marR="0" lvl="0" indent="0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r>
              <a:rPr lang="en-US" dirty="0" smtClean="0"/>
              <a:t>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819932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1" y="4406901"/>
            <a:ext cx="10945284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3601" y="2906713"/>
            <a:ext cx="1094528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 rot="10800000" flipV="1">
            <a:off x="0" y="6467476"/>
            <a:ext cx="12192000" cy="42863"/>
          </a:xfrm>
          <a:prstGeom prst="rect">
            <a:avLst/>
          </a:prstGeom>
          <a:gradFill rotWithShape="1">
            <a:gsLst>
              <a:gs pos="0">
                <a:srgbClr val="949AD8"/>
              </a:gs>
              <a:gs pos="100000">
                <a:srgbClr val="5DDCFF"/>
              </a:gs>
            </a:gsLst>
            <a:lin ang="0" scaled="1"/>
          </a:gradFill>
          <a:ln>
            <a:noFill/>
          </a:ln>
          <a:effectLst>
            <a:outerShdw blurRad="63500" dist="38100" dir="5400000" algn="ctr" rotWithShape="0">
              <a:schemeClr val="bg1">
                <a:alpha val="50000"/>
              </a:schemeClr>
            </a:outerShdw>
          </a:effectLst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4630" y="6573600"/>
            <a:ext cx="6675967" cy="284400"/>
          </a:xfrm>
        </p:spPr>
        <p:txBody>
          <a:bodyPr/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1033463" indent="0">
              <a:buNone/>
              <a:defRPr sz="1000"/>
            </a:lvl3pPr>
            <a:lvl4pPr marL="1597025" indent="0">
              <a:buNone/>
              <a:defRPr sz="1000"/>
            </a:lvl4pPr>
            <a:lvl5pPr marL="2171700" indent="0"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4629" y="6000750"/>
            <a:ext cx="11011728" cy="432000"/>
          </a:xfrm>
        </p:spPr>
        <p:txBody>
          <a:bodyPr vert="horz" lIns="90000" tIns="45720" rIns="91440" bIns="45720" rtlCol="0" anchor="b"/>
          <a:lstStyle>
            <a:lvl1pPr marL="228600" indent="-228600">
              <a:buNone/>
              <a:defRPr kumimoji="0" lang="en-GB" sz="1000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marL="0" marR="0" lvl="0" indent="0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r>
              <a:rPr lang="en-US" dirty="0" smtClean="0"/>
              <a:t>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11637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601" y="1474788"/>
            <a:ext cx="5312833" cy="4525962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633" y="1474788"/>
            <a:ext cx="5429251" cy="4525962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 rot="10800000" flipV="1">
            <a:off x="0" y="6467476"/>
            <a:ext cx="12192000" cy="42863"/>
          </a:xfrm>
          <a:prstGeom prst="rect">
            <a:avLst/>
          </a:prstGeom>
          <a:gradFill rotWithShape="1">
            <a:gsLst>
              <a:gs pos="0">
                <a:srgbClr val="949AD8"/>
              </a:gs>
              <a:gs pos="100000">
                <a:srgbClr val="5DDCFF"/>
              </a:gs>
            </a:gsLst>
            <a:lin ang="0" scaled="1"/>
          </a:gradFill>
          <a:ln>
            <a:noFill/>
          </a:ln>
          <a:effectLst>
            <a:outerShdw blurRad="63500" dist="38100" dir="5400000" algn="ctr" rotWithShape="0">
              <a:schemeClr val="bg1">
                <a:alpha val="50000"/>
              </a:schemeClr>
            </a:outerShdw>
          </a:effectLst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4629" y="6014043"/>
            <a:ext cx="11458951" cy="432000"/>
          </a:xfrm>
        </p:spPr>
        <p:txBody>
          <a:bodyPr vert="horz" lIns="90000" tIns="46800" rIns="91440" bIns="46800" rtlCol="0" anchor="b"/>
          <a:lstStyle>
            <a:lvl1pPr marL="228600" indent="-228600">
              <a:spcAft>
                <a:spcPts val="0"/>
              </a:spcAft>
              <a:buNone/>
              <a:defRPr kumimoji="0" lang="en-GB" sz="1000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marL="0" marR="0" lvl="0" indent="0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r>
              <a:rPr lang="en-US" dirty="0" smtClean="0"/>
              <a:t>Footer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4630" y="6573600"/>
            <a:ext cx="9824613" cy="284400"/>
          </a:xfrm>
        </p:spPr>
        <p:txBody>
          <a:bodyPr tIns="46800" bIns="46800">
            <a:normAutofit/>
          </a:bodyPr>
          <a:lstStyle>
            <a:lvl1pPr marL="0" indent="0">
              <a:spcAft>
                <a:spcPts val="0"/>
              </a:spcAft>
              <a:buNone/>
              <a:defRPr sz="1000"/>
            </a:lvl1pPr>
            <a:lvl2pPr marL="457200" indent="0">
              <a:buNone/>
              <a:defRPr sz="1000"/>
            </a:lvl2pPr>
            <a:lvl3pPr marL="1033463" indent="0">
              <a:buNone/>
              <a:defRPr sz="1000"/>
            </a:lvl3pPr>
            <a:lvl4pPr marL="1597025" indent="0">
              <a:buNone/>
              <a:defRPr sz="1000"/>
            </a:lvl4pPr>
            <a:lvl5pPr marL="2171700" indent="0"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66090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1" y="4406901"/>
            <a:ext cx="10945284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3601" y="2906713"/>
            <a:ext cx="1094528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 rot="10800000" flipV="1">
            <a:off x="0" y="6467476"/>
            <a:ext cx="12192000" cy="42863"/>
          </a:xfrm>
          <a:prstGeom prst="rect">
            <a:avLst/>
          </a:prstGeom>
          <a:gradFill rotWithShape="1">
            <a:gsLst>
              <a:gs pos="0">
                <a:srgbClr val="949AD8"/>
              </a:gs>
              <a:gs pos="100000">
                <a:srgbClr val="5DDCFF"/>
              </a:gs>
            </a:gsLst>
            <a:lin ang="0" scaled="1"/>
          </a:gradFill>
          <a:ln>
            <a:noFill/>
          </a:ln>
          <a:effectLst>
            <a:outerShdw blurRad="63500" dist="38100" dir="5400000" algn="ctr" rotWithShape="0">
              <a:schemeClr val="bg1">
                <a:alpha val="50000"/>
              </a:schemeClr>
            </a:outerShdw>
          </a:effectLst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4630" y="6573600"/>
            <a:ext cx="6675967" cy="284400"/>
          </a:xfrm>
        </p:spPr>
        <p:txBody>
          <a:bodyPr/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1033463" indent="0">
              <a:buNone/>
              <a:defRPr sz="1000"/>
            </a:lvl3pPr>
            <a:lvl4pPr marL="1597025" indent="0">
              <a:buNone/>
              <a:defRPr sz="1000"/>
            </a:lvl4pPr>
            <a:lvl5pPr marL="2171700" indent="0"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63577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ChangeArrowheads="1"/>
          </p:cNvSpPr>
          <p:nvPr userDrawn="1"/>
        </p:nvSpPr>
        <p:spPr bwMode="auto">
          <a:xfrm rot="10800000" flipV="1">
            <a:off x="0" y="6467476"/>
            <a:ext cx="12192000" cy="42863"/>
          </a:xfrm>
          <a:prstGeom prst="rect">
            <a:avLst/>
          </a:prstGeom>
          <a:gradFill rotWithShape="1">
            <a:gsLst>
              <a:gs pos="0">
                <a:srgbClr val="949AD8"/>
              </a:gs>
              <a:gs pos="100000">
                <a:srgbClr val="5DDCFF"/>
              </a:gs>
            </a:gsLst>
            <a:lin ang="0" scaled="1"/>
          </a:gradFill>
          <a:ln>
            <a:noFill/>
          </a:ln>
          <a:effectLst>
            <a:outerShdw blurRad="63500" dist="38100" dir="5400000" algn="ctr" rotWithShape="0">
              <a:schemeClr val="bg1">
                <a:alpha val="50000"/>
              </a:schemeClr>
            </a:outerShdw>
          </a:effectLst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4629" y="6014043"/>
            <a:ext cx="11503556" cy="432000"/>
          </a:xfrm>
        </p:spPr>
        <p:txBody>
          <a:bodyPr vert="horz" lIns="90000" tIns="46800" rIns="91440" bIns="46800" rtlCol="0" anchor="b"/>
          <a:lstStyle>
            <a:lvl1pPr marL="228600" indent="-228600">
              <a:spcAft>
                <a:spcPts val="0"/>
              </a:spcAft>
              <a:buNone/>
              <a:defRPr kumimoji="0" lang="en-GB" sz="1000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marL="0" marR="0" lvl="0" indent="0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r>
              <a:rPr lang="en-US" dirty="0" smtClean="0"/>
              <a:t>Footer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4630" y="6573600"/>
            <a:ext cx="9824613" cy="284400"/>
          </a:xfrm>
        </p:spPr>
        <p:txBody>
          <a:bodyPr tIns="46800" bIns="46800">
            <a:normAutofit/>
          </a:bodyPr>
          <a:lstStyle>
            <a:lvl1pPr marL="0" indent="0">
              <a:spcAft>
                <a:spcPts val="0"/>
              </a:spcAft>
              <a:buNone/>
              <a:defRPr sz="1000"/>
            </a:lvl1pPr>
            <a:lvl2pPr marL="457200" indent="0">
              <a:buNone/>
              <a:defRPr sz="1000"/>
            </a:lvl2pPr>
            <a:lvl3pPr marL="1033463" indent="0">
              <a:buNone/>
              <a:defRPr sz="1000"/>
            </a:lvl3pPr>
            <a:lvl4pPr marL="1597025" indent="0">
              <a:buNone/>
              <a:defRPr sz="1000"/>
            </a:lvl4pPr>
            <a:lvl5pPr marL="2171700" indent="0"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7614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 userDrawn="1"/>
        </p:nvSpPr>
        <p:spPr bwMode="auto">
          <a:xfrm rot="10800000" flipV="1">
            <a:off x="0" y="6467476"/>
            <a:ext cx="12192000" cy="42863"/>
          </a:xfrm>
          <a:prstGeom prst="rect">
            <a:avLst/>
          </a:prstGeom>
          <a:gradFill rotWithShape="1">
            <a:gsLst>
              <a:gs pos="0">
                <a:srgbClr val="949AD8"/>
              </a:gs>
              <a:gs pos="100000">
                <a:srgbClr val="5DDCFF"/>
              </a:gs>
            </a:gsLst>
            <a:lin ang="0" scaled="1"/>
          </a:gradFill>
          <a:ln>
            <a:noFill/>
          </a:ln>
          <a:effectLst>
            <a:outerShdw blurRad="63500" dist="38100" dir="5400000" algn="ctr" rotWithShape="0">
              <a:schemeClr val="bg1">
                <a:alpha val="50000"/>
              </a:schemeClr>
            </a:outerShdw>
          </a:effectLst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4629" y="6014043"/>
            <a:ext cx="11488688" cy="432000"/>
          </a:xfrm>
        </p:spPr>
        <p:txBody>
          <a:bodyPr vert="horz" lIns="90000" tIns="46800" rIns="91440" bIns="46800" rtlCol="0" anchor="b"/>
          <a:lstStyle>
            <a:lvl1pPr marL="228600" indent="-228600">
              <a:spcAft>
                <a:spcPts val="0"/>
              </a:spcAft>
              <a:buNone/>
              <a:defRPr kumimoji="0" lang="en-GB" sz="1000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marL="0" marR="0" lvl="0" indent="0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r>
              <a:rPr lang="en-US" dirty="0" smtClean="0"/>
              <a:t>Footer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4630" y="6573600"/>
            <a:ext cx="9824613" cy="284400"/>
          </a:xfrm>
        </p:spPr>
        <p:txBody>
          <a:bodyPr tIns="46800" bIns="46800">
            <a:normAutofit/>
          </a:bodyPr>
          <a:lstStyle>
            <a:lvl1pPr marL="0" indent="0">
              <a:spcAft>
                <a:spcPts val="0"/>
              </a:spcAft>
              <a:buNone/>
              <a:defRPr sz="1000"/>
            </a:lvl1pPr>
            <a:lvl2pPr marL="457200" indent="0">
              <a:buNone/>
              <a:defRPr sz="1000"/>
            </a:lvl2pPr>
            <a:lvl3pPr marL="1033463" indent="0">
              <a:buNone/>
              <a:defRPr sz="1000"/>
            </a:lvl3pPr>
            <a:lvl4pPr marL="1597025" indent="0">
              <a:buNone/>
              <a:defRPr sz="1000"/>
            </a:lvl4pPr>
            <a:lvl5pPr marL="2171700" indent="0"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13532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953C-71CD-4ADC-9D15-65324C265E56}" type="datetimeFigureOut">
              <a:rPr lang="tr-TR" smtClean="0"/>
              <a:pPr/>
              <a:t>15.01.2018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0F02-8496-4830-9608-1D2F9EA4532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0630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 rot="10800000" flipV="1">
            <a:off x="0" y="6467476"/>
            <a:ext cx="12192000" cy="42863"/>
          </a:xfrm>
          <a:prstGeom prst="rect">
            <a:avLst/>
          </a:prstGeom>
          <a:gradFill rotWithShape="1">
            <a:gsLst>
              <a:gs pos="0">
                <a:srgbClr val="949AD8"/>
              </a:gs>
              <a:gs pos="100000">
                <a:srgbClr val="5DDCFF"/>
              </a:gs>
            </a:gsLst>
            <a:lin ang="0" scaled="1"/>
          </a:gradFill>
          <a:ln>
            <a:noFill/>
          </a:ln>
          <a:effectLst>
            <a:outerShdw blurRad="63500" dist="38100" dir="5400000" algn="ctr" rotWithShape="0">
              <a:schemeClr val="bg1">
                <a:alpha val="50000"/>
              </a:schemeClr>
            </a:outerShdw>
          </a:effectLst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able Placeholder 2"/>
          <p:cNvSpPr>
            <a:spLocks noGrp="1"/>
          </p:cNvSpPr>
          <p:nvPr>
            <p:ph type="tbl" idx="1"/>
          </p:nvPr>
        </p:nvSpPr>
        <p:spPr>
          <a:xfrm>
            <a:off x="863601" y="1260000"/>
            <a:ext cx="10945284" cy="47412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4629" y="6014043"/>
            <a:ext cx="9360000" cy="432000"/>
          </a:xfrm>
        </p:spPr>
        <p:txBody>
          <a:bodyPr vert="horz" lIns="90000" tIns="46800" rIns="91440" bIns="46800" rtlCol="0" anchor="b"/>
          <a:lstStyle>
            <a:lvl1pPr marL="228600" indent="-228600">
              <a:spcAft>
                <a:spcPts val="0"/>
              </a:spcAft>
              <a:buNone/>
              <a:defRPr kumimoji="0" lang="en-GB" sz="1000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marL="0" marR="0" lvl="0" indent="0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r>
              <a:rPr lang="en-US" dirty="0" smtClean="0"/>
              <a:t>Footer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4630" y="6573600"/>
            <a:ext cx="9824613" cy="284400"/>
          </a:xfrm>
        </p:spPr>
        <p:txBody>
          <a:bodyPr tIns="46800" bIns="46800">
            <a:normAutofit/>
          </a:bodyPr>
          <a:lstStyle>
            <a:lvl1pPr marL="0" indent="0">
              <a:spcAft>
                <a:spcPts val="0"/>
              </a:spcAft>
              <a:buNone/>
              <a:defRPr sz="1000"/>
            </a:lvl1pPr>
            <a:lvl2pPr marL="457200" indent="0">
              <a:buNone/>
              <a:defRPr sz="1000"/>
            </a:lvl2pPr>
            <a:lvl3pPr marL="1033463" indent="0">
              <a:buNone/>
              <a:defRPr sz="1000"/>
            </a:lvl3pPr>
            <a:lvl4pPr marL="1597025" indent="0">
              <a:buNone/>
              <a:defRPr sz="1000"/>
            </a:lvl4pPr>
            <a:lvl5pPr marL="2171700" indent="0"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80534" y="101601"/>
            <a:ext cx="10938932" cy="968375"/>
          </a:xfrm>
        </p:spPr>
        <p:txBody>
          <a:bodyPr/>
          <a:lstStyle>
            <a:lvl1pPr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5450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4629" y="6000750"/>
            <a:ext cx="11458951" cy="432000"/>
          </a:xfrm>
        </p:spPr>
        <p:txBody>
          <a:bodyPr vert="horz" lIns="90000" tIns="45720" rIns="91440" bIns="45720" rtlCol="0" anchor="b"/>
          <a:lstStyle>
            <a:lvl1pPr marL="228600" indent="-228600">
              <a:buNone/>
              <a:defRPr kumimoji="0" lang="en-GB" sz="1000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marL="0" marR="0" lvl="0" indent="0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r>
              <a:rPr lang="en-US" dirty="0" smtClean="0"/>
              <a:t>Footer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4630" y="6573600"/>
            <a:ext cx="9824613" cy="284400"/>
          </a:xfrm>
        </p:spPr>
        <p:txBody>
          <a:bodyPr tIns="46800" bIns="46800">
            <a:normAutofit/>
          </a:bodyPr>
          <a:lstStyle>
            <a:lvl1pPr marL="0" indent="0">
              <a:spcAft>
                <a:spcPts val="0"/>
              </a:spcAft>
              <a:buNone/>
              <a:defRPr sz="1000"/>
            </a:lvl1pPr>
            <a:lvl2pPr marL="457200" indent="0">
              <a:buNone/>
              <a:defRPr sz="1000"/>
            </a:lvl2pPr>
            <a:lvl3pPr marL="1033463" indent="0">
              <a:buNone/>
              <a:defRPr sz="1000"/>
            </a:lvl3pPr>
            <a:lvl4pPr marL="1597025" indent="0">
              <a:buNone/>
              <a:defRPr sz="1000"/>
            </a:lvl4pPr>
            <a:lvl5pPr marL="2171700" indent="0"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57673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ChangeArrowheads="1"/>
          </p:cNvSpPr>
          <p:nvPr userDrawn="1"/>
        </p:nvSpPr>
        <p:spPr bwMode="auto">
          <a:xfrm rot="10800000" flipV="1">
            <a:off x="0" y="6467476"/>
            <a:ext cx="12192000" cy="42863"/>
          </a:xfrm>
          <a:prstGeom prst="rect">
            <a:avLst/>
          </a:prstGeom>
          <a:gradFill rotWithShape="1">
            <a:gsLst>
              <a:gs pos="0">
                <a:srgbClr val="949AD8"/>
              </a:gs>
              <a:gs pos="100000">
                <a:srgbClr val="5DDCFF"/>
              </a:gs>
            </a:gsLst>
            <a:lin ang="0" scaled="1"/>
          </a:gradFill>
          <a:ln>
            <a:noFill/>
          </a:ln>
          <a:effectLst>
            <a:outerShdw blurRad="63500" dist="38100" dir="5400000" algn="ctr" rotWithShape="0">
              <a:schemeClr val="bg1">
                <a:alpha val="50000"/>
              </a:schemeClr>
            </a:outerShdw>
          </a:effectLst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4630" y="6510339"/>
            <a:ext cx="6675967" cy="347662"/>
          </a:xfrm>
        </p:spPr>
        <p:txBody>
          <a:bodyPr/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1033463" indent="0">
              <a:buNone/>
              <a:defRPr sz="1000"/>
            </a:lvl3pPr>
            <a:lvl4pPr marL="1597025" indent="0">
              <a:buNone/>
              <a:defRPr sz="1000"/>
            </a:lvl4pPr>
            <a:lvl5pPr marL="2171700" indent="0"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4629" y="6000750"/>
            <a:ext cx="11473820" cy="432000"/>
          </a:xfrm>
        </p:spPr>
        <p:txBody>
          <a:bodyPr vert="horz" lIns="90000" tIns="45720" rIns="91440" bIns="45720" rtlCol="0" anchor="b"/>
          <a:lstStyle>
            <a:lvl1pPr marL="228600" indent="-228600">
              <a:buNone/>
              <a:defRPr kumimoji="0" lang="en-GB" sz="1000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marL="0" marR="0" lvl="0" indent="0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r>
              <a:rPr lang="en-US" dirty="0" smtClean="0"/>
              <a:t>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3092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718" y="174626"/>
            <a:ext cx="10166349" cy="7969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4629" y="6000750"/>
            <a:ext cx="11011728" cy="432000"/>
          </a:xfrm>
        </p:spPr>
        <p:txBody>
          <a:bodyPr vert="horz" lIns="90000" tIns="45720" rIns="91440" bIns="45720" rtlCol="0" anchor="b"/>
          <a:lstStyle>
            <a:lvl1pPr marL="228600" indent="-228600">
              <a:buNone/>
              <a:defRPr kumimoji="0" lang="en-GB" sz="1000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marL="0" marR="0" lvl="0" indent="0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r>
              <a:rPr lang="en-US" dirty="0" smtClean="0"/>
              <a:t>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92804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718" y="174626"/>
            <a:ext cx="10166349" cy="7969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514525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542" y="354174"/>
            <a:ext cx="10720917" cy="461665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461000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22860"/>
            <a:ext cx="10363200" cy="510909"/>
          </a:xfrm>
        </p:spPr>
        <p:txBody>
          <a:bodyPr/>
          <a:lstStyle>
            <a:lvl1pPr>
              <a:defRPr sz="32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effectLst/>
              </a:defRPr>
            </a:lvl1pPr>
            <a:lvl2pPr>
              <a:defRPr sz="22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9770" y="6379532"/>
            <a:ext cx="6690783" cy="41467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6368543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22860"/>
            <a:ext cx="10363200" cy="510909"/>
          </a:xfrm>
        </p:spPr>
        <p:txBody>
          <a:bodyPr/>
          <a:lstStyle>
            <a:lvl1pPr>
              <a:defRPr sz="32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effectLst/>
              </a:defRPr>
            </a:lvl1pPr>
            <a:lvl2pPr>
              <a:defRPr sz="22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9770" y="6379532"/>
            <a:ext cx="6690783" cy="41467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5523925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3599" y="1156759"/>
            <a:ext cx="10945284" cy="1470025"/>
          </a:xfrm>
        </p:spPr>
        <p:txBody>
          <a:bodyPr lIns="91440" anchor="ctr"/>
          <a:lstStyle>
            <a:lvl1pPr algn="ctr">
              <a:defRPr sz="4400">
                <a:solidFill>
                  <a:srgbClr val="FFFF00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9040" y="266065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 rot="10800000" flipV="1">
            <a:off x="0" y="6467476"/>
            <a:ext cx="12192000" cy="42863"/>
          </a:xfrm>
          <a:prstGeom prst="rect">
            <a:avLst/>
          </a:prstGeom>
          <a:gradFill rotWithShape="1">
            <a:gsLst>
              <a:gs pos="0">
                <a:srgbClr val="949AD8"/>
              </a:gs>
              <a:gs pos="100000">
                <a:srgbClr val="5DDCFF"/>
              </a:gs>
            </a:gsLst>
            <a:lin ang="0" scaled="1"/>
          </a:gradFill>
          <a:ln>
            <a:noFill/>
          </a:ln>
          <a:effectLst>
            <a:outerShdw blurRad="63500" dist="38100" dir="5400000" algn="ctr" rotWithShape="0">
              <a:schemeClr val="bg1">
                <a:alpha val="50000"/>
              </a:schemeClr>
            </a:outerShdw>
          </a:effectLst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94785" y="6510338"/>
            <a:ext cx="5643033" cy="3476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226165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1" y="4406901"/>
            <a:ext cx="10945284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3601" y="2906713"/>
            <a:ext cx="1094528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 rot="10800000" flipV="1">
            <a:off x="0" y="6467476"/>
            <a:ext cx="12192000" cy="42863"/>
          </a:xfrm>
          <a:prstGeom prst="rect">
            <a:avLst/>
          </a:prstGeom>
          <a:gradFill rotWithShape="1">
            <a:gsLst>
              <a:gs pos="0">
                <a:srgbClr val="949AD8"/>
              </a:gs>
              <a:gs pos="100000">
                <a:srgbClr val="5DDCFF"/>
              </a:gs>
            </a:gsLst>
            <a:lin ang="0" scaled="1"/>
          </a:gradFill>
          <a:ln>
            <a:noFill/>
          </a:ln>
          <a:effectLst>
            <a:outerShdw blurRad="63500" dist="38100" dir="5400000" algn="ctr" rotWithShape="0">
              <a:schemeClr val="bg1">
                <a:alpha val="50000"/>
              </a:schemeClr>
            </a:outerShdw>
          </a:effectLst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94785" y="6510338"/>
            <a:ext cx="5643033" cy="3476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65934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953C-71CD-4ADC-9D15-65324C265E56}" type="datetimeFigureOut">
              <a:rPr lang="tr-TR" smtClean="0"/>
              <a:pPr/>
              <a:t>15.01.2018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0F02-8496-4830-9608-1D2F9EA4532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922222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1" y="4406901"/>
            <a:ext cx="10945284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3601" y="2906713"/>
            <a:ext cx="1094528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 rot="10800000" flipV="1">
            <a:off x="0" y="6467476"/>
            <a:ext cx="12192000" cy="42863"/>
          </a:xfrm>
          <a:prstGeom prst="rect">
            <a:avLst/>
          </a:prstGeom>
          <a:gradFill rotWithShape="1">
            <a:gsLst>
              <a:gs pos="0">
                <a:srgbClr val="949AD8"/>
              </a:gs>
              <a:gs pos="100000">
                <a:srgbClr val="5DDCFF"/>
              </a:gs>
            </a:gsLst>
            <a:lin ang="0" scaled="1"/>
          </a:gradFill>
          <a:ln>
            <a:noFill/>
          </a:ln>
          <a:effectLst>
            <a:outerShdw blurRad="63500" dist="38100" dir="5400000" algn="ctr" rotWithShape="0">
              <a:schemeClr val="bg1">
                <a:alpha val="50000"/>
              </a:schemeClr>
            </a:outerShdw>
          </a:effectLst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4631" y="6573600"/>
            <a:ext cx="6675967" cy="284400"/>
          </a:xfrm>
        </p:spPr>
        <p:txBody>
          <a:bodyPr/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1033463" indent="0">
              <a:buNone/>
              <a:defRPr sz="1000"/>
            </a:lvl3pPr>
            <a:lvl4pPr marL="1597025" indent="0">
              <a:buNone/>
              <a:defRPr sz="1000"/>
            </a:lvl4pPr>
            <a:lvl5pPr marL="2171700" indent="0"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70807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1" y="4406901"/>
            <a:ext cx="10945284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3601" y="2906713"/>
            <a:ext cx="1094528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 rot="10800000" flipV="1">
            <a:off x="0" y="6467476"/>
            <a:ext cx="12192000" cy="42863"/>
          </a:xfrm>
          <a:prstGeom prst="rect">
            <a:avLst/>
          </a:prstGeom>
          <a:gradFill rotWithShape="1">
            <a:gsLst>
              <a:gs pos="0">
                <a:srgbClr val="949AD8"/>
              </a:gs>
              <a:gs pos="100000">
                <a:srgbClr val="5DDCFF"/>
              </a:gs>
            </a:gsLst>
            <a:lin ang="0" scaled="1"/>
          </a:gradFill>
          <a:ln>
            <a:noFill/>
          </a:ln>
          <a:effectLst>
            <a:outerShdw blurRad="63500" dist="38100" dir="5400000" algn="ctr" rotWithShape="0">
              <a:schemeClr val="bg1">
                <a:alpha val="50000"/>
              </a:schemeClr>
            </a:outerShdw>
          </a:effectLst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4631" y="6573600"/>
            <a:ext cx="6675967" cy="284400"/>
          </a:xfrm>
        </p:spPr>
        <p:txBody>
          <a:bodyPr/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1033463" indent="0">
              <a:buNone/>
              <a:defRPr sz="1000"/>
            </a:lvl3pPr>
            <a:lvl4pPr marL="1597025" indent="0">
              <a:buNone/>
              <a:defRPr sz="1000"/>
            </a:lvl4pPr>
            <a:lvl5pPr marL="2171700" indent="0"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00406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1" y="4406901"/>
            <a:ext cx="10945284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3601" y="2906713"/>
            <a:ext cx="1094528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 rot="10800000" flipV="1">
            <a:off x="0" y="6467476"/>
            <a:ext cx="12192000" cy="42863"/>
          </a:xfrm>
          <a:prstGeom prst="rect">
            <a:avLst/>
          </a:prstGeom>
          <a:gradFill rotWithShape="1">
            <a:gsLst>
              <a:gs pos="0">
                <a:srgbClr val="949AD8"/>
              </a:gs>
              <a:gs pos="100000">
                <a:srgbClr val="5DDCFF"/>
              </a:gs>
            </a:gsLst>
            <a:lin ang="0" scaled="1"/>
          </a:gradFill>
          <a:ln>
            <a:noFill/>
          </a:ln>
          <a:effectLst>
            <a:outerShdw blurRad="63500" dist="38100" dir="5400000" algn="ctr" rotWithShape="0">
              <a:schemeClr val="bg1">
                <a:alpha val="50000"/>
              </a:schemeClr>
            </a:outerShdw>
          </a:effectLst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4631" y="6573600"/>
            <a:ext cx="6675967" cy="284400"/>
          </a:xfrm>
        </p:spPr>
        <p:txBody>
          <a:bodyPr/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1033463" indent="0">
              <a:buNone/>
              <a:defRPr sz="1000"/>
            </a:lvl3pPr>
            <a:lvl4pPr marL="1597025" indent="0">
              <a:buNone/>
              <a:defRPr sz="1000"/>
            </a:lvl4pPr>
            <a:lvl5pPr marL="2171700" indent="0"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5156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953C-71CD-4ADC-9D15-65324C265E56}" type="datetimeFigureOut">
              <a:rPr lang="tr-TR" smtClean="0"/>
              <a:pPr/>
              <a:t>15.01.2018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0F02-8496-4830-9608-1D2F9EA4532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72699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953C-71CD-4ADC-9D15-65324C265E56}" type="datetimeFigureOut">
              <a:rPr lang="tr-TR" smtClean="0"/>
              <a:pPr/>
              <a:t>15.01.2018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0F02-8496-4830-9608-1D2F9EA4532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560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953C-71CD-4ADC-9D15-65324C265E56}" type="datetimeFigureOut">
              <a:rPr lang="tr-TR" smtClean="0"/>
              <a:pPr/>
              <a:t>15.01.2018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0F02-8496-4830-9608-1D2F9EA4532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1038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953C-71CD-4ADC-9D15-65324C265E56}" type="datetimeFigureOut">
              <a:rPr lang="tr-TR" smtClean="0"/>
              <a:pPr/>
              <a:t>15.01.2018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0F02-8496-4830-9608-1D2F9EA4532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5742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953C-71CD-4ADC-9D15-65324C265E56}" type="datetimeFigureOut">
              <a:rPr lang="tr-TR" smtClean="0"/>
              <a:pPr/>
              <a:t>15.01.2018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0F02-8496-4830-9608-1D2F9EA4532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68630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953C-71CD-4ADC-9D15-65324C265E56}" type="datetimeFigureOut">
              <a:rPr lang="tr-TR" smtClean="0"/>
              <a:pPr/>
              <a:t>15.01.2018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0F02-8496-4830-9608-1D2F9EA4532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2968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0953C-71CD-4ADC-9D15-65324C265E56}" type="datetimeFigureOut">
              <a:rPr lang="tr-TR" smtClean="0"/>
              <a:pPr/>
              <a:t>15.01.2018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A0F02-8496-4830-9608-1D2F9EA4532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8937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1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6"/>
          <p:cNvSpPr>
            <a:spLocks noChangeArrowheads="1"/>
          </p:cNvSpPr>
          <p:nvPr/>
        </p:nvSpPr>
        <p:spPr bwMode="auto">
          <a:xfrm rot="10800000" flipV="1">
            <a:off x="0" y="1063625"/>
            <a:ext cx="12192000" cy="77788"/>
          </a:xfrm>
          <a:prstGeom prst="rect">
            <a:avLst/>
          </a:prstGeom>
          <a:gradFill rotWithShape="1">
            <a:gsLst>
              <a:gs pos="0">
                <a:srgbClr val="949AD8"/>
              </a:gs>
              <a:gs pos="100000">
                <a:srgbClr val="5DDCFF"/>
              </a:gs>
            </a:gsLst>
            <a:lin ang="0" scaled="1"/>
          </a:gradFill>
          <a:ln>
            <a:noFill/>
          </a:ln>
          <a:effectLst>
            <a:outerShdw blurRad="63500" dist="38100" dir="5400000" algn="ctr" rotWithShape="0">
              <a:schemeClr val="bg1">
                <a:alpha val="50000"/>
              </a:schemeClr>
            </a:outerShdw>
          </a:effectLst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 rot="10800000" flipV="1">
            <a:off x="0" y="6467476"/>
            <a:ext cx="12192000" cy="42863"/>
          </a:xfrm>
          <a:prstGeom prst="rect">
            <a:avLst/>
          </a:prstGeom>
          <a:gradFill rotWithShape="1">
            <a:gsLst>
              <a:gs pos="0">
                <a:srgbClr val="949AD8"/>
              </a:gs>
              <a:gs pos="100000">
                <a:srgbClr val="5DDCFF"/>
              </a:gs>
            </a:gsLst>
            <a:lin ang="0" scaled="1"/>
          </a:gradFill>
          <a:ln>
            <a:noFill/>
          </a:ln>
          <a:effectLst>
            <a:outerShdw blurRad="63500" dist="38100" dir="5400000" algn="ctr" rotWithShape="0">
              <a:schemeClr val="bg1">
                <a:alpha val="50000"/>
              </a:schemeClr>
            </a:outerShdw>
          </a:effectLst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0534" y="101601"/>
            <a:ext cx="1093893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0534" y="1260475"/>
            <a:ext cx="10938932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 rot="10800000" flipV="1">
            <a:off x="1" y="0"/>
            <a:ext cx="531284" cy="6858000"/>
          </a:xfrm>
          <a:prstGeom prst="rect">
            <a:avLst/>
          </a:prstGeom>
          <a:gradFill rotWithShape="1">
            <a:gsLst>
              <a:gs pos="0">
                <a:srgbClr val="00AEDB"/>
              </a:gs>
              <a:gs pos="100000">
                <a:srgbClr val="39429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0"/>
            <a:ext cx="7112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782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  <a:ea typeface="MS PGothic" pitchFamily="34" charset="-128"/>
          <a:cs typeface="MS PGothic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  <a:ea typeface="MS PGothic" pitchFamily="34" charset="-128"/>
          <a:cs typeface="MS PGothic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  <a:ea typeface="MS PGothic" pitchFamily="34" charset="-128"/>
          <a:cs typeface="MS PGothic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  <a:ea typeface="MS PGothic" pitchFamily="34" charset="-128"/>
          <a:cs typeface="MS PGothic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9pPr>
    </p:titleStyle>
    <p:bodyStyle>
      <a:lvl1pPr marL="228600" indent="-228600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charset="0"/>
        <a:buChar char="w"/>
        <a:defRPr sz="2400" b="0">
          <a:solidFill>
            <a:schemeClr val="bg1"/>
          </a:solidFill>
          <a:effectLst/>
          <a:latin typeface="+mn-lt"/>
          <a:ea typeface="MS PGothic" pitchFamily="34" charset="-128"/>
          <a:cs typeface="MS PGothic" charset="0"/>
        </a:defRPr>
      </a:lvl1pPr>
      <a:lvl2pPr marL="685800" indent="-228600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130000"/>
        <a:buChar char="•"/>
        <a:defRPr sz="2000" b="0">
          <a:solidFill>
            <a:schemeClr val="bg1"/>
          </a:solidFill>
          <a:effectLst/>
          <a:latin typeface="+mn-lt"/>
          <a:ea typeface="MS PGothic" pitchFamily="34" charset="-128"/>
          <a:cs typeface="MS PGothic" charset="0"/>
        </a:defRPr>
      </a:lvl2pPr>
      <a:lvl3pPr marL="1255713" indent="-222250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charset="0"/>
        <a:buChar char="–"/>
        <a:defRPr b="0">
          <a:solidFill>
            <a:schemeClr val="bg1"/>
          </a:solidFill>
          <a:effectLst/>
          <a:latin typeface="+mn-lt"/>
          <a:ea typeface="MS PGothic" pitchFamily="34" charset="-128"/>
          <a:cs typeface="MS PGothic" charset="0"/>
        </a:defRPr>
      </a:lvl3pPr>
      <a:lvl4pPr marL="1828800" indent="-231775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bg1"/>
        </a:buClr>
        <a:buFont typeface="Arial Narrow" charset="0"/>
        <a:buChar char="•"/>
        <a:defRPr sz="1600" b="0">
          <a:solidFill>
            <a:schemeClr val="bg1"/>
          </a:solidFill>
          <a:effectLst/>
          <a:latin typeface="+mn-lt"/>
          <a:ea typeface="MS PGothic" pitchFamily="34" charset="-128"/>
          <a:cs typeface="MS PGothic" charset="0"/>
        </a:defRPr>
      </a:lvl4pPr>
      <a:lvl5pPr marL="2400300" indent="-228600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bg1"/>
        </a:buClr>
        <a:buFont typeface="Arial" charset="0"/>
        <a:buChar char="–"/>
        <a:defRPr sz="1600" b="0">
          <a:solidFill>
            <a:schemeClr val="bg1"/>
          </a:solidFill>
          <a:effectLst/>
          <a:latin typeface="Arial" charset="0"/>
          <a:ea typeface="MS PGothic" pitchFamily="34" charset="-128"/>
          <a:cs typeface="MS PGothic" charset="0"/>
        </a:defRPr>
      </a:lvl5pPr>
      <a:lvl6pPr marL="28575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800" b="1">
          <a:solidFill>
            <a:schemeClr val="tx1"/>
          </a:solidFill>
          <a:latin typeface="+mj-lt"/>
        </a:defRPr>
      </a:lvl6pPr>
      <a:lvl7pPr marL="33147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800" b="1">
          <a:solidFill>
            <a:schemeClr val="tx1"/>
          </a:solidFill>
          <a:latin typeface="+mj-lt"/>
        </a:defRPr>
      </a:lvl7pPr>
      <a:lvl8pPr marL="37719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800" b="1">
          <a:solidFill>
            <a:schemeClr val="tx1"/>
          </a:solidFill>
          <a:latin typeface="+mj-lt"/>
        </a:defRPr>
      </a:lvl8pPr>
      <a:lvl9pPr marL="42291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800" b="1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408">
          <p15:clr>
            <a:srgbClr val="F26B43"/>
          </p15:clr>
        </p15:guide>
        <p15:guide id="2" pos="557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>
                <a:solidFill>
                  <a:srgbClr val="FF0000"/>
                </a:solidFill>
              </a:rPr>
              <a:t>İMMÜN </a:t>
            </a:r>
            <a:r>
              <a:rPr lang="tr-TR" smtClean="0">
                <a:solidFill>
                  <a:srgbClr val="FF0000"/>
                </a:solidFill>
              </a:rPr>
              <a:t>YETMEZLİKLER-1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1600" dirty="0" err="1" smtClean="0"/>
              <a:t>Prof.Dr</a:t>
            </a:r>
            <a:r>
              <a:rPr lang="tr-TR" sz="1600" dirty="0" smtClean="0"/>
              <a:t>. Göksal Keskin</a:t>
            </a:r>
          </a:p>
          <a:p>
            <a:r>
              <a:rPr lang="tr-TR" sz="1600" dirty="0" smtClean="0"/>
              <a:t>2017-2018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xmlns="" val="402044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974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err="1" smtClean="0">
                <a:solidFill>
                  <a:srgbClr val="FF0000"/>
                </a:solidFill>
              </a:rPr>
              <a:t>Hümoral</a:t>
            </a:r>
            <a:r>
              <a:rPr lang="tr-TR" sz="4000" b="1" dirty="0" smtClean="0">
                <a:solidFill>
                  <a:srgbClr val="FF0000"/>
                </a:solidFill>
              </a:rPr>
              <a:t> </a:t>
            </a:r>
            <a:r>
              <a:rPr lang="tr-TR" sz="4000" b="1" dirty="0" err="1" smtClean="0">
                <a:solidFill>
                  <a:srgbClr val="FF0000"/>
                </a:solidFill>
              </a:rPr>
              <a:t>immün</a:t>
            </a:r>
            <a:r>
              <a:rPr lang="tr-TR" sz="4000" b="1" dirty="0" smtClean="0">
                <a:solidFill>
                  <a:srgbClr val="FF0000"/>
                </a:solidFill>
              </a:rPr>
              <a:t> yetmezlikler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86657"/>
            <a:ext cx="10515600" cy="4890306"/>
          </a:xfrm>
        </p:spPr>
        <p:txBody>
          <a:bodyPr>
            <a:normAutofit/>
          </a:bodyPr>
          <a:lstStyle/>
          <a:p>
            <a:pPr fontAlgn="base"/>
            <a:r>
              <a:rPr lang="tr-TR" dirty="0" err="1" smtClean="0">
                <a:solidFill>
                  <a:schemeClr val="tx1"/>
                </a:solidFill>
              </a:rPr>
              <a:t>Selektif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IgA</a:t>
            </a:r>
            <a:r>
              <a:rPr lang="tr-TR" dirty="0">
                <a:solidFill>
                  <a:schemeClr val="tx1"/>
                </a:solidFill>
              </a:rPr>
              <a:t> eksikliği		</a:t>
            </a:r>
          </a:p>
          <a:p>
            <a:pPr fontAlgn="base"/>
            <a:r>
              <a:rPr lang="tr-TR" dirty="0" smtClean="0">
                <a:solidFill>
                  <a:schemeClr val="tx1"/>
                </a:solidFill>
              </a:rPr>
              <a:t>Yaygın </a:t>
            </a:r>
            <a:r>
              <a:rPr lang="tr-TR" dirty="0">
                <a:solidFill>
                  <a:schemeClr val="tx1"/>
                </a:solidFill>
              </a:rPr>
              <a:t>değişken </a:t>
            </a:r>
            <a:r>
              <a:rPr lang="tr-TR" dirty="0" err="1">
                <a:solidFill>
                  <a:schemeClr val="tx1"/>
                </a:solidFill>
              </a:rPr>
              <a:t>immün</a:t>
            </a:r>
            <a:r>
              <a:rPr lang="tr-TR" dirty="0">
                <a:solidFill>
                  <a:schemeClr val="tx1"/>
                </a:solidFill>
              </a:rPr>
              <a:t> yetmezlik (YDİY)	</a:t>
            </a:r>
          </a:p>
          <a:p>
            <a:pPr fontAlgn="base"/>
            <a:r>
              <a:rPr lang="tr-TR" dirty="0" err="1" smtClean="0">
                <a:solidFill>
                  <a:schemeClr val="tx1"/>
                </a:solidFill>
              </a:rPr>
              <a:t>X’e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bağlı </a:t>
            </a:r>
            <a:r>
              <a:rPr lang="tr-TR" dirty="0" err="1">
                <a:solidFill>
                  <a:schemeClr val="tx1"/>
                </a:solidFill>
              </a:rPr>
              <a:t>agammaglobulinemi</a:t>
            </a:r>
            <a:r>
              <a:rPr lang="tr-TR" dirty="0">
                <a:solidFill>
                  <a:schemeClr val="tx1"/>
                </a:solidFill>
              </a:rPr>
              <a:t> </a:t>
            </a:r>
          </a:p>
          <a:p>
            <a:pPr fontAlgn="base"/>
            <a:r>
              <a:rPr lang="tr-TR" dirty="0" err="1" smtClean="0">
                <a:solidFill>
                  <a:schemeClr val="tx1"/>
                </a:solidFill>
              </a:rPr>
              <a:t>Hiper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IgM</a:t>
            </a:r>
            <a:r>
              <a:rPr lang="tr-TR" dirty="0">
                <a:solidFill>
                  <a:schemeClr val="tx1"/>
                </a:solidFill>
              </a:rPr>
              <a:t> ile birlikte olan </a:t>
            </a:r>
            <a:r>
              <a:rPr lang="tr-TR" dirty="0" err="1">
                <a:solidFill>
                  <a:schemeClr val="tx1"/>
                </a:solidFill>
              </a:rPr>
              <a:t>immün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yetmezlik</a:t>
            </a:r>
            <a:r>
              <a:rPr lang="tr-TR" dirty="0">
                <a:solidFill>
                  <a:schemeClr val="tx1"/>
                </a:solidFill>
              </a:rPr>
              <a:t>				</a:t>
            </a:r>
          </a:p>
          <a:p>
            <a:pPr fontAlgn="base"/>
            <a:r>
              <a:rPr lang="tr-TR" dirty="0" err="1" smtClean="0">
                <a:solidFill>
                  <a:schemeClr val="tx1"/>
                </a:solidFill>
              </a:rPr>
              <a:t>Selektif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IgM</a:t>
            </a:r>
            <a:r>
              <a:rPr lang="tr-TR" dirty="0">
                <a:solidFill>
                  <a:schemeClr val="tx1"/>
                </a:solidFill>
              </a:rPr>
              <a:t> eksikliği					</a:t>
            </a:r>
          </a:p>
          <a:p>
            <a:pPr fontAlgn="base"/>
            <a:r>
              <a:rPr lang="tr-TR" dirty="0" err="1" smtClean="0">
                <a:solidFill>
                  <a:schemeClr val="tx1"/>
                </a:solidFill>
              </a:rPr>
              <a:t>IgG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subgruplarının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selektif</a:t>
            </a:r>
            <a:r>
              <a:rPr lang="tr-TR" dirty="0">
                <a:solidFill>
                  <a:schemeClr val="tx1"/>
                </a:solidFill>
              </a:rPr>
              <a:t> eksikliği		</a:t>
            </a:r>
          </a:p>
          <a:p>
            <a:pPr fontAlgn="base"/>
            <a:r>
              <a:rPr lang="tr-TR" dirty="0" err="1" smtClean="0">
                <a:solidFill>
                  <a:schemeClr val="tx1"/>
                </a:solidFill>
              </a:rPr>
              <a:t>X’e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bağlı </a:t>
            </a:r>
            <a:r>
              <a:rPr lang="tr-TR" dirty="0" err="1">
                <a:solidFill>
                  <a:schemeClr val="tx1"/>
                </a:solidFill>
              </a:rPr>
              <a:t>lenfoproliferatif</a:t>
            </a:r>
            <a:r>
              <a:rPr lang="tr-TR" dirty="0">
                <a:solidFill>
                  <a:schemeClr val="tx1"/>
                </a:solidFill>
              </a:rPr>
              <a:t> sendrom(</a:t>
            </a:r>
            <a:r>
              <a:rPr lang="tr-TR" dirty="0" err="1">
                <a:solidFill>
                  <a:schemeClr val="tx1"/>
                </a:solidFill>
              </a:rPr>
              <a:t>Duncan</a:t>
            </a:r>
            <a:r>
              <a:rPr lang="tr-TR" dirty="0">
                <a:solidFill>
                  <a:schemeClr val="tx1"/>
                </a:solidFill>
              </a:rPr>
              <a:t> sendromu)</a:t>
            </a:r>
          </a:p>
          <a:p>
            <a:pPr fontAlgn="base"/>
            <a:endParaRPr lang="tr-TR" dirty="0">
              <a:solidFill>
                <a:schemeClr val="tx1"/>
              </a:solidFill>
            </a:endParaRPr>
          </a:p>
          <a:p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6607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SELEKTİF </a:t>
            </a:r>
            <a:r>
              <a:rPr lang="tr-TR" b="1" dirty="0" err="1">
                <a:solidFill>
                  <a:srgbClr val="FF0000"/>
                </a:solidFill>
              </a:rPr>
              <a:t>IgA</a:t>
            </a:r>
            <a:r>
              <a:rPr lang="tr-TR" b="1" dirty="0">
                <a:solidFill>
                  <a:srgbClr val="FF0000"/>
                </a:solidFill>
              </a:rPr>
              <a:t> EKSİKLİĞİ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787385"/>
          </a:xfrm>
        </p:spPr>
        <p:txBody>
          <a:bodyPr>
            <a:normAutofit/>
          </a:bodyPr>
          <a:lstStyle/>
          <a:p>
            <a:pPr fontAlgn="base"/>
            <a:r>
              <a:rPr lang="tr-TR" dirty="0" err="1">
                <a:solidFill>
                  <a:schemeClr val="tx1"/>
                </a:solidFill>
              </a:rPr>
              <a:t>Selektif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IgA</a:t>
            </a:r>
            <a:r>
              <a:rPr lang="tr-TR" dirty="0">
                <a:solidFill>
                  <a:schemeClr val="tx1"/>
                </a:solidFill>
              </a:rPr>
              <a:t> eksikliği (</a:t>
            </a:r>
            <a:r>
              <a:rPr lang="tr-TR" dirty="0" err="1">
                <a:solidFill>
                  <a:schemeClr val="tx1"/>
                </a:solidFill>
              </a:rPr>
              <a:t>sIgA</a:t>
            </a:r>
            <a:r>
              <a:rPr lang="tr-TR" dirty="0">
                <a:solidFill>
                  <a:schemeClr val="tx1"/>
                </a:solidFill>
              </a:rPr>
              <a:t>) </a:t>
            </a:r>
            <a:r>
              <a:rPr lang="tr-TR" dirty="0" err="1">
                <a:solidFill>
                  <a:schemeClr val="tx1"/>
                </a:solidFill>
              </a:rPr>
              <a:t>sekretuvar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IgA</a:t>
            </a:r>
            <a:r>
              <a:rPr lang="tr-TR" dirty="0">
                <a:solidFill>
                  <a:schemeClr val="tx1"/>
                </a:solidFill>
              </a:rPr>
              <a:t> yokluğu ve </a:t>
            </a:r>
            <a:endParaRPr lang="tr-TR" dirty="0" smtClean="0">
              <a:solidFill>
                <a:schemeClr val="tx1"/>
              </a:solidFill>
            </a:endParaRPr>
          </a:p>
          <a:p>
            <a:pPr fontAlgn="base"/>
            <a:r>
              <a:rPr lang="tr-TR" dirty="0" smtClean="0">
                <a:solidFill>
                  <a:schemeClr val="tx1"/>
                </a:solidFill>
              </a:rPr>
              <a:t>Serum </a:t>
            </a:r>
            <a:r>
              <a:rPr lang="tr-TR" dirty="0" err="1">
                <a:solidFill>
                  <a:schemeClr val="tx1"/>
                </a:solidFill>
              </a:rPr>
              <a:t>IgA</a:t>
            </a:r>
            <a:r>
              <a:rPr lang="tr-TR" dirty="0">
                <a:solidFill>
                  <a:schemeClr val="tx1"/>
                </a:solidFill>
              </a:rPr>
              <a:t> düzeyinin </a:t>
            </a:r>
            <a:r>
              <a:rPr lang="tr-TR" dirty="0" smtClean="0">
                <a:solidFill>
                  <a:schemeClr val="tx1"/>
                </a:solidFill>
              </a:rPr>
              <a:t>0,5 gr/L </a:t>
            </a:r>
            <a:r>
              <a:rPr lang="tr-TR" dirty="0">
                <a:solidFill>
                  <a:schemeClr val="tx1"/>
                </a:solidFill>
              </a:rPr>
              <a:t>altında  olması ile karakterize bir </a:t>
            </a:r>
            <a:r>
              <a:rPr lang="tr-TR" dirty="0" smtClean="0">
                <a:solidFill>
                  <a:schemeClr val="tx1"/>
                </a:solidFill>
              </a:rPr>
              <a:t>hastalıktır </a:t>
            </a:r>
            <a:r>
              <a:rPr lang="tr-TR" dirty="0" smtClean="0">
                <a:solidFill>
                  <a:srgbClr val="FF0000"/>
                </a:solidFill>
              </a:rPr>
              <a:t>(0.82-4.53 gr/L)</a:t>
            </a:r>
          </a:p>
          <a:p>
            <a:pPr fontAlgn="base"/>
            <a:r>
              <a:rPr lang="tr-TR" dirty="0" err="1" smtClean="0">
                <a:solidFill>
                  <a:schemeClr val="tx1"/>
                </a:solidFill>
              </a:rPr>
              <a:t>Primer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immün</a:t>
            </a:r>
            <a:r>
              <a:rPr lang="tr-TR" dirty="0">
                <a:solidFill>
                  <a:schemeClr val="tx1"/>
                </a:solidFill>
              </a:rPr>
              <a:t> yetersizlikler içinde en sık görülendir.  </a:t>
            </a:r>
            <a:endParaRPr lang="tr-TR" dirty="0" smtClean="0">
              <a:solidFill>
                <a:schemeClr val="tx1"/>
              </a:solidFill>
            </a:endParaRPr>
          </a:p>
          <a:p>
            <a:pPr fontAlgn="base"/>
            <a:r>
              <a:rPr lang="tr-TR" dirty="0" smtClean="0">
                <a:solidFill>
                  <a:schemeClr val="tx1"/>
                </a:solidFill>
              </a:rPr>
              <a:t>Sıklığı </a:t>
            </a:r>
            <a:r>
              <a:rPr lang="tr-TR" dirty="0">
                <a:solidFill>
                  <a:schemeClr val="tx1"/>
                </a:solidFill>
              </a:rPr>
              <a:t>ortalama 1/300-1/700 olarak </a:t>
            </a:r>
            <a:r>
              <a:rPr lang="tr-TR" dirty="0" smtClean="0">
                <a:solidFill>
                  <a:schemeClr val="tx1"/>
                </a:solidFill>
              </a:rPr>
              <a:t>bildirilmiştir</a:t>
            </a:r>
          </a:p>
          <a:p>
            <a:pPr fontAlgn="base"/>
            <a:r>
              <a:rPr lang="tr-TR" dirty="0" smtClean="0">
                <a:solidFill>
                  <a:schemeClr val="tx1"/>
                </a:solidFill>
              </a:rPr>
              <a:t>Hastalık </a:t>
            </a:r>
            <a:r>
              <a:rPr lang="tr-TR" dirty="0">
                <a:solidFill>
                  <a:schemeClr val="tx1"/>
                </a:solidFill>
              </a:rPr>
              <a:t>erkeklerde biraz daha fazla </a:t>
            </a:r>
            <a:r>
              <a:rPr lang="tr-TR" dirty="0" smtClean="0">
                <a:solidFill>
                  <a:schemeClr val="tx1"/>
                </a:solidFill>
              </a:rPr>
              <a:t>görülür </a:t>
            </a:r>
          </a:p>
          <a:p>
            <a:pPr fontAlgn="base"/>
            <a:r>
              <a:rPr lang="tr-TR" dirty="0" smtClean="0">
                <a:solidFill>
                  <a:schemeClr val="tx1"/>
                </a:solidFill>
              </a:rPr>
              <a:t>Özellikle </a:t>
            </a:r>
            <a:r>
              <a:rPr lang="tr-TR" dirty="0">
                <a:solidFill>
                  <a:schemeClr val="tx1"/>
                </a:solidFill>
              </a:rPr>
              <a:t>belirgin olduğu bir yaş grubu </a:t>
            </a:r>
            <a:r>
              <a:rPr lang="tr-TR" dirty="0" smtClean="0">
                <a:solidFill>
                  <a:schemeClr val="tx1"/>
                </a:solidFill>
              </a:rPr>
              <a:t>yoktur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365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Hastaların çoğu </a:t>
            </a:r>
            <a:r>
              <a:rPr lang="tr-TR" dirty="0" err="1">
                <a:solidFill>
                  <a:schemeClr val="tx1"/>
                </a:solidFill>
              </a:rPr>
              <a:t>asemptomatiktir</a:t>
            </a:r>
            <a:r>
              <a:rPr lang="tr-TR" dirty="0">
                <a:solidFill>
                  <a:schemeClr val="tx1"/>
                </a:solidFill>
              </a:rPr>
              <a:t>  </a:t>
            </a:r>
          </a:p>
          <a:p>
            <a:r>
              <a:rPr lang="tr-TR" dirty="0" err="1">
                <a:solidFill>
                  <a:schemeClr val="tx1"/>
                </a:solidFill>
              </a:rPr>
              <a:t>Semptomatik</a:t>
            </a:r>
            <a:r>
              <a:rPr lang="tr-TR" dirty="0">
                <a:solidFill>
                  <a:schemeClr val="tx1"/>
                </a:solidFill>
              </a:rPr>
              <a:t> olanlarda </a:t>
            </a:r>
          </a:p>
          <a:p>
            <a:pPr lvl="1"/>
            <a:r>
              <a:rPr lang="tr-TR" dirty="0">
                <a:solidFill>
                  <a:schemeClr val="tx1"/>
                </a:solidFill>
              </a:rPr>
              <a:t>gıda </a:t>
            </a:r>
            <a:r>
              <a:rPr lang="tr-TR" dirty="0" err="1">
                <a:solidFill>
                  <a:schemeClr val="tx1"/>
                </a:solidFill>
              </a:rPr>
              <a:t>allerjisi</a:t>
            </a:r>
            <a:r>
              <a:rPr lang="tr-TR" dirty="0">
                <a:solidFill>
                  <a:schemeClr val="tx1"/>
                </a:solidFill>
              </a:rPr>
              <a:t>, </a:t>
            </a:r>
          </a:p>
          <a:p>
            <a:pPr lvl="1"/>
            <a:r>
              <a:rPr lang="tr-TR" dirty="0">
                <a:solidFill>
                  <a:schemeClr val="tx1"/>
                </a:solidFill>
              </a:rPr>
              <a:t>alerjik </a:t>
            </a:r>
            <a:r>
              <a:rPr lang="tr-TR" dirty="0" err="1">
                <a:solidFill>
                  <a:schemeClr val="tx1"/>
                </a:solidFill>
              </a:rPr>
              <a:t>rinit</a:t>
            </a:r>
            <a:r>
              <a:rPr lang="tr-TR" dirty="0">
                <a:solidFill>
                  <a:schemeClr val="tx1"/>
                </a:solidFill>
              </a:rPr>
              <a:t>, </a:t>
            </a:r>
          </a:p>
          <a:p>
            <a:pPr lvl="1"/>
            <a:r>
              <a:rPr lang="tr-TR" dirty="0">
                <a:solidFill>
                  <a:schemeClr val="tx1"/>
                </a:solidFill>
              </a:rPr>
              <a:t>ürtiker, </a:t>
            </a:r>
          </a:p>
          <a:p>
            <a:pPr lvl="1"/>
            <a:r>
              <a:rPr lang="tr-TR" dirty="0">
                <a:solidFill>
                  <a:schemeClr val="tx1"/>
                </a:solidFill>
              </a:rPr>
              <a:t>dermatit, </a:t>
            </a:r>
          </a:p>
          <a:p>
            <a:pPr lvl="1"/>
            <a:r>
              <a:rPr lang="tr-TR" dirty="0" err="1">
                <a:solidFill>
                  <a:schemeClr val="tx1"/>
                </a:solidFill>
              </a:rPr>
              <a:t>sinopulmoner</a:t>
            </a:r>
            <a:r>
              <a:rPr lang="tr-TR" dirty="0">
                <a:solidFill>
                  <a:schemeClr val="tx1"/>
                </a:solidFill>
              </a:rPr>
              <a:t> enfeksiyonlar</a:t>
            </a:r>
          </a:p>
          <a:p>
            <a:pPr lvl="1"/>
            <a:r>
              <a:rPr lang="tr-TR" dirty="0" err="1" smtClean="0">
                <a:solidFill>
                  <a:schemeClr val="tx1"/>
                </a:solidFill>
              </a:rPr>
              <a:t>otoimmün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hastalık belirtileri </a:t>
            </a:r>
            <a:r>
              <a:rPr lang="tr-TR" dirty="0" smtClean="0">
                <a:solidFill>
                  <a:schemeClr val="tx1"/>
                </a:solidFill>
              </a:rPr>
              <a:t>   </a:t>
            </a:r>
            <a:endParaRPr lang="tr-TR" dirty="0">
              <a:solidFill>
                <a:schemeClr val="tx1"/>
              </a:solidFill>
            </a:endParaRPr>
          </a:p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8517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7912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 err="1" smtClean="0">
                <a:solidFill>
                  <a:srgbClr val="FF0000"/>
                </a:solidFill>
              </a:rPr>
              <a:t>IgA</a:t>
            </a:r>
            <a:r>
              <a:rPr lang="tr-TR" sz="4000" b="1" dirty="0" smtClean="0">
                <a:solidFill>
                  <a:srgbClr val="FF0000"/>
                </a:solidFill>
              </a:rPr>
              <a:t> eksikliği olan hastalarda;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84856"/>
            <a:ext cx="10515600" cy="4992107"/>
          </a:xfrm>
        </p:spPr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</a:rPr>
              <a:t>Vitiligo</a:t>
            </a:r>
            <a:r>
              <a:rPr lang="tr-TR" dirty="0">
                <a:solidFill>
                  <a:schemeClr val="tx1"/>
                </a:solidFill>
              </a:rPr>
              <a:t>,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Alopesi</a:t>
            </a:r>
            <a:r>
              <a:rPr lang="tr-TR" dirty="0">
                <a:solidFill>
                  <a:schemeClr val="tx1"/>
                </a:solidFill>
              </a:rPr>
              <a:t>,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err="1">
                <a:solidFill>
                  <a:schemeClr val="tx1"/>
                </a:solidFill>
              </a:rPr>
              <a:t>Ç</a:t>
            </a:r>
            <a:r>
              <a:rPr lang="tr-TR" dirty="0" err="1" smtClean="0">
                <a:solidFill>
                  <a:schemeClr val="tx1"/>
                </a:solidFill>
              </a:rPr>
              <a:t>öliak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hastalığı,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err="1">
                <a:solidFill>
                  <a:schemeClr val="tx1"/>
                </a:solidFill>
              </a:rPr>
              <a:t>O</a:t>
            </a:r>
            <a:r>
              <a:rPr lang="tr-TR" dirty="0" err="1" smtClean="0">
                <a:solidFill>
                  <a:schemeClr val="tx1"/>
                </a:solidFill>
              </a:rPr>
              <a:t>toimmün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tiroid</a:t>
            </a:r>
            <a:r>
              <a:rPr lang="tr-TR" dirty="0">
                <a:solidFill>
                  <a:schemeClr val="tx1"/>
                </a:solidFill>
              </a:rPr>
              <a:t> hastalıkları,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err="1">
                <a:solidFill>
                  <a:schemeClr val="tx1"/>
                </a:solidFill>
              </a:rPr>
              <a:t>G</a:t>
            </a:r>
            <a:r>
              <a:rPr lang="tr-TR" dirty="0" err="1" smtClean="0">
                <a:solidFill>
                  <a:schemeClr val="tx1"/>
                </a:solidFill>
              </a:rPr>
              <a:t>lomerülonefritler</a:t>
            </a:r>
            <a:r>
              <a:rPr lang="tr-TR" dirty="0">
                <a:solidFill>
                  <a:schemeClr val="tx1"/>
                </a:solidFill>
              </a:rPr>
              <a:t>,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err="1">
                <a:solidFill>
                  <a:schemeClr val="tx1"/>
                </a:solidFill>
              </a:rPr>
              <a:t>R</a:t>
            </a:r>
            <a:r>
              <a:rPr lang="tr-TR" dirty="0" err="1" smtClean="0">
                <a:solidFill>
                  <a:schemeClr val="tx1"/>
                </a:solidFill>
              </a:rPr>
              <a:t>omatoid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artrit</a:t>
            </a:r>
            <a:r>
              <a:rPr lang="tr-TR" dirty="0">
                <a:solidFill>
                  <a:schemeClr val="tx1"/>
                </a:solidFill>
              </a:rPr>
              <a:t>,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S</a:t>
            </a:r>
            <a:r>
              <a:rPr lang="tr-TR" dirty="0" smtClean="0">
                <a:solidFill>
                  <a:schemeClr val="tx1"/>
                </a:solidFill>
              </a:rPr>
              <a:t>istemik </a:t>
            </a:r>
            <a:r>
              <a:rPr lang="tr-TR" dirty="0" err="1">
                <a:solidFill>
                  <a:schemeClr val="tx1"/>
                </a:solidFill>
              </a:rPr>
              <a:t>lupus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eritematozus</a:t>
            </a:r>
            <a:r>
              <a:rPr lang="tr-TR" dirty="0" smtClean="0">
                <a:solidFill>
                  <a:schemeClr val="tx1"/>
                </a:solidFill>
              </a:rPr>
              <a:t>,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Tip </a:t>
            </a:r>
            <a:r>
              <a:rPr lang="tr-TR" dirty="0">
                <a:solidFill>
                  <a:schemeClr val="tx1"/>
                </a:solidFill>
              </a:rPr>
              <a:t>I </a:t>
            </a:r>
            <a:r>
              <a:rPr lang="tr-TR" dirty="0" err="1">
                <a:solidFill>
                  <a:schemeClr val="tx1"/>
                </a:solidFill>
              </a:rPr>
              <a:t>Diabetes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mellitus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</a:p>
          <a:p>
            <a:r>
              <a:rPr lang="tr-TR" dirty="0" err="1" smtClean="0">
                <a:solidFill>
                  <a:schemeClr val="tx1"/>
                </a:solidFill>
              </a:rPr>
              <a:t>Addison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hastalığı daha sık </a:t>
            </a:r>
            <a:r>
              <a:rPr lang="tr-TR" dirty="0" smtClean="0">
                <a:solidFill>
                  <a:schemeClr val="tx1"/>
                </a:solidFill>
              </a:rPr>
              <a:t>gözlenir. </a:t>
            </a:r>
            <a:endParaRPr lang="tr-TR" dirty="0">
              <a:solidFill>
                <a:schemeClr val="tx1"/>
              </a:solidFill>
            </a:endParaRPr>
          </a:p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4295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3061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36372"/>
            <a:ext cx="10515600" cy="5621627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tx1"/>
                </a:solidFill>
              </a:rPr>
              <a:t>Sık tekrarlayan enfeksiyon geçiren </a:t>
            </a:r>
            <a:r>
              <a:rPr lang="tr-TR" dirty="0" err="1">
                <a:solidFill>
                  <a:schemeClr val="tx1"/>
                </a:solidFill>
              </a:rPr>
              <a:t>IgA</a:t>
            </a:r>
            <a:r>
              <a:rPr lang="tr-TR" dirty="0">
                <a:solidFill>
                  <a:schemeClr val="tx1"/>
                </a:solidFill>
              </a:rPr>
              <a:t> eksikliği olan hastalarda </a:t>
            </a:r>
            <a:r>
              <a:rPr lang="tr-TR" dirty="0" err="1">
                <a:solidFill>
                  <a:schemeClr val="tx1"/>
                </a:solidFill>
              </a:rPr>
              <a:t>IgG</a:t>
            </a:r>
            <a:r>
              <a:rPr lang="tr-TR" dirty="0">
                <a:solidFill>
                  <a:schemeClr val="tx1"/>
                </a:solidFill>
              </a:rPr>
              <a:t> alt gruplarına </a:t>
            </a:r>
            <a:r>
              <a:rPr lang="tr-TR" dirty="0" smtClean="0">
                <a:solidFill>
                  <a:schemeClr val="tx1"/>
                </a:solidFill>
              </a:rPr>
              <a:t>da bakılmalıdır</a:t>
            </a:r>
            <a:r>
              <a:rPr lang="tr-TR" dirty="0">
                <a:solidFill>
                  <a:schemeClr val="tx1"/>
                </a:solidFill>
              </a:rPr>
              <a:t>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IgG2 </a:t>
            </a:r>
            <a:r>
              <a:rPr lang="tr-TR" dirty="0">
                <a:solidFill>
                  <a:schemeClr val="tx1"/>
                </a:solidFill>
              </a:rPr>
              <a:t>ve IgG4 eksikliği sık gözlenir.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IgA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yetmezliği olan hastalarda </a:t>
            </a:r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 err="1" smtClean="0">
                <a:solidFill>
                  <a:schemeClr val="tx1"/>
                </a:solidFill>
              </a:rPr>
              <a:t>periferde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B lenfosit, 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T lenfosit</a:t>
            </a:r>
          </a:p>
          <a:p>
            <a:pPr lvl="1"/>
            <a:r>
              <a:rPr lang="tr-TR" dirty="0" err="1" smtClean="0">
                <a:solidFill>
                  <a:schemeClr val="tx1"/>
                </a:solidFill>
              </a:rPr>
              <a:t>Nötrofil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sayıları normaldir</a:t>
            </a:r>
            <a:r>
              <a:rPr lang="tr-TR" dirty="0" smtClean="0">
                <a:solidFill>
                  <a:schemeClr val="tx1"/>
                </a:solidFill>
              </a:rPr>
              <a:t>.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Ailesel </a:t>
            </a:r>
            <a:r>
              <a:rPr lang="tr-TR" dirty="0">
                <a:solidFill>
                  <a:schemeClr val="tx1"/>
                </a:solidFill>
              </a:rPr>
              <a:t>kalıtım farklılıklar </a:t>
            </a:r>
            <a:r>
              <a:rPr lang="tr-TR" dirty="0" smtClean="0">
                <a:solidFill>
                  <a:schemeClr val="tx1"/>
                </a:solidFill>
              </a:rPr>
              <a:t>gösterir. 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YDİY </a:t>
            </a:r>
            <a:r>
              <a:rPr lang="tr-TR" dirty="0">
                <a:solidFill>
                  <a:schemeClr val="tx1"/>
                </a:solidFill>
              </a:rPr>
              <a:t>ile birlikte </a:t>
            </a:r>
            <a:r>
              <a:rPr lang="tr-TR" dirty="0" smtClean="0">
                <a:solidFill>
                  <a:schemeClr val="tx1"/>
                </a:solidFill>
              </a:rPr>
              <a:t>görülebilir. 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Hastaların </a:t>
            </a:r>
            <a:r>
              <a:rPr lang="tr-TR" dirty="0">
                <a:solidFill>
                  <a:schemeClr val="tx1"/>
                </a:solidFill>
              </a:rPr>
              <a:t>bir kısmında daha sonra YDİY gelişebiliyor.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IgA</a:t>
            </a:r>
            <a:r>
              <a:rPr lang="tr-TR" dirty="0" smtClean="0">
                <a:solidFill>
                  <a:schemeClr val="tx1"/>
                </a:solidFill>
              </a:rPr>
              <a:t> eksikliği geçici veya kalıcı olabilir 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3181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72731"/>
          </a:xfrm>
        </p:spPr>
        <p:txBody>
          <a:bodyPr>
            <a:norm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</a:rPr>
              <a:t>Patofizyoloji-1</a:t>
            </a:r>
            <a:endParaRPr lang="tr-TR" sz="44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772732"/>
            <a:ext cx="10515600" cy="5692462"/>
          </a:xfrm>
        </p:spPr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</a:rPr>
              <a:t>IgA</a:t>
            </a:r>
            <a:r>
              <a:rPr lang="tr-TR" dirty="0">
                <a:solidFill>
                  <a:schemeClr val="tx1"/>
                </a:solidFill>
              </a:rPr>
              <a:t> eksikliğine yol açan </a:t>
            </a:r>
            <a:r>
              <a:rPr lang="tr-TR" dirty="0" err="1">
                <a:solidFill>
                  <a:schemeClr val="tx1"/>
                </a:solidFill>
              </a:rPr>
              <a:t>defekt</a:t>
            </a:r>
            <a:r>
              <a:rPr lang="tr-TR" dirty="0">
                <a:solidFill>
                  <a:schemeClr val="tx1"/>
                </a:solidFill>
              </a:rPr>
              <a:t> bilinmiyor. 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IgA’nın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iki formu vardır.  </a:t>
            </a:r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Serumda </a:t>
            </a:r>
            <a:r>
              <a:rPr lang="tr-TR" dirty="0" err="1">
                <a:solidFill>
                  <a:schemeClr val="tx1"/>
                </a:solidFill>
              </a:rPr>
              <a:t>monomerik</a:t>
            </a:r>
            <a:r>
              <a:rPr lang="tr-TR" dirty="0">
                <a:solidFill>
                  <a:schemeClr val="tx1"/>
                </a:solidFill>
              </a:rPr>
              <a:t> formu</a:t>
            </a:r>
            <a:r>
              <a:rPr lang="tr-TR" dirty="0" smtClean="0">
                <a:solidFill>
                  <a:schemeClr val="tx1"/>
                </a:solidFill>
              </a:rPr>
              <a:t>,</a:t>
            </a:r>
          </a:p>
          <a:p>
            <a:pPr lvl="1"/>
            <a:r>
              <a:rPr lang="tr-TR" dirty="0" err="1" smtClean="0">
                <a:solidFill>
                  <a:schemeClr val="tx1"/>
                </a:solidFill>
              </a:rPr>
              <a:t>Mukozal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sekresyonlarda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enzimlere </a:t>
            </a:r>
            <a:r>
              <a:rPr lang="tr-TR" dirty="0">
                <a:solidFill>
                  <a:schemeClr val="tx1"/>
                </a:solidFill>
              </a:rPr>
              <a:t>dirençli olan </a:t>
            </a:r>
            <a:r>
              <a:rPr lang="tr-TR" dirty="0" err="1">
                <a:solidFill>
                  <a:schemeClr val="tx1"/>
                </a:solidFill>
              </a:rPr>
              <a:t>sekretuvar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dimerik</a:t>
            </a:r>
            <a:r>
              <a:rPr lang="tr-TR" dirty="0">
                <a:solidFill>
                  <a:schemeClr val="tx1"/>
                </a:solidFill>
              </a:rPr>
              <a:t> formu. 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Başlangıçta </a:t>
            </a:r>
            <a:r>
              <a:rPr lang="tr-TR" dirty="0" err="1">
                <a:solidFill>
                  <a:schemeClr val="tx1"/>
                </a:solidFill>
              </a:rPr>
              <a:t>monomer</a:t>
            </a:r>
            <a:r>
              <a:rPr lang="tr-TR" dirty="0">
                <a:solidFill>
                  <a:schemeClr val="tx1"/>
                </a:solidFill>
              </a:rPr>
              <a:t> olarak yapılır sonra </a:t>
            </a:r>
            <a:r>
              <a:rPr lang="tr-TR" dirty="0" err="1">
                <a:solidFill>
                  <a:schemeClr val="tx1"/>
                </a:solidFill>
              </a:rPr>
              <a:t>mukozal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membranlarda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sekretuvar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komponent</a:t>
            </a:r>
            <a:r>
              <a:rPr lang="tr-TR" dirty="0">
                <a:solidFill>
                  <a:schemeClr val="tx1"/>
                </a:solidFill>
              </a:rPr>
              <a:t> eklenir.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Sekretuvar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formu virüsleri, toksinleri ve bakterileri nötralize edebilir.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Monomerik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formun fonksiyonu tam anlaşılamamıştır. 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IgA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eksikliği nedenleri değişkendir. 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9604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 smtClean="0">
                <a:solidFill>
                  <a:srgbClr val="FF0000"/>
                </a:solidFill>
              </a:rPr>
              <a:t>Patofizyoloji-2</a:t>
            </a:r>
            <a:endParaRPr lang="tr-TR" sz="44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</a:rPr>
              <a:t>Patogenezde</a:t>
            </a:r>
            <a:r>
              <a:rPr lang="tr-TR" dirty="0" smtClean="0">
                <a:solidFill>
                  <a:schemeClr val="tx1"/>
                </a:solidFill>
              </a:rPr>
              <a:t> üç mekanizmanın önemli olabileceği ileri sürülmüştür. 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pPr lvl="1"/>
            <a:r>
              <a:rPr lang="tr-TR" sz="2800" dirty="0" smtClean="0">
                <a:solidFill>
                  <a:schemeClr val="tx1"/>
                </a:solidFill>
              </a:rPr>
              <a:t>B </a:t>
            </a:r>
            <a:r>
              <a:rPr lang="tr-TR" sz="2800" dirty="0">
                <a:solidFill>
                  <a:schemeClr val="tx1"/>
                </a:solidFill>
              </a:rPr>
              <a:t>hücrelerinin terminal </a:t>
            </a:r>
            <a:r>
              <a:rPr lang="tr-TR" sz="2800" dirty="0" err="1">
                <a:solidFill>
                  <a:schemeClr val="tx1"/>
                </a:solidFill>
              </a:rPr>
              <a:t>diferansiyasyonunda</a:t>
            </a:r>
            <a:r>
              <a:rPr lang="tr-TR" sz="2800" dirty="0">
                <a:solidFill>
                  <a:schemeClr val="tx1"/>
                </a:solidFill>
              </a:rPr>
              <a:t> yetersizlik, </a:t>
            </a:r>
            <a:endParaRPr lang="tr-TR" sz="2800" dirty="0" smtClean="0">
              <a:solidFill>
                <a:schemeClr val="tx1"/>
              </a:solidFill>
            </a:endParaRPr>
          </a:p>
          <a:p>
            <a:pPr lvl="1"/>
            <a:r>
              <a:rPr lang="tr-TR" sz="2800" dirty="0" err="1" smtClean="0">
                <a:solidFill>
                  <a:schemeClr val="tx1"/>
                </a:solidFill>
              </a:rPr>
              <a:t>Ig</a:t>
            </a:r>
            <a:r>
              <a:rPr lang="tr-TR" sz="2800" dirty="0" smtClean="0">
                <a:solidFill>
                  <a:schemeClr val="tx1"/>
                </a:solidFill>
              </a:rPr>
              <a:t> </a:t>
            </a:r>
            <a:r>
              <a:rPr lang="tr-TR" sz="2800" dirty="0">
                <a:solidFill>
                  <a:schemeClr val="tx1"/>
                </a:solidFill>
              </a:rPr>
              <a:t>A’nın </a:t>
            </a:r>
            <a:r>
              <a:rPr lang="tr-TR" sz="2800" dirty="0" err="1">
                <a:solidFill>
                  <a:schemeClr val="tx1"/>
                </a:solidFill>
              </a:rPr>
              <a:t>supresör</a:t>
            </a:r>
            <a:r>
              <a:rPr lang="tr-TR" sz="2800" dirty="0">
                <a:solidFill>
                  <a:schemeClr val="tx1"/>
                </a:solidFill>
              </a:rPr>
              <a:t> T hücreleri ile baskılanması </a:t>
            </a:r>
            <a:endParaRPr lang="tr-TR" sz="2800" dirty="0" smtClean="0">
              <a:solidFill>
                <a:schemeClr val="tx1"/>
              </a:solidFill>
            </a:endParaRPr>
          </a:p>
          <a:p>
            <a:pPr lvl="1"/>
            <a:r>
              <a:rPr lang="tr-TR" sz="2800" dirty="0" err="1" smtClean="0">
                <a:solidFill>
                  <a:schemeClr val="tx1"/>
                </a:solidFill>
              </a:rPr>
              <a:t>Ig</a:t>
            </a:r>
            <a:r>
              <a:rPr lang="tr-TR" sz="2800" dirty="0" smtClean="0">
                <a:solidFill>
                  <a:schemeClr val="tx1"/>
                </a:solidFill>
              </a:rPr>
              <a:t> </a:t>
            </a:r>
            <a:r>
              <a:rPr lang="tr-TR" sz="2800" dirty="0">
                <a:solidFill>
                  <a:schemeClr val="tx1"/>
                </a:solidFill>
              </a:rPr>
              <a:t>A yapımında T hücre yardımının </a:t>
            </a:r>
            <a:r>
              <a:rPr lang="tr-TR" sz="2800" dirty="0" err="1">
                <a:solidFill>
                  <a:schemeClr val="tx1"/>
                </a:solidFill>
              </a:rPr>
              <a:t>selektif</a:t>
            </a:r>
            <a:r>
              <a:rPr lang="tr-TR" sz="2800" dirty="0">
                <a:solidFill>
                  <a:schemeClr val="tx1"/>
                </a:solidFill>
              </a:rPr>
              <a:t> olarak gerçekleşmemesi </a:t>
            </a:r>
          </a:p>
          <a:p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4915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8971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993997"/>
            <a:ext cx="10515600" cy="5239378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chemeClr val="tx1"/>
                </a:solidFill>
              </a:rPr>
              <a:t>Klinik:</a:t>
            </a:r>
            <a:r>
              <a:rPr lang="tr-TR" sz="3200" dirty="0">
                <a:solidFill>
                  <a:schemeClr val="tx1"/>
                </a:solidFill>
              </a:rPr>
              <a:t>  Hastalığa özgü bir muayene bulgusu yoktur.  </a:t>
            </a:r>
            <a:endParaRPr lang="tr-TR" sz="3200" dirty="0" smtClean="0">
              <a:solidFill>
                <a:schemeClr val="tx1"/>
              </a:solidFill>
            </a:endParaRPr>
          </a:p>
          <a:p>
            <a:pPr lvl="1"/>
            <a:r>
              <a:rPr lang="tr-TR" sz="2800" dirty="0" smtClean="0">
                <a:solidFill>
                  <a:schemeClr val="tx1"/>
                </a:solidFill>
              </a:rPr>
              <a:t>Sık </a:t>
            </a:r>
            <a:r>
              <a:rPr lang="tr-TR" sz="2800" dirty="0">
                <a:solidFill>
                  <a:schemeClr val="tx1"/>
                </a:solidFill>
              </a:rPr>
              <a:t>solunum yolu enfeksiyonları, </a:t>
            </a:r>
            <a:endParaRPr lang="tr-TR" sz="2800" dirty="0" smtClean="0">
              <a:solidFill>
                <a:schemeClr val="tx1"/>
              </a:solidFill>
            </a:endParaRPr>
          </a:p>
          <a:p>
            <a:pPr lvl="1"/>
            <a:r>
              <a:rPr lang="tr-TR" sz="2800" dirty="0" smtClean="0">
                <a:solidFill>
                  <a:schemeClr val="tx1"/>
                </a:solidFill>
              </a:rPr>
              <a:t>Alerjik </a:t>
            </a:r>
            <a:r>
              <a:rPr lang="tr-TR" sz="2800" dirty="0">
                <a:solidFill>
                  <a:schemeClr val="tx1"/>
                </a:solidFill>
              </a:rPr>
              <a:t>hastalıklar </a:t>
            </a:r>
            <a:r>
              <a:rPr lang="tr-TR" sz="2800" dirty="0" smtClean="0">
                <a:solidFill>
                  <a:schemeClr val="tx1"/>
                </a:solidFill>
              </a:rPr>
              <a:t>       olabileceği </a:t>
            </a:r>
            <a:r>
              <a:rPr lang="tr-TR" sz="2800" dirty="0">
                <a:solidFill>
                  <a:schemeClr val="tx1"/>
                </a:solidFill>
              </a:rPr>
              <a:t>için bu hastalıklara özgü klinik bulgularla karşılaşılır.</a:t>
            </a:r>
          </a:p>
          <a:p>
            <a:r>
              <a:rPr lang="tr-TR" sz="3200" b="1" dirty="0" smtClean="0">
                <a:solidFill>
                  <a:schemeClr val="tx1"/>
                </a:solidFill>
              </a:rPr>
              <a:t>Tanı</a:t>
            </a:r>
            <a:r>
              <a:rPr lang="tr-TR" sz="3200" b="1" dirty="0">
                <a:solidFill>
                  <a:schemeClr val="tx1"/>
                </a:solidFill>
              </a:rPr>
              <a:t>:  </a:t>
            </a:r>
            <a:endParaRPr lang="tr-TR" sz="3200" b="1" dirty="0" smtClean="0">
              <a:solidFill>
                <a:schemeClr val="tx1"/>
              </a:solidFill>
            </a:endParaRPr>
          </a:p>
          <a:p>
            <a:pPr lvl="1"/>
            <a:r>
              <a:rPr lang="tr-TR" sz="2800" dirty="0" smtClean="0">
                <a:solidFill>
                  <a:schemeClr val="tx1"/>
                </a:solidFill>
              </a:rPr>
              <a:t>Klinik bulgular: 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endParaRPr lang="tr-TR" sz="2800" dirty="0" smtClean="0">
              <a:solidFill>
                <a:schemeClr val="tx1"/>
              </a:solidFill>
            </a:endParaRPr>
          </a:p>
          <a:p>
            <a:pPr lvl="1"/>
            <a:r>
              <a:rPr lang="tr-TR" sz="2800" dirty="0" smtClean="0">
                <a:solidFill>
                  <a:schemeClr val="tx1"/>
                </a:solidFill>
              </a:rPr>
              <a:t>Başka </a:t>
            </a:r>
            <a:r>
              <a:rPr lang="tr-TR" sz="2800" dirty="0">
                <a:solidFill>
                  <a:schemeClr val="tx1"/>
                </a:solidFill>
              </a:rPr>
              <a:t>bir </a:t>
            </a:r>
            <a:r>
              <a:rPr lang="tr-TR" sz="2800" dirty="0" err="1">
                <a:solidFill>
                  <a:schemeClr val="tx1"/>
                </a:solidFill>
              </a:rPr>
              <a:t>immün</a:t>
            </a:r>
            <a:r>
              <a:rPr lang="tr-TR" sz="2800" dirty="0">
                <a:solidFill>
                  <a:schemeClr val="tx1"/>
                </a:solidFill>
              </a:rPr>
              <a:t> yetmezlik bulgusu varsa ona ait </a:t>
            </a:r>
            <a:r>
              <a:rPr lang="tr-TR" sz="2800" dirty="0" smtClean="0">
                <a:solidFill>
                  <a:schemeClr val="tx1"/>
                </a:solidFill>
              </a:rPr>
              <a:t>bulgular da </a:t>
            </a:r>
            <a:r>
              <a:rPr lang="tr-TR" sz="2800" dirty="0">
                <a:solidFill>
                  <a:schemeClr val="tx1"/>
                </a:solidFill>
              </a:rPr>
              <a:t>saptanabilir</a:t>
            </a:r>
            <a:r>
              <a:rPr lang="tr-TR" sz="2800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tr-TR" sz="2800" dirty="0" smtClean="0">
                <a:solidFill>
                  <a:schemeClr val="tx1"/>
                </a:solidFill>
              </a:rPr>
              <a:t>Serum </a:t>
            </a:r>
            <a:r>
              <a:rPr lang="tr-TR" sz="2800" dirty="0" err="1">
                <a:solidFill>
                  <a:schemeClr val="tx1"/>
                </a:solidFill>
              </a:rPr>
              <a:t>IgA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smtClean="0">
                <a:solidFill>
                  <a:schemeClr val="tx1"/>
                </a:solidFill>
              </a:rPr>
              <a:t>düzeyinin 0.5gr/L’nin </a:t>
            </a:r>
            <a:r>
              <a:rPr lang="tr-TR" sz="2800" dirty="0">
                <a:solidFill>
                  <a:schemeClr val="tx1"/>
                </a:solidFill>
              </a:rPr>
              <a:t>altında olması tanı için yeterlidir. </a:t>
            </a:r>
            <a:endParaRPr lang="tr-TR" sz="2800" dirty="0" smtClean="0">
              <a:solidFill>
                <a:schemeClr val="tx1"/>
              </a:solidFill>
            </a:endParaRPr>
          </a:p>
          <a:p>
            <a:pPr lvl="1"/>
            <a:r>
              <a:rPr lang="tr-TR" sz="2800" dirty="0" err="1" smtClean="0">
                <a:solidFill>
                  <a:schemeClr val="tx1"/>
                </a:solidFill>
              </a:rPr>
              <a:t>Periferik</a:t>
            </a:r>
            <a:r>
              <a:rPr lang="tr-TR" sz="2800" dirty="0" smtClean="0">
                <a:solidFill>
                  <a:schemeClr val="tx1"/>
                </a:solidFill>
              </a:rPr>
              <a:t> </a:t>
            </a:r>
            <a:r>
              <a:rPr lang="tr-TR" sz="2800" dirty="0">
                <a:solidFill>
                  <a:schemeClr val="tx1"/>
                </a:solidFill>
              </a:rPr>
              <a:t>kanda </a:t>
            </a:r>
            <a:r>
              <a:rPr lang="tr-TR" sz="2800" dirty="0" err="1">
                <a:solidFill>
                  <a:schemeClr val="tx1"/>
                </a:solidFill>
              </a:rPr>
              <a:t>immün</a:t>
            </a:r>
            <a:r>
              <a:rPr lang="tr-TR" sz="2800" dirty="0">
                <a:solidFill>
                  <a:schemeClr val="tx1"/>
                </a:solidFill>
              </a:rPr>
              <a:t> hücrelerde sayısal değişikliklere rastlanmaz. </a:t>
            </a:r>
            <a:endParaRPr lang="tr-TR" sz="2800" dirty="0" smtClean="0">
              <a:solidFill>
                <a:schemeClr val="tx1"/>
              </a:solidFill>
            </a:endParaRPr>
          </a:p>
          <a:p>
            <a:pPr lvl="1"/>
            <a:r>
              <a:rPr lang="tr-TR" sz="2800" dirty="0" err="1" smtClean="0">
                <a:solidFill>
                  <a:schemeClr val="tx1"/>
                </a:solidFill>
              </a:rPr>
              <a:t>IgG</a:t>
            </a:r>
            <a:r>
              <a:rPr lang="tr-TR" sz="2800" dirty="0">
                <a:solidFill>
                  <a:schemeClr val="tx1"/>
                </a:solidFill>
              </a:rPr>
              <a:t>, M ve E düzeyleri normaldir.	</a:t>
            </a:r>
          </a:p>
          <a:p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4936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Ayırıcı </a:t>
            </a:r>
            <a:r>
              <a:rPr lang="tr-TR" sz="4000" b="1" dirty="0" smtClean="0">
                <a:solidFill>
                  <a:srgbClr val="FF0000"/>
                </a:solidFill>
              </a:rPr>
              <a:t>tanı</a:t>
            </a:r>
            <a:endParaRPr lang="tr-TR" sz="40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84856"/>
            <a:ext cx="10515600" cy="4992107"/>
          </a:xfrm>
        </p:spPr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</a:rPr>
              <a:t>Ataksi</a:t>
            </a:r>
            <a:r>
              <a:rPr lang="tr-TR" dirty="0" smtClean="0">
                <a:solidFill>
                  <a:schemeClr val="tx1"/>
                </a:solidFill>
              </a:rPr>
              <a:t>- </a:t>
            </a:r>
            <a:r>
              <a:rPr lang="tr-TR" dirty="0" err="1">
                <a:solidFill>
                  <a:schemeClr val="tx1"/>
                </a:solidFill>
              </a:rPr>
              <a:t>telenjiektazi</a:t>
            </a:r>
            <a:r>
              <a:rPr lang="tr-TR" dirty="0">
                <a:solidFill>
                  <a:schemeClr val="tx1"/>
                </a:solidFill>
              </a:rPr>
              <a:t>,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Wiskott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Aldrich</a:t>
            </a:r>
            <a:r>
              <a:rPr lang="tr-TR" dirty="0">
                <a:solidFill>
                  <a:schemeClr val="tx1"/>
                </a:solidFill>
              </a:rPr>
              <a:t>,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Ş</a:t>
            </a:r>
            <a:r>
              <a:rPr lang="tr-TR" dirty="0" smtClean="0">
                <a:solidFill>
                  <a:schemeClr val="tx1"/>
                </a:solidFill>
              </a:rPr>
              <a:t>iddetli </a:t>
            </a:r>
            <a:r>
              <a:rPr lang="tr-TR" dirty="0">
                <a:solidFill>
                  <a:schemeClr val="tx1"/>
                </a:solidFill>
              </a:rPr>
              <a:t>kombine </a:t>
            </a:r>
            <a:r>
              <a:rPr lang="tr-TR" dirty="0" err="1">
                <a:solidFill>
                  <a:schemeClr val="tx1"/>
                </a:solidFill>
              </a:rPr>
              <a:t>immün</a:t>
            </a:r>
            <a:r>
              <a:rPr lang="tr-TR" dirty="0">
                <a:solidFill>
                  <a:schemeClr val="tx1"/>
                </a:solidFill>
              </a:rPr>
              <a:t> yetmezlik,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IgG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alt </a:t>
            </a:r>
            <a:r>
              <a:rPr lang="tr-TR" dirty="0" err="1">
                <a:solidFill>
                  <a:schemeClr val="tx1"/>
                </a:solidFill>
              </a:rPr>
              <a:t>grub</a:t>
            </a:r>
            <a:r>
              <a:rPr lang="tr-TR" dirty="0">
                <a:solidFill>
                  <a:schemeClr val="tx1"/>
                </a:solidFill>
              </a:rPr>
              <a:t> eksikliği,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Kombine </a:t>
            </a:r>
            <a:r>
              <a:rPr lang="tr-TR" dirty="0">
                <a:solidFill>
                  <a:schemeClr val="tx1"/>
                </a:solidFill>
              </a:rPr>
              <a:t>T ve B hücre yetmezlikleri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IgA</a:t>
            </a:r>
            <a:r>
              <a:rPr lang="tr-TR" dirty="0" smtClean="0">
                <a:solidFill>
                  <a:schemeClr val="tx1"/>
                </a:solidFill>
              </a:rPr>
              <a:t> eksikliği yapan ilaçlar</a:t>
            </a:r>
          </a:p>
          <a:p>
            <a:pPr lvl="1"/>
            <a:r>
              <a:rPr lang="tr-TR" dirty="0" err="1" smtClean="0">
                <a:solidFill>
                  <a:schemeClr val="tx1"/>
                </a:solidFill>
              </a:rPr>
              <a:t>Fenitoin</a:t>
            </a:r>
            <a:r>
              <a:rPr lang="tr-TR" dirty="0">
                <a:solidFill>
                  <a:schemeClr val="tx1"/>
                </a:solidFill>
              </a:rPr>
              <a:t>, </a:t>
            </a:r>
          </a:p>
          <a:p>
            <a:pPr lvl="1"/>
            <a:r>
              <a:rPr lang="tr-TR" dirty="0" err="1" smtClean="0">
                <a:solidFill>
                  <a:schemeClr val="tx1"/>
                </a:solidFill>
              </a:rPr>
              <a:t>Sülfasalazin</a:t>
            </a:r>
            <a:r>
              <a:rPr lang="tr-TR" dirty="0">
                <a:solidFill>
                  <a:schemeClr val="tx1"/>
                </a:solidFill>
              </a:rPr>
              <a:t>, </a:t>
            </a:r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Altın </a:t>
            </a:r>
            <a:r>
              <a:rPr lang="tr-TR" dirty="0">
                <a:solidFill>
                  <a:schemeClr val="tx1"/>
                </a:solidFill>
              </a:rPr>
              <a:t>tuzları </a:t>
            </a:r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D </a:t>
            </a:r>
            <a:r>
              <a:rPr lang="tr-TR" dirty="0" err="1">
                <a:solidFill>
                  <a:schemeClr val="tx1"/>
                </a:solidFill>
              </a:rPr>
              <a:t>penisilamin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endParaRPr lang="tr-TR" dirty="0">
              <a:solidFill>
                <a:schemeClr val="tx1"/>
              </a:solidFill>
            </a:endParaRPr>
          </a:p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8483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458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TEDAVİ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23493"/>
            <a:ext cx="10515600" cy="4953470"/>
          </a:xfrm>
        </p:spPr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</a:rPr>
              <a:t>Nonspesifiktir</a:t>
            </a:r>
            <a:r>
              <a:rPr lang="tr-TR" dirty="0">
                <a:solidFill>
                  <a:schemeClr val="tx1"/>
                </a:solidFill>
              </a:rPr>
              <a:t>. 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IgA’nın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yarı ömrü çok kısa olduğu için </a:t>
            </a:r>
            <a:r>
              <a:rPr lang="tr-TR" dirty="0" err="1">
                <a:solidFill>
                  <a:schemeClr val="tx1"/>
                </a:solidFill>
              </a:rPr>
              <a:t>replasmanı</a:t>
            </a:r>
            <a:r>
              <a:rPr lang="tr-TR" dirty="0">
                <a:solidFill>
                  <a:schemeClr val="tx1"/>
                </a:solidFill>
              </a:rPr>
              <a:t> yapılmaz.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Enfeksiyonlar </a:t>
            </a:r>
            <a:r>
              <a:rPr lang="tr-TR" dirty="0">
                <a:solidFill>
                  <a:schemeClr val="tx1"/>
                </a:solidFill>
              </a:rPr>
              <a:t>varsa uygun antibiyotik tedavisi verilir. 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IgG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alt </a:t>
            </a:r>
            <a:r>
              <a:rPr lang="tr-TR" dirty="0" err="1">
                <a:solidFill>
                  <a:schemeClr val="tx1"/>
                </a:solidFill>
              </a:rPr>
              <a:t>grub</a:t>
            </a:r>
            <a:r>
              <a:rPr lang="tr-TR" dirty="0">
                <a:solidFill>
                  <a:schemeClr val="tx1"/>
                </a:solidFill>
              </a:rPr>
              <a:t> düşüklüğünün eşlik ettiği vakalarda ağır enfeksiyonlara karşı düşük düzeyde </a:t>
            </a:r>
            <a:r>
              <a:rPr lang="tr-TR" dirty="0" err="1">
                <a:solidFill>
                  <a:schemeClr val="tx1"/>
                </a:solidFill>
              </a:rPr>
              <a:t>IgA</a:t>
            </a:r>
            <a:r>
              <a:rPr lang="tr-TR" dirty="0">
                <a:solidFill>
                  <a:schemeClr val="tx1"/>
                </a:solidFill>
              </a:rPr>
              <a:t> içeren IVIG preparatları dikkatli bir şekilde verilebilir.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Bu </a:t>
            </a:r>
            <a:r>
              <a:rPr lang="tr-TR" dirty="0">
                <a:solidFill>
                  <a:schemeClr val="tx1"/>
                </a:solidFill>
              </a:rPr>
              <a:t>hastalara kan </a:t>
            </a:r>
            <a:r>
              <a:rPr lang="tr-TR" dirty="0" err="1">
                <a:solidFill>
                  <a:schemeClr val="tx1"/>
                </a:solidFill>
              </a:rPr>
              <a:t>replasmanı</a:t>
            </a:r>
            <a:r>
              <a:rPr lang="tr-TR" dirty="0">
                <a:solidFill>
                  <a:schemeClr val="tx1"/>
                </a:solidFill>
              </a:rPr>
              <a:t> uygulanacak ise yıkanmış eritrosit süspansiyonu tercih edilmelidir</a:t>
            </a:r>
            <a:r>
              <a:rPr lang="tr-TR" dirty="0" smtClean="0">
                <a:solidFill>
                  <a:schemeClr val="tx1"/>
                </a:solidFill>
              </a:rPr>
              <a:t>.</a:t>
            </a:r>
          </a:p>
          <a:p>
            <a:r>
              <a:rPr lang="tr-TR" dirty="0" err="1" smtClean="0">
                <a:solidFill>
                  <a:schemeClr val="tx1"/>
                </a:solidFill>
              </a:rPr>
              <a:t>IgA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eksikliği olan hastalarda aşılama efektif olmaz. </a:t>
            </a:r>
          </a:p>
          <a:p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7290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Autofit/>
          </a:bodyPr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Tanımlamalar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041957"/>
            <a:ext cx="10515600" cy="5135006"/>
          </a:xfrm>
        </p:spPr>
        <p:txBody>
          <a:bodyPr>
            <a:normAutofit/>
          </a:bodyPr>
          <a:lstStyle/>
          <a:p>
            <a:endParaRPr lang="tr-TR" dirty="0" smtClean="0">
              <a:solidFill>
                <a:schemeClr val="tx1"/>
              </a:solidFill>
            </a:endParaRPr>
          </a:p>
          <a:p>
            <a:endParaRPr lang="tr-TR" dirty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İmmün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sistemin </a:t>
            </a:r>
            <a:r>
              <a:rPr lang="tr-TR" dirty="0">
                <a:solidFill>
                  <a:srgbClr val="FF0000"/>
                </a:solidFill>
              </a:rPr>
              <a:t>bir veya daha fazla </a:t>
            </a:r>
            <a:r>
              <a:rPr lang="tr-TR" dirty="0" err="1">
                <a:solidFill>
                  <a:srgbClr val="FF0000"/>
                </a:solidFill>
              </a:rPr>
              <a:t>komponentlerinin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eksikliğine 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veya </a:t>
            </a:r>
            <a:r>
              <a:rPr lang="tr-TR" dirty="0">
                <a:solidFill>
                  <a:srgbClr val="FF0000"/>
                </a:solidFill>
              </a:rPr>
              <a:t>fonksiyon görmemesi </a:t>
            </a:r>
            <a:r>
              <a:rPr lang="tr-TR" dirty="0">
                <a:solidFill>
                  <a:schemeClr val="tx1"/>
                </a:solidFill>
              </a:rPr>
              <a:t>durumuna </a:t>
            </a:r>
            <a:endParaRPr lang="tr-T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dirty="0" err="1" smtClean="0">
                <a:solidFill>
                  <a:schemeClr val="tx1"/>
                </a:solidFill>
              </a:rPr>
              <a:t>immün</a:t>
            </a:r>
            <a:r>
              <a:rPr lang="tr-TR" dirty="0" smtClean="0">
                <a:solidFill>
                  <a:schemeClr val="tx1"/>
                </a:solidFill>
              </a:rPr>
              <a:t> yetmezlik </a:t>
            </a:r>
            <a:r>
              <a:rPr lang="tr-TR" dirty="0">
                <a:solidFill>
                  <a:schemeClr val="tx1"/>
                </a:solidFill>
              </a:rPr>
              <a:t>denir. </a:t>
            </a:r>
            <a:endParaRPr lang="tr-T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5215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</a:rPr>
              <a:t>Tanımlamalar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Primer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immün</a:t>
            </a:r>
            <a:r>
              <a:rPr lang="tr-TR" dirty="0" smtClean="0">
                <a:solidFill>
                  <a:srgbClr val="FF0000"/>
                </a:solidFill>
              </a:rPr>
              <a:t> yetmezlikler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Genetik bozukluk </a:t>
            </a:r>
          </a:p>
          <a:p>
            <a:pPr lvl="1"/>
            <a:r>
              <a:rPr lang="tr-TR" dirty="0" err="1" smtClean="0">
                <a:solidFill>
                  <a:schemeClr val="tx1"/>
                </a:solidFill>
              </a:rPr>
              <a:t>İmmün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sistemin gelişimi sırasındaki bozukluklar sonucu </a:t>
            </a:r>
            <a:r>
              <a:rPr lang="tr-TR" dirty="0" smtClean="0">
                <a:solidFill>
                  <a:schemeClr val="tx1"/>
                </a:solidFill>
              </a:rPr>
              <a:t>  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rgbClr val="FF0000"/>
                </a:solidFill>
              </a:rPr>
              <a:t>Sekonder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immün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yetmezlikler</a:t>
            </a:r>
            <a:endParaRPr lang="tr-TR" dirty="0">
              <a:solidFill>
                <a:srgbClr val="FF0000"/>
              </a:solidFill>
            </a:endParaRPr>
          </a:p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52620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Autofit/>
          </a:bodyPr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Tanımlamalar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041957"/>
            <a:ext cx="10515600" cy="5135006"/>
          </a:xfrm>
        </p:spPr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</a:rPr>
              <a:t>Primer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immün</a:t>
            </a:r>
            <a:r>
              <a:rPr lang="tr-TR" dirty="0">
                <a:solidFill>
                  <a:schemeClr val="tx1"/>
                </a:solidFill>
              </a:rPr>
              <a:t> yetmezlikler çok nadirdir.  Sıklıkları </a:t>
            </a:r>
            <a:r>
              <a:rPr lang="tr-TR" dirty="0" smtClean="0">
                <a:solidFill>
                  <a:schemeClr val="tx1"/>
                </a:solidFill>
              </a:rPr>
              <a:t>1/300 </a:t>
            </a:r>
            <a:r>
              <a:rPr lang="tr-TR" dirty="0">
                <a:solidFill>
                  <a:schemeClr val="tx1"/>
                </a:solidFill>
              </a:rPr>
              <a:t>ile 1/100000 arasında </a:t>
            </a:r>
            <a:r>
              <a:rPr lang="tr-TR" dirty="0" smtClean="0">
                <a:solidFill>
                  <a:schemeClr val="tx1"/>
                </a:solidFill>
              </a:rPr>
              <a:t>değişir.  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En </a:t>
            </a:r>
            <a:r>
              <a:rPr lang="tr-TR" dirty="0">
                <a:solidFill>
                  <a:schemeClr val="tx1"/>
                </a:solidFill>
              </a:rPr>
              <a:t>sık görülen </a:t>
            </a:r>
            <a:r>
              <a:rPr lang="tr-TR" dirty="0" err="1">
                <a:solidFill>
                  <a:schemeClr val="tx1"/>
                </a:solidFill>
              </a:rPr>
              <a:t>IgA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eksikliğidir.  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Pek </a:t>
            </a:r>
            <a:r>
              <a:rPr lang="tr-TR" dirty="0">
                <a:solidFill>
                  <a:schemeClr val="tx1"/>
                </a:solidFill>
              </a:rPr>
              <a:t>çoğu genetik geçişlidir.  </a:t>
            </a:r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 err="1" smtClean="0">
                <a:solidFill>
                  <a:schemeClr val="tx1"/>
                </a:solidFill>
              </a:rPr>
              <a:t>Otozomal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dominant veya </a:t>
            </a:r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 err="1" smtClean="0">
                <a:solidFill>
                  <a:schemeClr val="tx1"/>
                </a:solidFill>
              </a:rPr>
              <a:t>Otozomal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resesif geçiş gözlenebilir.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IgA</a:t>
            </a:r>
            <a:r>
              <a:rPr lang="tr-TR" dirty="0">
                <a:solidFill>
                  <a:schemeClr val="tx1"/>
                </a:solidFill>
              </a:rPr>
              <a:t> ve YDİY gibi genetik geçişli olmayanları da vardır.  Ancak </a:t>
            </a:r>
            <a:r>
              <a:rPr lang="tr-TR" dirty="0" smtClean="0">
                <a:solidFill>
                  <a:schemeClr val="tx1"/>
                </a:solidFill>
              </a:rPr>
              <a:t>bunlarda </a:t>
            </a:r>
            <a:r>
              <a:rPr lang="tr-TR" dirty="0">
                <a:solidFill>
                  <a:schemeClr val="tx1"/>
                </a:solidFill>
              </a:rPr>
              <a:t>ailesel yatkınlık gösterebilir.  </a:t>
            </a:r>
          </a:p>
          <a:p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565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458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Hangi durumlarda </a:t>
            </a:r>
            <a:r>
              <a:rPr lang="tr-TR" b="1" dirty="0" err="1" smtClean="0">
                <a:solidFill>
                  <a:srgbClr val="FF0000"/>
                </a:solidFill>
              </a:rPr>
              <a:t>İmmün</a:t>
            </a:r>
            <a:r>
              <a:rPr lang="tr-TR" b="1" dirty="0" smtClean="0">
                <a:solidFill>
                  <a:srgbClr val="FF0000"/>
                </a:solidFill>
              </a:rPr>
              <a:t> yetmezlikten şüphelenmeli?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03797"/>
            <a:ext cx="10515600" cy="4773166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Kronik </a:t>
            </a:r>
            <a:r>
              <a:rPr lang="tr-TR" dirty="0">
                <a:solidFill>
                  <a:schemeClr val="tx1"/>
                </a:solidFill>
              </a:rPr>
              <a:t>veya tekrarlayan </a:t>
            </a:r>
            <a:r>
              <a:rPr lang="tr-TR" dirty="0" err="1" smtClean="0">
                <a:solidFill>
                  <a:schemeClr val="tx1"/>
                </a:solidFill>
              </a:rPr>
              <a:t>infeksiyonlar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Tedaviye </a:t>
            </a:r>
            <a:r>
              <a:rPr lang="tr-TR" dirty="0">
                <a:solidFill>
                  <a:schemeClr val="tx1"/>
                </a:solidFill>
              </a:rPr>
              <a:t>dirençli </a:t>
            </a:r>
            <a:r>
              <a:rPr lang="tr-TR" dirty="0" err="1">
                <a:solidFill>
                  <a:schemeClr val="tx1"/>
                </a:solidFill>
              </a:rPr>
              <a:t>infeksiyonlar</a:t>
            </a:r>
            <a:r>
              <a:rPr lang="tr-TR" dirty="0">
                <a:solidFill>
                  <a:schemeClr val="tx1"/>
                </a:solidFill>
              </a:rPr>
              <a:t>,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F</a:t>
            </a:r>
            <a:r>
              <a:rPr lang="tr-TR" dirty="0" smtClean="0">
                <a:solidFill>
                  <a:schemeClr val="tx1"/>
                </a:solidFill>
              </a:rPr>
              <a:t>ırsatçı </a:t>
            </a:r>
            <a:r>
              <a:rPr lang="tr-TR" dirty="0" err="1">
                <a:solidFill>
                  <a:schemeClr val="tx1"/>
                </a:solidFill>
              </a:rPr>
              <a:t>infeksiyonlar</a:t>
            </a:r>
            <a:r>
              <a:rPr lang="tr-TR" dirty="0">
                <a:solidFill>
                  <a:schemeClr val="tx1"/>
                </a:solidFill>
              </a:rPr>
              <a:t>,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T</a:t>
            </a:r>
            <a:r>
              <a:rPr lang="tr-TR" dirty="0" smtClean="0">
                <a:solidFill>
                  <a:schemeClr val="tx1"/>
                </a:solidFill>
              </a:rPr>
              <a:t>ekrarlayan </a:t>
            </a:r>
            <a:r>
              <a:rPr lang="tr-TR" dirty="0" err="1">
                <a:solidFill>
                  <a:schemeClr val="tx1"/>
                </a:solidFill>
              </a:rPr>
              <a:t>abseler</a:t>
            </a:r>
            <a:r>
              <a:rPr lang="tr-TR" dirty="0">
                <a:solidFill>
                  <a:schemeClr val="tx1"/>
                </a:solidFill>
              </a:rPr>
              <a:t>,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D</a:t>
            </a:r>
            <a:r>
              <a:rPr lang="tr-TR" dirty="0" smtClean="0">
                <a:solidFill>
                  <a:schemeClr val="tx1"/>
                </a:solidFill>
              </a:rPr>
              <a:t>eri </a:t>
            </a:r>
            <a:r>
              <a:rPr lang="tr-TR" dirty="0">
                <a:solidFill>
                  <a:schemeClr val="tx1"/>
                </a:solidFill>
              </a:rPr>
              <a:t>döküntüleri,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err="1">
                <a:solidFill>
                  <a:schemeClr val="tx1"/>
                </a:solidFill>
              </a:rPr>
              <a:t>D</a:t>
            </a:r>
            <a:r>
              <a:rPr lang="tr-TR" dirty="0" err="1" smtClean="0">
                <a:solidFill>
                  <a:schemeClr val="tx1"/>
                </a:solidFill>
              </a:rPr>
              <a:t>iyare</a:t>
            </a:r>
            <a:r>
              <a:rPr lang="tr-TR" dirty="0">
                <a:solidFill>
                  <a:schemeClr val="tx1"/>
                </a:solidFill>
              </a:rPr>
              <a:t>,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G</a:t>
            </a:r>
            <a:r>
              <a:rPr lang="tr-TR" dirty="0" smtClean="0">
                <a:solidFill>
                  <a:schemeClr val="tx1"/>
                </a:solidFill>
              </a:rPr>
              <a:t>elişme </a:t>
            </a:r>
            <a:r>
              <a:rPr lang="tr-TR" dirty="0">
                <a:solidFill>
                  <a:schemeClr val="tx1"/>
                </a:solidFill>
              </a:rPr>
              <a:t>geriliği,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err="1">
                <a:solidFill>
                  <a:schemeClr val="tx1"/>
                </a:solidFill>
              </a:rPr>
              <a:t>H</a:t>
            </a:r>
            <a:r>
              <a:rPr lang="tr-TR" dirty="0" err="1" smtClean="0">
                <a:solidFill>
                  <a:schemeClr val="tx1"/>
                </a:solidFill>
              </a:rPr>
              <a:t>epatosplenomegali</a:t>
            </a:r>
            <a:r>
              <a:rPr lang="tr-TR" dirty="0">
                <a:solidFill>
                  <a:schemeClr val="tx1"/>
                </a:solidFill>
              </a:rPr>
              <a:t>,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T</a:t>
            </a:r>
            <a:r>
              <a:rPr lang="tr-TR" dirty="0" smtClean="0">
                <a:solidFill>
                  <a:schemeClr val="tx1"/>
                </a:solidFill>
              </a:rPr>
              <a:t>ekrarlayan </a:t>
            </a:r>
            <a:r>
              <a:rPr lang="tr-TR" dirty="0" err="1">
                <a:solidFill>
                  <a:schemeClr val="tx1"/>
                </a:solidFill>
              </a:rPr>
              <a:t>osteomiyelit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</a:p>
          <a:p>
            <a:r>
              <a:rPr lang="tr-TR" dirty="0" err="1">
                <a:solidFill>
                  <a:schemeClr val="tx1"/>
                </a:solidFill>
              </a:rPr>
              <a:t>O</a:t>
            </a:r>
            <a:r>
              <a:rPr lang="tr-TR" dirty="0" err="1" smtClean="0">
                <a:solidFill>
                  <a:schemeClr val="tx1"/>
                </a:solidFill>
              </a:rPr>
              <a:t>toimmün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hastalıklar 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7330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err="1" smtClean="0">
                <a:solidFill>
                  <a:srgbClr val="FF0000"/>
                </a:solidFill>
              </a:rPr>
              <a:t>Primer</a:t>
            </a:r>
            <a:r>
              <a:rPr lang="tr-TR" sz="4000" b="1" dirty="0" smtClean="0">
                <a:solidFill>
                  <a:srgbClr val="FF0000"/>
                </a:solidFill>
              </a:rPr>
              <a:t> </a:t>
            </a:r>
            <a:r>
              <a:rPr lang="tr-TR" sz="4000" b="1" dirty="0" err="1" smtClean="0">
                <a:solidFill>
                  <a:srgbClr val="FF0000"/>
                </a:solidFill>
              </a:rPr>
              <a:t>immün</a:t>
            </a:r>
            <a:r>
              <a:rPr lang="tr-TR" sz="4000" b="1" dirty="0" smtClean="0">
                <a:solidFill>
                  <a:srgbClr val="FF0000"/>
                </a:solidFill>
              </a:rPr>
              <a:t> yetmezlik sendromları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T hücreleri 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B hücreleri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‘Natural </a:t>
            </a:r>
            <a:r>
              <a:rPr lang="tr-TR" dirty="0">
                <a:solidFill>
                  <a:schemeClr val="tx1"/>
                </a:solidFill>
              </a:rPr>
              <a:t>Killer” (NK) lenfositleri,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Fagositler  </a:t>
            </a:r>
          </a:p>
          <a:p>
            <a:r>
              <a:rPr lang="tr-TR" dirty="0" err="1">
                <a:solidFill>
                  <a:schemeClr val="tx1"/>
                </a:solidFill>
              </a:rPr>
              <a:t>K</a:t>
            </a:r>
            <a:r>
              <a:rPr lang="tr-TR" dirty="0" err="1" smtClean="0">
                <a:solidFill>
                  <a:schemeClr val="tx1"/>
                </a:solidFill>
              </a:rPr>
              <a:t>ompleman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proteinlerinin bir veya birkaçının eksiklikleri ile ilgilidir. </a:t>
            </a:r>
          </a:p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1707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003" t="5160" r="25073" b="5291"/>
          <a:stretch/>
        </p:blipFill>
        <p:spPr>
          <a:xfrm rot="5400000">
            <a:off x="2872977" y="-2872978"/>
            <a:ext cx="6446044" cy="12192001"/>
          </a:xfrm>
        </p:spPr>
      </p:pic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1322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541" r="15672"/>
          <a:stretch/>
        </p:blipFill>
        <p:spPr>
          <a:xfrm rot="5400000">
            <a:off x="2872976" y="-2872980"/>
            <a:ext cx="6446044" cy="12192001"/>
          </a:xfrm>
        </p:spPr>
      </p:pic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8938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22" t="34110" r="1905" b="23862"/>
          <a:stretch/>
        </p:blipFill>
        <p:spPr>
          <a:xfrm>
            <a:off x="0" y="0"/>
            <a:ext cx="12192000" cy="6573599"/>
          </a:xfrm>
        </p:spPr>
      </p:pic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9761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10-11-02 Belatacept 3yr Phase III 2010 draft 1b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FF00"/>
      </a:accent1>
      <a:accent2>
        <a:srgbClr val="FF9966"/>
      </a:accent2>
      <a:accent3>
        <a:srgbClr val="FFFFFF"/>
      </a:accent3>
      <a:accent4>
        <a:srgbClr val="0087AC"/>
      </a:accent4>
      <a:accent5>
        <a:srgbClr val="FBDF53"/>
      </a:accent5>
      <a:accent6>
        <a:srgbClr val="E78A5C"/>
      </a:accent6>
      <a:hlink>
        <a:srgbClr val="FFFF00"/>
      </a:hlink>
      <a:folHlink>
        <a:srgbClr val="FEB728"/>
      </a:folHlink>
    </a:clrScheme>
    <a:fontScheme name="Custom 8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D6F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764"/>
        </a:accent6>
        <a:hlink>
          <a:srgbClr val="6192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9118</TotalTime>
  <Words>578</Words>
  <Application>Microsoft Office PowerPoint</Application>
  <PresentationFormat>Özel</PresentationFormat>
  <Paragraphs>123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19</vt:i4>
      </vt:variant>
    </vt:vector>
  </HeadingPairs>
  <TitlesOfParts>
    <vt:vector size="21" baseType="lpstr">
      <vt:lpstr>Office Theme</vt:lpstr>
      <vt:lpstr>6_10-11-02 Belatacept 3yr Phase III 2010 draft 1b</vt:lpstr>
      <vt:lpstr>İMMÜN YETMEZLİKLER-1</vt:lpstr>
      <vt:lpstr>Tanımlamalar</vt:lpstr>
      <vt:lpstr>Tanımlamalar</vt:lpstr>
      <vt:lpstr>Tanımlamalar</vt:lpstr>
      <vt:lpstr>Hangi durumlarda İmmün yetmezlikten şüphelenmeli?</vt:lpstr>
      <vt:lpstr>Primer immün yetmezlik sendromları</vt:lpstr>
      <vt:lpstr>Slayt 7</vt:lpstr>
      <vt:lpstr>Slayt 8</vt:lpstr>
      <vt:lpstr>Slayt 9</vt:lpstr>
      <vt:lpstr>Hümoral immün yetmezlikler</vt:lpstr>
      <vt:lpstr>SELEKTİF IgA EKSİKLİĞİ </vt:lpstr>
      <vt:lpstr>Slayt 12</vt:lpstr>
      <vt:lpstr>IgA eksikliği olan hastalarda;</vt:lpstr>
      <vt:lpstr>Slayt 14</vt:lpstr>
      <vt:lpstr>Patofizyoloji-1</vt:lpstr>
      <vt:lpstr>Patofizyoloji-2</vt:lpstr>
      <vt:lpstr>Slayt 17</vt:lpstr>
      <vt:lpstr>Ayırıcı tanı</vt:lpstr>
      <vt:lpstr>TEDAVİ</vt:lpstr>
    </vt:vector>
  </TitlesOfParts>
  <Company>Bristol-Myers Squibb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Kus, Yesim</dc:creator>
  <cp:lastModifiedBy>user</cp:lastModifiedBy>
  <cp:revision>121</cp:revision>
  <dcterms:created xsi:type="dcterms:W3CDTF">2016-04-27T08:40:43Z</dcterms:created>
  <dcterms:modified xsi:type="dcterms:W3CDTF">2018-01-15T12:31:22Z</dcterms:modified>
</cp:coreProperties>
</file>