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2"/>
  </p:notesMasterIdLst>
  <p:sldIdLst>
    <p:sldId id="434" r:id="rId3"/>
    <p:sldId id="382" r:id="rId4"/>
    <p:sldId id="435" r:id="rId5"/>
    <p:sldId id="438" r:id="rId6"/>
    <p:sldId id="383" r:id="rId7"/>
    <p:sldId id="384" r:id="rId8"/>
    <p:sldId id="429" r:id="rId9"/>
    <p:sldId id="428" r:id="rId10"/>
    <p:sldId id="430" r:id="rId11"/>
    <p:sldId id="385" r:id="rId12"/>
    <p:sldId id="386" r:id="rId13"/>
    <p:sldId id="426" r:id="rId14"/>
    <p:sldId id="387" r:id="rId15"/>
    <p:sldId id="388" r:id="rId16"/>
    <p:sldId id="389" r:id="rId17"/>
    <p:sldId id="390" r:id="rId18"/>
    <p:sldId id="392" r:id="rId19"/>
    <p:sldId id="413" r:id="rId20"/>
    <p:sldId id="393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20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26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FD233-FFF7-44C3-8988-A570884D6C19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8B8A3-9EF2-4FC4-8514-A8B03B607D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56319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34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8137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25793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503556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810529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63599" y="1156759"/>
            <a:ext cx="10945284" cy="1470025"/>
          </a:xfrm>
        </p:spPr>
        <p:txBody>
          <a:bodyPr lIns="91440" anchor="ctr"/>
          <a:lstStyle>
            <a:lvl1pPr algn="ctr">
              <a:defRPr sz="4400">
                <a:solidFill>
                  <a:srgbClr val="FFFF0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9040" y="266065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54629" y="6000750"/>
            <a:ext cx="11011728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4008453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503556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3819932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011728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11637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3601" y="1474788"/>
            <a:ext cx="5312833" cy="4525962"/>
          </a:xfrm>
        </p:spPr>
        <p:txBody>
          <a:bodyPr/>
          <a:lstStyle>
            <a:lvl1pPr>
              <a:defRPr sz="2800">
                <a:solidFill>
                  <a:schemeClr val="accent1"/>
                </a:solidFill>
                <a:effectLst/>
              </a:defRPr>
            </a:lvl1pPr>
            <a:lvl2pPr>
              <a:defRPr sz="24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633" y="1474788"/>
            <a:ext cx="5429251" cy="4525962"/>
          </a:xfrm>
        </p:spPr>
        <p:txBody>
          <a:bodyPr/>
          <a:lstStyle>
            <a:lvl1pPr>
              <a:defRPr sz="2800">
                <a:solidFill>
                  <a:schemeClr val="accent1"/>
                </a:solidFill>
                <a:effectLst/>
              </a:defRPr>
            </a:lvl1pPr>
            <a:lvl2pPr>
              <a:defRPr sz="24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458951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866090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863577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503556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87614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488688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613532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0630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Table Placeholder 2"/>
          <p:cNvSpPr>
            <a:spLocks noGrp="1"/>
          </p:cNvSpPr>
          <p:nvPr>
            <p:ph type="tbl" idx="1"/>
          </p:nvPr>
        </p:nvSpPr>
        <p:spPr>
          <a:xfrm>
            <a:off x="863601" y="1260000"/>
            <a:ext cx="10945284" cy="4741200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9360000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80534" y="101601"/>
            <a:ext cx="10938932" cy="968375"/>
          </a:xfrm>
        </p:spPr>
        <p:txBody>
          <a:bodyPr/>
          <a:lstStyle>
            <a:lvl1pPr>
              <a:defRPr sz="3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5450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458951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757673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10339"/>
            <a:ext cx="6675967" cy="347662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473820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73092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718" y="174626"/>
            <a:ext cx="10166349" cy="796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011728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9280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718" y="174626"/>
            <a:ext cx="10166349" cy="796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51452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542" y="354174"/>
            <a:ext cx="10720917" cy="461665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461000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22860"/>
            <a:ext cx="10363200" cy="510909"/>
          </a:xfrm>
        </p:spPr>
        <p:txBody>
          <a:bodyPr/>
          <a:lstStyle>
            <a:lvl1pPr>
              <a:defRPr sz="32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effectLst/>
              </a:defRPr>
            </a:lvl1pPr>
            <a:lvl2pPr>
              <a:defRPr sz="22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9770" y="6379532"/>
            <a:ext cx="6690783" cy="414670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163685436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22860"/>
            <a:ext cx="10363200" cy="510909"/>
          </a:xfrm>
        </p:spPr>
        <p:txBody>
          <a:bodyPr/>
          <a:lstStyle>
            <a:lvl1pPr>
              <a:defRPr sz="32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effectLst/>
              </a:defRPr>
            </a:lvl1pPr>
            <a:lvl2pPr>
              <a:defRPr sz="22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9770" y="6379532"/>
            <a:ext cx="6690783" cy="414670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055239254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63599" y="1156759"/>
            <a:ext cx="10945284" cy="1470025"/>
          </a:xfrm>
        </p:spPr>
        <p:txBody>
          <a:bodyPr lIns="91440" anchor="ctr"/>
          <a:lstStyle>
            <a:lvl1pPr algn="ctr">
              <a:defRPr sz="4400">
                <a:solidFill>
                  <a:srgbClr val="FFFF0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9040" y="266065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4785" y="6510338"/>
            <a:ext cx="5643033" cy="347662"/>
          </a:xfrm>
        </p:spPr>
        <p:txBody>
          <a:bodyPr/>
          <a:lstStyle>
            <a:lvl1pPr marL="0" indent="0">
              <a:buNone/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0226165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4785" y="6510338"/>
            <a:ext cx="5643033" cy="347662"/>
          </a:xfrm>
        </p:spPr>
        <p:txBody>
          <a:bodyPr/>
          <a:lstStyle>
            <a:lvl1pPr marL="0" indent="0">
              <a:buNone/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065934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922222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370807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10040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65156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7269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5604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10381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5742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6863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2968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0953C-71CD-4ADC-9D15-65324C265E56}" type="datetimeFigureOut">
              <a:rPr lang="tr-TR" smtClean="0"/>
              <a:pPr/>
              <a:t>15.01.2018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937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51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6"/>
          <p:cNvSpPr>
            <a:spLocks noChangeArrowheads="1"/>
          </p:cNvSpPr>
          <p:nvPr/>
        </p:nvSpPr>
        <p:spPr bwMode="auto">
          <a:xfrm rot="10800000" flipV="1">
            <a:off x="0" y="1063625"/>
            <a:ext cx="12192000" cy="77788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4" y="101601"/>
            <a:ext cx="10938932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534" y="1260475"/>
            <a:ext cx="10938932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 rot="10800000" flipV="1">
            <a:off x="1" y="0"/>
            <a:ext cx="531284" cy="6858000"/>
          </a:xfrm>
          <a:prstGeom prst="rect">
            <a:avLst/>
          </a:prstGeom>
          <a:gradFill rotWithShape="1">
            <a:gsLst>
              <a:gs pos="0">
                <a:srgbClr val="00AEDB"/>
              </a:gs>
              <a:gs pos="100000">
                <a:srgbClr val="3942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0" y="0"/>
            <a:ext cx="7112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782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9pPr>
    </p:titleStyle>
    <p:bodyStyle>
      <a:lvl1pPr marL="2286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0"/>
        <a:buChar char="w"/>
        <a:defRPr sz="2400"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1pPr>
      <a:lvl2pPr marL="6858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130000"/>
        <a:buChar char="•"/>
        <a:defRPr sz="2000"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2pPr>
      <a:lvl3pPr marL="1255713" indent="-22225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–"/>
        <a:defRPr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3pPr>
      <a:lvl4pPr marL="1828800" indent="-231775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bg1"/>
        </a:buClr>
        <a:buFont typeface="Arial Narrow" charset="0"/>
        <a:buChar char="•"/>
        <a:defRPr sz="1600"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4pPr>
      <a:lvl5pPr marL="24003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bg1"/>
        </a:buClr>
        <a:buFont typeface="Arial" charset="0"/>
        <a:buChar char="–"/>
        <a:defRPr sz="1600" b="0">
          <a:solidFill>
            <a:schemeClr val="bg1"/>
          </a:solidFill>
          <a:effectLst/>
          <a:latin typeface="Arial" charset="0"/>
          <a:ea typeface="MS PGothic" pitchFamily="34" charset="-128"/>
          <a:cs typeface="MS PGothic" charset="0"/>
        </a:defRPr>
      </a:lvl5pPr>
      <a:lvl6pPr marL="28575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6pPr>
      <a:lvl7pPr marL="33147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7pPr>
      <a:lvl8pPr marL="37719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8pPr>
      <a:lvl9pPr marL="42291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408">
          <p15:clr>
            <a:srgbClr val="F26B43"/>
          </p15:clr>
        </p15:guide>
        <p15:guide id="2" pos="557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İMMÜN </a:t>
            </a:r>
            <a:r>
              <a:rPr lang="tr-TR" smtClean="0">
                <a:solidFill>
                  <a:srgbClr val="FF0000"/>
                </a:solidFill>
              </a:rPr>
              <a:t>YETMEZLİKLER-1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 err="1" smtClean="0"/>
              <a:t>Prof.Dr</a:t>
            </a:r>
            <a:r>
              <a:rPr lang="tr-TR" sz="1600" dirty="0" smtClean="0"/>
              <a:t>. Göksal Keskin</a:t>
            </a:r>
          </a:p>
          <a:p>
            <a:r>
              <a:rPr lang="tr-TR" sz="1600" dirty="0" smtClean="0"/>
              <a:t>2017-2018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xmlns="" val="402044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err="1" smtClean="0">
                <a:solidFill>
                  <a:srgbClr val="FF0000"/>
                </a:solidFill>
              </a:rPr>
              <a:t>Hümoral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err="1" smtClean="0">
                <a:solidFill>
                  <a:srgbClr val="FF0000"/>
                </a:solidFill>
              </a:rPr>
              <a:t>immün</a:t>
            </a:r>
            <a:r>
              <a:rPr lang="tr-TR" sz="4000" b="1" dirty="0" smtClean="0">
                <a:solidFill>
                  <a:srgbClr val="FF0000"/>
                </a:solidFill>
              </a:rPr>
              <a:t> yetmezlikler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86657"/>
            <a:ext cx="10515600" cy="4890306"/>
          </a:xfrm>
        </p:spPr>
        <p:txBody>
          <a:bodyPr>
            <a:normAutofit/>
          </a:bodyPr>
          <a:lstStyle/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Selektif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eksikliği		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Yaygın </a:t>
            </a:r>
            <a:r>
              <a:rPr lang="tr-TR" dirty="0">
                <a:solidFill>
                  <a:schemeClr val="tx1"/>
                </a:solidFill>
              </a:rPr>
              <a:t>değişken </a:t>
            </a:r>
            <a:r>
              <a:rPr lang="tr-TR" dirty="0" err="1">
                <a:solidFill>
                  <a:schemeClr val="tx1"/>
                </a:solidFill>
              </a:rPr>
              <a:t>immün</a:t>
            </a:r>
            <a:r>
              <a:rPr lang="tr-TR" dirty="0">
                <a:solidFill>
                  <a:schemeClr val="tx1"/>
                </a:solidFill>
              </a:rPr>
              <a:t> yetmezlik (YDİY)	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X’e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bağlı </a:t>
            </a:r>
            <a:r>
              <a:rPr lang="tr-TR" dirty="0" err="1">
                <a:solidFill>
                  <a:schemeClr val="tx1"/>
                </a:solidFill>
              </a:rPr>
              <a:t>agammaglobulinemi</a:t>
            </a:r>
            <a:r>
              <a:rPr lang="tr-TR" dirty="0">
                <a:solidFill>
                  <a:schemeClr val="tx1"/>
                </a:solidFill>
              </a:rPr>
              <a:t> 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Hiper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IgM</a:t>
            </a:r>
            <a:r>
              <a:rPr lang="tr-TR" dirty="0">
                <a:solidFill>
                  <a:schemeClr val="tx1"/>
                </a:solidFill>
              </a:rPr>
              <a:t> ile birlikte olan </a:t>
            </a:r>
            <a:r>
              <a:rPr lang="tr-TR" dirty="0" err="1">
                <a:solidFill>
                  <a:schemeClr val="tx1"/>
                </a:solidFill>
              </a:rPr>
              <a:t>immün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yetmezlik</a:t>
            </a:r>
            <a:r>
              <a:rPr lang="tr-TR" dirty="0">
                <a:solidFill>
                  <a:schemeClr val="tx1"/>
                </a:solidFill>
              </a:rPr>
              <a:t>				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Selektif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IgM</a:t>
            </a:r>
            <a:r>
              <a:rPr lang="tr-TR" dirty="0">
                <a:solidFill>
                  <a:schemeClr val="tx1"/>
                </a:solidFill>
              </a:rPr>
              <a:t> eksikliği					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IgG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subgruplarının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selektif</a:t>
            </a:r>
            <a:r>
              <a:rPr lang="tr-TR" dirty="0">
                <a:solidFill>
                  <a:schemeClr val="tx1"/>
                </a:solidFill>
              </a:rPr>
              <a:t> eksikliği		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X’e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bağlı </a:t>
            </a:r>
            <a:r>
              <a:rPr lang="tr-TR" dirty="0" err="1">
                <a:solidFill>
                  <a:schemeClr val="tx1"/>
                </a:solidFill>
              </a:rPr>
              <a:t>lenfoproliferatif</a:t>
            </a:r>
            <a:r>
              <a:rPr lang="tr-TR" dirty="0">
                <a:solidFill>
                  <a:schemeClr val="tx1"/>
                </a:solidFill>
              </a:rPr>
              <a:t> sendrom(</a:t>
            </a:r>
            <a:r>
              <a:rPr lang="tr-TR" dirty="0" err="1">
                <a:solidFill>
                  <a:schemeClr val="tx1"/>
                </a:solidFill>
              </a:rPr>
              <a:t>Duncan</a:t>
            </a:r>
            <a:r>
              <a:rPr lang="tr-TR" dirty="0">
                <a:solidFill>
                  <a:schemeClr val="tx1"/>
                </a:solidFill>
              </a:rPr>
              <a:t> sendromu)</a:t>
            </a:r>
          </a:p>
          <a:p>
            <a:pPr fontAlgn="base"/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607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SELEKTİF </a:t>
            </a:r>
            <a:r>
              <a:rPr lang="tr-TR" b="1" dirty="0" err="1">
                <a:solidFill>
                  <a:srgbClr val="FF0000"/>
                </a:solidFill>
              </a:rPr>
              <a:t>IgA</a:t>
            </a:r>
            <a:r>
              <a:rPr lang="tr-TR" b="1" dirty="0">
                <a:solidFill>
                  <a:srgbClr val="FF0000"/>
                </a:solidFill>
              </a:rPr>
              <a:t> EKSİKLİĞİ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787385"/>
          </a:xfrm>
        </p:spPr>
        <p:txBody>
          <a:bodyPr>
            <a:normAutofit/>
          </a:bodyPr>
          <a:lstStyle/>
          <a:p>
            <a:pPr fontAlgn="base"/>
            <a:r>
              <a:rPr lang="tr-TR" dirty="0" err="1">
                <a:solidFill>
                  <a:schemeClr val="tx1"/>
                </a:solidFill>
              </a:rPr>
              <a:t>Selektif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eksikliği (</a:t>
            </a:r>
            <a:r>
              <a:rPr lang="tr-TR" dirty="0" err="1">
                <a:solidFill>
                  <a:schemeClr val="tx1"/>
                </a:solidFill>
              </a:rPr>
              <a:t>sIgA</a:t>
            </a:r>
            <a:r>
              <a:rPr lang="tr-TR" dirty="0">
                <a:solidFill>
                  <a:schemeClr val="tx1"/>
                </a:solidFill>
              </a:rPr>
              <a:t>) </a:t>
            </a:r>
            <a:r>
              <a:rPr lang="tr-TR" dirty="0" err="1">
                <a:solidFill>
                  <a:schemeClr val="tx1"/>
                </a:solidFill>
              </a:rPr>
              <a:t>sekretuvar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yokluğu ve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Serum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düzeyinin </a:t>
            </a:r>
            <a:r>
              <a:rPr lang="tr-TR" dirty="0" smtClean="0">
                <a:solidFill>
                  <a:schemeClr val="tx1"/>
                </a:solidFill>
              </a:rPr>
              <a:t>0,5 gr/L </a:t>
            </a:r>
            <a:r>
              <a:rPr lang="tr-TR" dirty="0">
                <a:solidFill>
                  <a:schemeClr val="tx1"/>
                </a:solidFill>
              </a:rPr>
              <a:t>altında  olması ile karakterize bir </a:t>
            </a:r>
            <a:r>
              <a:rPr lang="tr-TR" dirty="0" smtClean="0">
                <a:solidFill>
                  <a:schemeClr val="tx1"/>
                </a:solidFill>
              </a:rPr>
              <a:t>hastalıktır </a:t>
            </a:r>
            <a:r>
              <a:rPr lang="tr-TR" dirty="0" smtClean="0">
                <a:solidFill>
                  <a:srgbClr val="FF0000"/>
                </a:solidFill>
              </a:rPr>
              <a:t>(0.82-4.53 gr/L)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Primer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immün</a:t>
            </a:r>
            <a:r>
              <a:rPr lang="tr-TR" dirty="0">
                <a:solidFill>
                  <a:schemeClr val="tx1"/>
                </a:solidFill>
              </a:rPr>
              <a:t> yetersizlikler içinde en sık görülendir. 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Sıklığı </a:t>
            </a:r>
            <a:r>
              <a:rPr lang="tr-TR" dirty="0">
                <a:solidFill>
                  <a:schemeClr val="tx1"/>
                </a:solidFill>
              </a:rPr>
              <a:t>ortalama 1/300-1/700 olarak </a:t>
            </a:r>
            <a:r>
              <a:rPr lang="tr-TR" dirty="0" smtClean="0">
                <a:solidFill>
                  <a:schemeClr val="tx1"/>
                </a:solidFill>
              </a:rPr>
              <a:t>bildirilmiştir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Hastalık </a:t>
            </a:r>
            <a:r>
              <a:rPr lang="tr-TR" dirty="0">
                <a:solidFill>
                  <a:schemeClr val="tx1"/>
                </a:solidFill>
              </a:rPr>
              <a:t>erkeklerde biraz daha fazla </a:t>
            </a:r>
            <a:r>
              <a:rPr lang="tr-TR" dirty="0" smtClean="0">
                <a:solidFill>
                  <a:schemeClr val="tx1"/>
                </a:solidFill>
              </a:rPr>
              <a:t>görülür 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Özellikle </a:t>
            </a:r>
            <a:r>
              <a:rPr lang="tr-TR" dirty="0">
                <a:solidFill>
                  <a:schemeClr val="tx1"/>
                </a:solidFill>
              </a:rPr>
              <a:t>belirgin olduğu bir yaş grubu </a:t>
            </a:r>
            <a:r>
              <a:rPr lang="tr-TR" dirty="0" smtClean="0">
                <a:solidFill>
                  <a:schemeClr val="tx1"/>
                </a:solidFill>
              </a:rPr>
              <a:t>yoktur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65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Hastaların çoğu </a:t>
            </a:r>
            <a:r>
              <a:rPr lang="tr-TR" dirty="0" err="1">
                <a:solidFill>
                  <a:schemeClr val="tx1"/>
                </a:solidFill>
              </a:rPr>
              <a:t>asemptomatiktir</a:t>
            </a:r>
            <a:r>
              <a:rPr lang="tr-TR" dirty="0">
                <a:solidFill>
                  <a:schemeClr val="tx1"/>
                </a:solidFill>
              </a:rPr>
              <a:t>  </a:t>
            </a:r>
          </a:p>
          <a:p>
            <a:r>
              <a:rPr lang="tr-TR" dirty="0" err="1">
                <a:solidFill>
                  <a:schemeClr val="tx1"/>
                </a:solidFill>
              </a:rPr>
              <a:t>Semptomatik</a:t>
            </a:r>
            <a:r>
              <a:rPr lang="tr-TR" dirty="0">
                <a:solidFill>
                  <a:schemeClr val="tx1"/>
                </a:solidFill>
              </a:rPr>
              <a:t> olanlarda 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gıda </a:t>
            </a:r>
            <a:r>
              <a:rPr lang="tr-TR" dirty="0" err="1">
                <a:solidFill>
                  <a:schemeClr val="tx1"/>
                </a:solidFill>
              </a:rPr>
              <a:t>allerjisi</a:t>
            </a:r>
            <a:r>
              <a:rPr lang="tr-TR" dirty="0">
                <a:solidFill>
                  <a:schemeClr val="tx1"/>
                </a:solidFill>
              </a:rPr>
              <a:t>, 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alerjik </a:t>
            </a:r>
            <a:r>
              <a:rPr lang="tr-TR" dirty="0" err="1">
                <a:solidFill>
                  <a:schemeClr val="tx1"/>
                </a:solidFill>
              </a:rPr>
              <a:t>rinit</a:t>
            </a:r>
            <a:r>
              <a:rPr lang="tr-TR" dirty="0">
                <a:solidFill>
                  <a:schemeClr val="tx1"/>
                </a:solidFill>
              </a:rPr>
              <a:t>, 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ürtiker, 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dermatit, </a:t>
            </a: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sinopulmoner</a:t>
            </a:r>
            <a:r>
              <a:rPr lang="tr-TR" dirty="0">
                <a:solidFill>
                  <a:schemeClr val="tx1"/>
                </a:solidFill>
              </a:rPr>
              <a:t> enfeksiyonlar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otoimmün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hastalık belirtileri </a:t>
            </a:r>
            <a:r>
              <a:rPr lang="tr-TR" dirty="0" smtClean="0">
                <a:solidFill>
                  <a:schemeClr val="tx1"/>
                </a:solidFill>
              </a:rPr>
              <a:t>   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517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7912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err="1" smtClean="0">
                <a:solidFill>
                  <a:srgbClr val="FF0000"/>
                </a:solidFill>
              </a:rPr>
              <a:t>IgA</a:t>
            </a:r>
            <a:r>
              <a:rPr lang="tr-TR" sz="4000" b="1" dirty="0" smtClean="0">
                <a:solidFill>
                  <a:srgbClr val="FF0000"/>
                </a:solidFill>
              </a:rPr>
              <a:t> eksikliği olan hastalarda;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Vitiligo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Alopesi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Ç</a:t>
            </a:r>
            <a:r>
              <a:rPr lang="tr-TR" dirty="0" err="1" smtClean="0">
                <a:solidFill>
                  <a:schemeClr val="tx1"/>
                </a:solidFill>
              </a:rPr>
              <a:t>öliak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hastalığı,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O</a:t>
            </a:r>
            <a:r>
              <a:rPr lang="tr-TR" dirty="0" err="1" smtClean="0">
                <a:solidFill>
                  <a:schemeClr val="tx1"/>
                </a:solidFill>
              </a:rPr>
              <a:t>toimmün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tiroid</a:t>
            </a:r>
            <a:r>
              <a:rPr lang="tr-TR" dirty="0">
                <a:solidFill>
                  <a:schemeClr val="tx1"/>
                </a:solidFill>
              </a:rPr>
              <a:t> hastalıkları,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G</a:t>
            </a:r>
            <a:r>
              <a:rPr lang="tr-TR" dirty="0" err="1" smtClean="0">
                <a:solidFill>
                  <a:schemeClr val="tx1"/>
                </a:solidFill>
              </a:rPr>
              <a:t>lomerülonefritler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R</a:t>
            </a:r>
            <a:r>
              <a:rPr lang="tr-TR" dirty="0" err="1" smtClean="0">
                <a:solidFill>
                  <a:schemeClr val="tx1"/>
                </a:solidFill>
              </a:rPr>
              <a:t>omatoid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artrit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S</a:t>
            </a:r>
            <a:r>
              <a:rPr lang="tr-TR" dirty="0" smtClean="0">
                <a:solidFill>
                  <a:schemeClr val="tx1"/>
                </a:solidFill>
              </a:rPr>
              <a:t>istemik </a:t>
            </a:r>
            <a:r>
              <a:rPr lang="tr-TR" dirty="0" err="1">
                <a:solidFill>
                  <a:schemeClr val="tx1"/>
                </a:solidFill>
              </a:rPr>
              <a:t>lupus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eritematozus</a:t>
            </a:r>
            <a:r>
              <a:rPr lang="tr-TR" dirty="0" smtClean="0">
                <a:solidFill>
                  <a:schemeClr val="tx1"/>
                </a:solidFill>
              </a:rPr>
              <a:t>,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Tip </a:t>
            </a:r>
            <a:r>
              <a:rPr lang="tr-TR" dirty="0">
                <a:solidFill>
                  <a:schemeClr val="tx1"/>
                </a:solidFill>
              </a:rPr>
              <a:t>I </a:t>
            </a:r>
            <a:r>
              <a:rPr lang="tr-TR" dirty="0" err="1">
                <a:solidFill>
                  <a:schemeClr val="tx1"/>
                </a:solidFill>
              </a:rPr>
              <a:t>Diabetes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mellitus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Addison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hastalığı daha sık </a:t>
            </a:r>
            <a:r>
              <a:rPr lang="tr-TR" dirty="0" smtClean="0">
                <a:solidFill>
                  <a:schemeClr val="tx1"/>
                </a:solidFill>
              </a:rPr>
              <a:t>gözlenir. 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295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3061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36372"/>
            <a:ext cx="10515600" cy="5621627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Sık tekrarlayan enfeksiyon geçiren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eksikliği olan hastalarda </a:t>
            </a:r>
            <a:r>
              <a:rPr lang="tr-TR" dirty="0" err="1">
                <a:solidFill>
                  <a:schemeClr val="tx1"/>
                </a:solidFill>
              </a:rPr>
              <a:t>IgG</a:t>
            </a:r>
            <a:r>
              <a:rPr lang="tr-TR" dirty="0">
                <a:solidFill>
                  <a:schemeClr val="tx1"/>
                </a:solidFill>
              </a:rPr>
              <a:t> alt gruplarına </a:t>
            </a:r>
            <a:r>
              <a:rPr lang="tr-TR" dirty="0" smtClean="0">
                <a:solidFill>
                  <a:schemeClr val="tx1"/>
                </a:solidFill>
              </a:rPr>
              <a:t>da bakılmalıdır</a:t>
            </a:r>
            <a:r>
              <a:rPr lang="tr-TR" dirty="0">
                <a:solidFill>
                  <a:schemeClr val="tx1"/>
                </a:solidFill>
              </a:rPr>
              <a:t>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IgG2 </a:t>
            </a:r>
            <a:r>
              <a:rPr lang="tr-TR" dirty="0">
                <a:solidFill>
                  <a:schemeClr val="tx1"/>
                </a:solidFill>
              </a:rPr>
              <a:t>ve IgG4 eksikliği sık gözlenir.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IgA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yetmezliği olan hastalarda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periferde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B lenfosit,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T lenfosit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Nötrofil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sayıları normaldir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Ailesel </a:t>
            </a:r>
            <a:r>
              <a:rPr lang="tr-TR" dirty="0">
                <a:solidFill>
                  <a:schemeClr val="tx1"/>
                </a:solidFill>
              </a:rPr>
              <a:t>kalıtım farklılıklar </a:t>
            </a:r>
            <a:r>
              <a:rPr lang="tr-TR" dirty="0" smtClean="0">
                <a:solidFill>
                  <a:schemeClr val="tx1"/>
                </a:solidFill>
              </a:rPr>
              <a:t>gösterir.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YDİY </a:t>
            </a:r>
            <a:r>
              <a:rPr lang="tr-TR" dirty="0">
                <a:solidFill>
                  <a:schemeClr val="tx1"/>
                </a:solidFill>
              </a:rPr>
              <a:t>ile birlikte </a:t>
            </a:r>
            <a:r>
              <a:rPr lang="tr-TR" dirty="0" smtClean="0">
                <a:solidFill>
                  <a:schemeClr val="tx1"/>
                </a:solidFill>
              </a:rPr>
              <a:t>görülebilir.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Hastaların </a:t>
            </a:r>
            <a:r>
              <a:rPr lang="tr-TR" dirty="0">
                <a:solidFill>
                  <a:schemeClr val="tx1"/>
                </a:solidFill>
              </a:rPr>
              <a:t>bir kısmında daha sonra YDİY gelişebiliyor.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IgA</a:t>
            </a:r>
            <a:r>
              <a:rPr lang="tr-TR" dirty="0" smtClean="0">
                <a:solidFill>
                  <a:schemeClr val="tx1"/>
                </a:solidFill>
              </a:rPr>
              <a:t> eksikliği geçici veya kalıcı olabilir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181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72731"/>
          </a:xfrm>
        </p:spPr>
        <p:txBody>
          <a:bodyPr>
            <a:normAutofit/>
          </a:bodyPr>
          <a:lstStyle/>
          <a:p>
            <a:r>
              <a:rPr lang="tr-TR" sz="4400" b="1" dirty="0" smtClean="0">
                <a:solidFill>
                  <a:srgbClr val="FF0000"/>
                </a:solidFill>
              </a:rPr>
              <a:t>Patofizyoloji-1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72732"/>
            <a:ext cx="10515600" cy="5692462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eksikliğine yol açan </a:t>
            </a:r>
            <a:r>
              <a:rPr lang="tr-TR" dirty="0" err="1">
                <a:solidFill>
                  <a:schemeClr val="tx1"/>
                </a:solidFill>
              </a:rPr>
              <a:t>defekt</a:t>
            </a:r>
            <a:r>
              <a:rPr lang="tr-TR" dirty="0">
                <a:solidFill>
                  <a:schemeClr val="tx1"/>
                </a:solidFill>
              </a:rPr>
              <a:t> bilinmiyor. 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IgA’nın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iki formu vardır. 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Serumda </a:t>
            </a:r>
            <a:r>
              <a:rPr lang="tr-TR" dirty="0" err="1">
                <a:solidFill>
                  <a:schemeClr val="tx1"/>
                </a:solidFill>
              </a:rPr>
              <a:t>monomerik</a:t>
            </a:r>
            <a:r>
              <a:rPr lang="tr-TR" dirty="0">
                <a:solidFill>
                  <a:schemeClr val="tx1"/>
                </a:solidFill>
              </a:rPr>
              <a:t> formu</a:t>
            </a:r>
            <a:r>
              <a:rPr lang="tr-TR" dirty="0" smtClean="0">
                <a:solidFill>
                  <a:schemeClr val="tx1"/>
                </a:solidFill>
              </a:rPr>
              <a:t>,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Mukozal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sekresyonlarda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enzimlere </a:t>
            </a:r>
            <a:r>
              <a:rPr lang="tr-TR" dirty="0">
                <a:solidFill>
                  <a:schemeClr val="tx1"/>
                </a:solidFill>
              </a:rPr>
              <a:t>dirençli olan </a:t>
            </a:r>
            <a:r>
              <a:rPr lang="tr-TR" dirty="0" err="1">
                <a:solidFill>
                  <a:schemeClr val="tx1"/>
                </a:solidFill>
              </a:rPr>
              <a:t>sekretuvar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dimerik</a:t>
            </a:r>
            <a:r>
              <a:rPr lang="tr-TR" dirty="0">
                <a:solidFill>
                  <a:schemeClr val="tx1"/>
                </a:solidFill>
              </a:rPr>
              <a:t> formu. 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Başlangıçta </a:t>
            </a:r>
            <a:r>
              <a:rPr lang="tr-TR" dirty="0" err="1">
                <a:solidFill>
                  <a:schemeClr val="tx1"/>
                </a:solidFill>
              </a:rPr>
              <a:t>monomer</a:t>
            </a:r>
            <a:r>
              <a:rPr lang="tr-TR" dirty="0">
                <a:solidFill>
                  <a:schemeClr val="tx1"/>
                </a:solidFill>
              </a:rPr>
              <a:t> olarak yapılır sonra </a:t>
            </a:r>
            <a:r>
              <a:rPr lang="tr-TR" dirty="0" err="1">
                <a:solidFill>
                  <a:schemeClr val="tx1"/>
                </a:solidFill>
              </a:rPr>
              <a:t>mukozal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membranlarda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sekretuvar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komponent</a:t>
            </a:r>
            <a:r>
              <a:rPr lang="tr-TR" dirty="0">
                <a:solidFill>
                  <a:schemeClr val="tx1"/>
                </a:solidFill>
              </a:rPr>
              <a:t> eklenir.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Sekretuvar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formu virüsleri, toksinleri ve bakterileri nötralize edebilir.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Monomerik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formun fonksiyonu tam anlaşılamamıştır. 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IgA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eksikliği nedenleri değişkendir. 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9604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Patofizyoloji-2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Patogenezde</a:t>
            </a:r>
            <a:r>
              <a:rPr lang="tr-TR" dirty="0" smtClean="0">
                <a:solidFill>
                  <a:schemeClr val="tx1"/>
                </a:solidFill>
              </a:rPr>
              <a:t> üç mekanizmanın önemli olabileceği ileri sürülmüştür. 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pPr lvl="1"/>
            <a:r>
              <a:rPr lang="tr-TR" sz="2800" dirty="0" smtClean="0">
                <a:solidFill>
                  <a:schemeClr val="tx1"/>
                </a:solidFill>
              </a:rPr>
              <a:t>B </a:t>
            </a:r>
            <a:r>
              <a:rPr lang="tr-TR" sz="2800" dirty="0">
                <a:solidFill>
                  <a:schemeClr val="tx1"/>
                </a:solidFill>
              </a:rPr>
              <a:t>hücrelerinin terminal </a:t>
            </a:r>
            <a:r>
              <a:rPr lang="tr-TR" sz="2800" dirty="0" err="1">
                <a:solidFill>
                  <a:schemeClr val="tx1"/>
                </a:solidFill>
              </a:rPr>
              <a:t>diferansiyasyonunda</a:t>
            </a:r>
            <a:r>
              <a:rPr lang="tr-TR" sz="2800" dirty="0">
                <a:solidFill>
                  <a:schemeClr val="tx1"/>
                </a:solidFill>
              </a:rPr>
              <a:t> yetersizlik,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err="1" smtClean="0">
                <a:solidFill>
                  <a:schemeClr val="tx1"/>
                </a:solidFill>
              </a:rPr>
              <a:t>Ig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A’nın </a:t>
            </a:r>
            <a:r>
              <a:rPr lang="tr-TR" sz="2800" dirty="0" err="1">
                <a:solidFill>
                  <a:schemeClr val="tx1"/>
                </a:solidFill>
              </a:rPr>
              <a:t>supresör</a:t>
            </a:r>
            <a:r>
              <a:rPr lang="tr-TR" sz="2800" dirty="0">
                <a:solidFill>
                  <a:schemeClr val="tx1"/>
                </a:solidFill>
              </a:rPr>
              <a:t> T hücreleri ile baskılanması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err="1" smtClean="0">
                <a:solidFill>
                  <a:schemeClr val="tx1"/>
                </a:solidFill>
              </a:rPr>
              <a:t>Ig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A yapımında T hücre yardımının </a:t>
            </a:r>
            <a:r>
              <a:rPr lang="tr-TR" sz="2800" dirty="0" err="1">
                <a:solidFill>
                  <a:schemeClr val="tx1"/>
                </a:solidFill>
              </a:rPr>
              <a:t>selektif</a:t>
            </a:r>
            <a:r>
              <a:rPr lang="tr-TR" sz="2800" dirty="0">
                <a:solidFill>
                  <a:schemeClr val="tx1"/>
                </a:solidFill>
              </a:rPr>
              <a:t> olarak gerçekleşmemesi 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4915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8971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93997"/>
            <a:ext cx="10515600" cy="5239378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chemeClr val="tx1"/>
                </a:solidFill>
              </a:rPr>
              <a:t>Klinik:</a:t>
            </a:r>
            <a:r>
              <a:rPr lang="tr-TR" sz="3200" dirty="0">
                <a:solidFill>
                  <a:schemeClr val="tx1"/>
                </a:solidFill>
              </a:rPr>
              <a:t>  Hastalığa özgü bir muayene bulgusu yoktur.  </a:t>
            </a:r>
            <a:endParaRPr lang="tr-TR" sz="32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smtClean="0">
                <a:solidFill>
                  <a:schemeClr val="tx1"/>
                </a:solidFill>
              </a:rPr>
              <a:t>Sık </a:t>
            </a:r>
            <a:r>
              <a:rPr lang="tr-TR" sz="2800" dirty="0">
                <a:solidFill>
                  <a:schemeClr val="tx1"/>
                </a:solidFill>
              </a:rPr>
              <a:t>solunum yolu enfeksiyonları,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smtClean="0">
                <a:solidFill>
                  <a:schemeClr val="tx1"/>
                </a:solidFill>
              </a:rPr>
              <a:t>Alerjik </a:t>
            </a:r>
            <a:r>
              <a:rPr lang="tr-TR" sz="2800" dirty="0">
                <a:solidFill>
                  <a:schemeClr val="tx1"/>
                </a:solidFill>
              </a:rPr>
              <a:t>hastalıklar </a:t>
            </a:r>
            <a:r>
              <a:rPr lang="tr-TR" sz="2800" dirty="0" smtClean="0">
                <a:solidFill>
                  <a:schemeClr val="tx1"/>
                </a:solidFill>
              </a:rPr>
              <a:t>       olabileceği </a:t>
            </a:r>
            <a:r>
              <a:rPr lang="tr-TR" sz="2800" dirty="0">
                <a:solidFill>
                  <a:schemeClr val="tx1"/>
                </a:solidFill>
              </a:rPr>
              <a:t>için bu hastalıklara özgü klinik bulgularla karşılaşılır.</a:t>
            </a:r>
          </a:p>
          <a:p>
            <a:r>
              <a:rPr lang="tr-TR" sz="3200" b="1" dirty="0" smtClean="0">
                <a:solidFill>
                  <a:schemeClr val="tx1"/>
                </a:solidFill>
              </a:rPr>
              <a:t>Tanı</a:t>
            </a:r>
            <a:r>
              <a:rPr lang="tr-TR" sz="3200" b="1" dirty="0">
                <a:solidFill>
                  <a:schemeClr val="tx1"/>
                </a:solidFill>
              </a:rPr>
              <a:t>:  </a:t>
            </a:r>
            <a:endParaRPr lang="tr-TR" sz="3200" b="1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smtClean="0">
                <a:solidFill>
                  <a:schemeClr val="tx1"/>
                </a:solidFill>
              </a:rPr>
              <a:t>Klinik bulgular: 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smtClean="0">
                <a:solidFill>
                  <a:schemeClr val="tx1"/>
                </a:solidFill>
              </a:rPr>
              <a:t>Başka </a:t>
            </a:r>
            <a:r>
              <a:rPr lang="tr-TR" sz="2800" dirty="0">
                <a:solidFill>
                  <a:schemeClr val="tx1"/>
                </a:solidFill>
              </a:rPr>
              <a:t>bir </a:t>
            </a:r>
            <a:r>
              <a:rPr lang="tr-TR" sz="2800" dirty="0" err="1">
                <a:solidFill>
                  <a:schemeClr val="tx1"/>
                </a:solidFill>
              </a:rPr>
              <a:t>immün</a:t>
            </a:r>
            <a:r>
              <a:rPr lang="tr-TR" sz="2800" dirty="0">
                <a:solidFill>
                  <a:schemeClr val="tx1"/>
                </a:solidFill>
              </a:rPr>
              <a:t> yetmezlik bulgusu varsa ona ait </a:t>
            </a:r>
            <a:r>
              <a:rPr lang="tr-TR" sz="2800" dirty="0" smtClean="0">
                <a:solidFill>
                  <a:schemeClr val="tx1"/>
                </a:solidFill>
              </a:rPr>
              <a:t>bulgular da </a:t>
            </a:r>
            <a:r>
              <a:rPr lang="tr-TR" sz="2800" dirty="0">
                <a:solidFill>
                  <a:schemeClr val="tx1"/>
                </a:solidFill>
              </a:rPr>
              <a:t>saptanabilir</a:t>
            </a:r>
            <a:r>
              <a:rPr lang="tr-TR" sz="2800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tr-TR" sz="2800" dirty="0" smtClean="0">
                <a:solidFill>
                  <a:schemeClr val="tx1"/>
                </a:solidFill>
              </a:rPr>
              <a:t>Serum </a:t>
            </a:r>
            <a:r>
              <a:rPr lang="tr-TR" sz="2800" dirty="0" err="1">
                <a:solidFill>
                  <a:schemeClr val="tx1"/>
                </a:solidFill>
              </a:rPr>
              <a:t>IgA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smtClean="0">
                <a:solidFill>
                  <a:schemeClr val="tx1"/>
                </a:solidFill>
              </a:rPr>
              <a:t>düzeyinin 0.5gr/L’nin </a:t>
            </a:r>
            <a:r>
              <a:rPr lang="tr-TR" sz="2800" dirty="0">
                <a:solidFill>
                  <a:schemeClr val="tx1"/>
                </a:solidFill>
              </a:rPr>
              <a:t>altında olması tanı için yeterlidir.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err="1" smtClean="0">
                <a:solidFill>
                  <a:schemeClr val="tx1"/>
                </a:solidFill>
              </a:rPr>
              <a:t>Periferik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kanda </a:t>
            </a:r>
            <a:r>
              <a:rPr lang="tr-TR" sz="2800" dirty="0" err="1">
                <a:solidFill>
                  <a:schemeClr val="tx1"/>
                </a:solidFill>
              </a:rPr>
              <a:t>immün</a:t>
            </a:r>
            <a:r>
              <a:rPr lang="tr-TR" sz="2800" dirty="0">
                <a:solidFill>
                  <a:schemeClr val="tx1"/>
                </a:solidFill>
              </a:rPr>
              <a:t> hücrelerde sayısal değişikliklere rastlanmaz.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err="1" smtClean="0">
                <a:solidFill>
                  <a:schemeClr val="tx1"/>
                </a:solidFill>
              </a:rPr>
              <a:t>IgG</a:t>
            </a:r>
            <a:r>
              <a:rPr lang="tr-TR" sz="2800" dirty="0">
                <a:solidFill>
                  <a:schemeClr val="tx1"/>
                </a:solidFill>
              </a:rPr>
              <a:t>, M ve E düzeyleri normaldir.	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4936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Ayırıcı </a:t>
            </a:r>
            <a:r>
              <a:rPr lang="tr-TR" sz="4000" b="1" dirty="0" smtClean="0">
                <a:solidFill>
                  <a:srgbClr val="FF0000"/>
                </a:solidFill>
              </a:rPr>
              <a:t>tanı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Ataksi</a:t>
            </a:r>
            <a:r>
              <a:rPr lang="tr-TR" dirty="0" smtClean="0">
                <a:solidFill>
                  <a:schemeClr val="tx1"/>
                </a:solidFill>
              </a:rPr>
              <a:t>- </a:t>
            </a:r>
            <a:r>
              <a:rPr lang="tr-TR" dirty="0" err="1">
                <a:solidFill>
                  <a:schemeClr val="tx1"/>
                </a:solidFill>
              </a:rPr>
              <a:t>telenjiektazi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Wiskott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Aldrich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Ş</a:t>
            </a:r>
            <a:r>
              <a:rPr lang="tr-TR" dirty="0" smtClean="0">
                <a:solidFill>
                  <a:schemeClr val="tx1"/>
                </a:solidFill>
              </a:rPr>
              <a:t>iddetli </a:t>
            </a:r>
            <a:r>
              <a:rPr lang="tr-TR" dirty="0">
                <a:solidFill>
                  <a:schemeClr val="tx1"/>
                </a:solidFill>
              </a:rPr>
              <a:t>kombine </a:t>
            </a:r>
            <a:r>
              <a:rPr lang="tr-TR" dirty="0" err="1">
                <a:solidFill>
                  <a:schemeClr val="tx1"/>
                </a:solidFill>
              </a:rPr>
              <a:t>immün</a:t>
            </a:r>
            <a:r>
              <a:rPr lang="tr-TR" dirty="0">
                <a:solidFill>
                  <a:schemeClr val="tx1"/>
                </a:solidFill>
              </a:rPr>
              <a:t> yetmezlik,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IgG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alt </a:t>
            </a:r>
            <a:r>
              <a:rPr lang="tr-TR" dirty="0" err="1">
                <a:solidFill>
                  <a:schemeClr val="tx1"/>
                </a:solidFill>
              </a:rPr>
              <a:t>grub</a:t>
            </a:r>
            <a:r>
              <a:rPr lang="tr-TR" dirty="0">
                <a:solidFill>
                  <a:schemeClr val="tx1"/>
                </a:solidFill>
              </a:rPr>
              <a:t> eksikliği,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Kombine </a:t>
            </a:r>
            <a:r>
              <a:rPr lang="tr-TR" dirty="0">
                <a:solidFill>
                  <a:schemeClr val="tx1"/>
                </a:solidFill>
              </a:rPr>
              <a:t>T ve B hücre yetmezlikleri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IgA</a:t>
            </a:r>
            <a:r>
              <a:rPr lang="tr-TR" dirty="0" smtClean="0">
                <a:solidFill>
                  <a:schemeClr val="tx1"/>
                </a:solidFill>
              </a:rPr>
              <a:t> eksikliği yapan ilaçlar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Fenitoin</a:t>
            </a:r>
            <a:r>
              <a:rPr lang="tr-TR" dirty="0">
                <a:solidFill>
                  <a:schemeClr val="tx1"/>
                </a:solidFill>
              </a:rPr>
              <a:t>, 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Sülfasalazin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Altın </a:t>
            </a:r>
            <a:r>
              <a:rPr lang="tr-TR" dirty="0">
                <a:solidFill>
                  <a:schemeClr val="tx1"/>
                </a:solidFill>
              </a:rPr>
              <a:t>tuzları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 </a:t>
            </a:r>
            <a:r>
              <a:rPr lang="tr-TR" dirty="0" err="1">
                <a:solidFill>
                  <a:schemeClr val="tx1"/>
                </a:solidFill>
              </a:rPr>
              <a:t>penisilamin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8483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TEDAVİ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23493"/>
            <a:ext cx="10515600" cy="4953470"/>
          </a:xfrm>
        </p:spPr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Nonspesifiktir</a:t>
            </a:r>
            <a:r>
              <a:rPr lang="tr-TR" dirty="0">
                <a:solidFill>
                  <a:schemeClr val="tx1"/>
                </a:solidFill>
              </a:rPr>
              <a:t>. 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IgA’nın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yarı ömrü çok kısa olduğu için </a:t>
            </a:r>
            <a:r>
              <a:rPr lang="tr-TR" dirty="0" err="1">
                <a:solidFill>
                  <a:schemeClr val="tx1"/>
                </a:solidFill>
              </a:rPr>
              <a:t>replasmanı</a:t>
            </a:r>
            <a:r>
              <a:rPr lang="tr-TR" dirty="0">
                <a:solidFill>
                  <a:schemeClr val="tx1"/>
                </a:solidFill>
              </a:rPr>
              <a:t> yapılmaz.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Enfeksiyonlar </a:t>
            </a:r>
            <a:r>
              <a:rPr lang="tr-TR" dirty="0">
                <a:solidFill>
                  <a:schemeClr val="tx1"/>
                </a:solidFill>
              </a:rPr>
              <a:t>varsa uygun antibiyotik tedavisi verilir. 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IgG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alt </a:t>
            </a:r>
            <a:r>
              <a:rPr lang="tr-TR" dirty="0" err="1">
                <a:solidFill>
                  <a:schemeClr val="tx1"/>
                </a:solidFill>
              </a:rPr>
              <a:t>grub</a:t>
            </a:r>
            <a:r>
              <a:rPr lang="tr-TR" dirty="0">
                <a:solidFill>
                  <a:schemeClr val="tx1"/>
                </a:solidFill>
              </a:rPr>
              <a:t> düşüklüğünün eşlik ettiği vakalarda ağır enfeksiyonlara karşı düşük düzeyde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içeren IVIG preparatları dikkatli bir şekilde verilebilir.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hastalara kan </a:t>
            </a:r>
            <a:r>
              <a:rPr lang="tr-TR" dirty="0" err="1">
                <a:solidFill>
                  <a:schemeClr val="tx1"/>
                </a:solidFill>
              </a:rPr>
              <a:t>replasmanı</a:t>
            </a:r>
            <a:r>
              <a:rPr lang="tr-TR" dirty="0">
                <a:solidFill>
                  <a:schemeClr val="tx1"/>
                </a:solidFill>
              </a:rPr>
              <a:t> uygulanacak ise yıkanmış eritrosit süspansiyonu tercih edilmelidir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IgA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eksikliği olan hastalarda aşılama efektif olmaz. 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7290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</a:rPr>
              <a:t>Tanımlamalar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41957"/>
            <a:ext cx="10515600" cy="5135006"/>
          </a:xfrm>
        </p:spPr>
        <p:txBody>
          <a:bodyPr>
            <a:normAutofit/>
          </a:bodyPr>
          <a:lstStyle/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İmmün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sistemin </a:t>
            </a:r>
            <a:r>
              <a:rPr lang="tr-TR" dirty="0">
                <a:solidFill>
                  <a:srgbClr val="FF0000"/>
                </a:solidFill>
              </a:rPr>
              <a:t>bir veya daha fazla </a:t>
            </a:r>
            <a:r>
              <a:rPr lang="tr-TR" dirty="0" err="1">
                <a:solidFill>
                  <a:srgbClr val="FF0000"/>
                </a:solidFill>
              </a:rPr>
              <a:t>komponentlerinin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eksikliğine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veya </a:t>
            </a:r>
            <a:r>
              <a:rPr lang="tr-TR" dirty="0">
                <a:solidFill>
                  <a:srgbClr val="FF0000"/>
                </a:solidFill>
              </a:rPr>
              <a:t>fonksiyon görmemesi </a:t>
            </a:r>
            <a:r>
              <a:rPr lang="tr-TR" dirty="0">
                <a:solidFill>
                  <a:schemeClr val="tx1"/>
                </a:solidFill>
              </a:rPr>
              <a:t>durumuna </a:t>
            </a:r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chemeClr val="tx1"/>
                </a:solidFill>
              </a:rPr>
              <a:t>immün</a:t>
            </a:r>
            <a:r>
              <a:rPr lang="tr-TR" dirty="0" smtClean="0">
                <a:solidFill>
                  <a:schemeClr val="tx1"/>
                </a:solidFill>
              </a:rPr>
              <a:t> yetmezlik </a:t>
            </a:r>
            <a:r>
              <a:rPr lang="tr-TR" dirty="0">
                <a:solidFill>
                  <a:schemeClr val="tx1"/>
                </a:solidFill>
              </a:rPr>
              <a:t>denir. </a:t>
            </a:r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5215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b="1" dirty="0" smtClean="0">
                <a:solidFill>
                  <a:srgbClr val="FF0000"/>
                </a:solidFill>
              </a:rPr>
              <a:t>Tanımlamalar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Primer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immün</a:t>
            </a:r>
            <a:r>
              <a:rPr lang="tr-TR" dirty="0" smtClean="0">
                <a:solidFill>
                  <a:srgbClr val="FF0000"/>
                </a:solidFill>
              </a:rPr>
              <a:t> yetmezlikler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Genetik bozukluk 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İmmün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sistemin gelişimi sırasındaki bozukluklar sonucu </a:t>
            </a:r>
            <a:r>
              <a:rPr lang="tr-TR" dirty="0" smtClean="0">
                <a:solidFill>
                  <a:schemeClr val="tx1"/>
                </a:solidFill>
              </a:rPr>
              <a:t> 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rgbClr val="FF0000"/>
                </a:solidFill>
              </a:rPr>
              <a:t>Sekonder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immün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yetmezlikler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5262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</a:rPr>
              <a:t>Tanımlamalar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41957"/>
            <a:ext cx="10515600" cy="5135006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Primer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immün</a:t>
            </a:r>
            <a:r>
              <a:rPr lang="tr-TR" dirty="0">
                <a:solidFill>
                  <a:schemeClr val="tx1"/>
                </a:solidFill>
              </a:rPr>
              <a:t> yetmezlikler çok nadirdir.  Sıklıkları </a:t>
            </a:r>
            <a:r>
              <a:rPr lang="tr-TR" dirty="0" smtClean="0">
                <a:solidFill>
                  <a:schemeClr val="tx1"/>
                </a:solidFill>
              </a:rPr>
              <a:t>1/300 </a:t>
            </a:r>
            <a:r>
              <a:rPr lang="tr-TR" dirty="0">
                <a:solidFill>
                  <a:schemeClr val="tx1"/>
                </a:solidFill>
              </a:rPr>
              <a:t>ile 1/100000 arasında </a:t>
            </a:r>
            <a:r>
              <a:rPr lang="tr-TR" dirty="0" smtClean="0">
                <a:solidFill>
                  <a:schemeClr val="tx1"/>
                </a:solidFill>
              </a:rPr>
              <a:t>değişir. 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En </a:t>
            </a:r>
            <a:r>
              <a:rPr lang="tr-TR" dirty="0">
                <a:solidFill>
                  <a:schemeClr val="tx1"/>
                </a:solidFill>
              </a:rPr>
              <a:t>sık görülen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eksikliğidir. 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Pek </a:t>
            </a:r>
            <a:r>
              <a:rPr lang="tr-TR" dirty="0">
                <a:solidFill>
                  <a:schemeClr val="tx1"/>
                </a:solidFill>
              </a:rPr>
              <a:t>çoğu genetik geçişlidir. 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Otozomal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dominant veya 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Otozomal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resesif geçiş gözlenebilir.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ve YDİY gibi genetik geçişli olmayanları da vardır.  Ancak </a:t>
            </a:r>
            <a:r>
              <a:rPr lang="tr-TR" dirty="0" smtClean="0">
                <a:solidFill>
                  <a:schemeClr val="tx1"/>
                </a:solidFill>
              </a:rPr>
              <a:t>bunlarda </a:t>
            </a:r>
            <a:r>
              <a:rPr lang="tr-TR" dirty="0">
                <a:solidFill>
                  <a:schemeClr val="tx1"/>
                </a:solidFill>
              </a:rPr>
              <a:t>ailesel yatkınlık gösterebilir.  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565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Hangi durumlarda </a:t>
            </a:r>
            <a:r>
              <a:rPr lang="tr-TR" b="1" dirty="0" err="1" smtClean="0">
                <a:solidFill>
                  <a:srgbClr val="FF0000"/>
                </a:solidFill>
              </a:rPr>
              <a:t>İmmün</a:t>
            </a:r>
            <a:r>
              <a:rPr lang="tr-TR" b="1" dirty="0" smtClean="0">
                <a:solidFill>
                  <a:srgbClr val="FF0000"/>
                </a:solidFill>
              </a:rPr>
              <a:t> yetmezlikten şüphelenmeli?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03797"/>
            <a:ext cx="10515600" cy="477316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Kronik </a:t>
            </a:r>
            <a:r>
              <a:rPr lang="tr-TR" dirty="0">
                <a:solidFill>
                  <a:schemeClr val="tx1"/>
                </a:solidFill>
              </a:rPr>
              <a:t>veya tekrarlayan </a:t>
            </a:r>
            <a:r>
              <a:rPr lang="tr-TR" dirty="0" err="1" smtClean="0">
                <a:solidFill>
                  <a:schemeClr val="tx1"/>
                </a:solidFill>
              </a:rPr>
              <a:t>infeksiyonlar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Tedaviye </a:t>
            </a:r>
            <a:r>
              <a:rPr lang="tr-TR" dirty="0">
                <a:solidFill>
                  <a:schemeClr val="tx1"/>
                </a:solidFill>
              </a:rPr>
              <a:t>dirençli </a:t>
            </a:r>
            <a:r>
              <a:rPr lang="tr-TR" dirty="0" err="1">
                <a:solidFill>
                  <a:schemeClr val="tx1"/>
                </a:solidFill>
              </a:rPr>
              <a:t>infeksiyonlar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F</a:t>
            </a:r>
            <a:r>
              <a:rPr lang="tr-TR" dirty="0" smtClean="0">
                <a:solidFill>
                  <a:schemeClr val="tx1"/>
                </a:solidFill>
              </a:rPr>
              <a:t>ırsatçı </a:t>
            </a:r>
            <a:r>
              <a:rPr lang="tr-TR" dirty="0" err="1">
                <a:solidFill>
                  <a:schemeClr val="tx1"/>
                </a:solidFill>
              </a:rPr>
              <a:t>infeksiyonlar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tr-TR" dirty="0" smtClean="0">
                <a:solidFill>
                  <a:schemeClr val="tx1"/>
                </a:solidFill>
              </a:rPr>
              <a:t>ekrarlayan </a:t>
            </a:r>
            <a:r>
              <a:rPr lang="tr-TR" dirty="0" err="1">
                <a:solidFill>
                  <a:schemeClr val="tx1"/>
                </a:solidFill>
              </a:rPr>
              <a:t>abseler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D</a:t>
            </a:r>
            <a:r>
              <a:rPr lang="tr-TR" dirty="0" smtClean="0">
                <a:solidFill>
                  <a:schemeClr val="tx1"/>
                </a:solidFill>
              </a:rPr>
              <a:t>eri </a:t>
            </a:r>
            <a:r>
              <a:rPr lang="tr-TR" dirty="0">
                <a:solidFill>
                  <a:schemeClr val="tx1"/>
                </a:solidFill>
              </a:rPr>
              <a:t>döküntüleri,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D</a:t>
            </a:r>
            <a:r>
              <a:rPr lang="tr-TR" dirty="0" err="1" smtClean="0">
                <a:solidFill>
                  <a:schemeClr val="tx1"/>
                </a:solidFill>
              </a:rPr>
              <a:t>iyare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G</a:t>
            </a:r>
            <a:r>
              <a:rPr lang="tr-TR" dirty="0" smtClean="0">
                <a:solidFill>
                  <a:schemeClr val="tx1"/>
                </a:solidFill>
              </a:rPr>
              <a:t>elişme </a:t>
            </a:r>
            <a:r>
              <a:rPr lang="tr-TR" dirty="0">
                <a:solidFill>
                  <a:schemeClr val="tx1"/>
                </a:solidFill>
              </a:rPr>
              <a:t>geriliği,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H</a:t>
            </a:r>
            <a:r>
              <a:rPr lang="tr-TR" dirty="0" err="1" smtClean="0">
                <a:solidFill>
                  <a:schemeClr val="tx1"/>
                </a:solidFill>
              </a:rPr>
              <a:t>epatosplenomegali</a:t>
            </a:r>
            <a:r>
              <a:rPr lang="tr-TR" dirty="0">
                <a:solidFill>
                  <a:schemeClr val="tx1"/>
                </a:solidFill>
              </a:rPr>
              <a:t>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tr-TR" dirty="0" smtClean="0">
                <a:solidFill>
                  <a:schemeClr val="tx1"/>
                </a:solidFill>
              </a:rPr>
              <a:t>ekrarlayan </a:t>
            </a:r>
            <a:r>
              <a:rPr lang="tr-TR" dirty="0" err="1">
                <a:solidFill>
                  <a:schemeClr val="tx1"/>
                </a:solidFill>
              </a:rPr>
              <a:t>osteomiyelit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r>
              <a:rPr lang="tr-TR" dirty="0" err="1">
                <a:solidFill>
                  <a:schemeClr val="tx1"/>
                </a:solidFill>
              </a:rPr>
              <a:t>O</a:t>
            </a:r>
            <a:r>
              <a:rPr lang="tr-TR" dirty="0" err="1" smtClean="0">
                <a:solidFill>
                  <a:schemeClr val="tx1"/>
                </a:solidFill>
              </a:rPr>
              <a:t>toimmün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hastalıklar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7330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 smtClean="0">
                <a:solidFill>
                  <a:srgbClr val="FF0000"/>
                </a:solidFill>
              </a:rPr>
              <a:t>Primer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err="1" smtClean="0">
                <a:solidFill>
                  <a:srgbClr val="FF0000"/>
                </a:solidFill>
              </a:rPr>
              <a:t>immün</a:t>
            </a:r>
            <a:r>
              <a:rPr lang="tr-TR" sz="4000" b="1" dirty="0" smtClean="0">
                <a:solidFill>
                  <a:srgbClr val="FF0000"/>
                </a:solidFill>
              </a:rPr>
              <a:t> yetmezlik sendromları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T hücreleri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 hücreleri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‘Natural </a:t>
            </a:r>
            <a:r>
              <a:rPr lang="tr-TR" dirty="0">
                <a:solidFill>
                  <a:schemeClr val="tx1"/>
                </a:solidFill>
              </a:rPr>
              <a:t>Killer” (NK) lenfositleri,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Fagositler  </a:t>
            </a:r>
          </a:p>
          <a:p>
            <a:r>
              <a:rPr lang="tr-TR" dirty="0" err="1">
                <a:solidFill>
                  <a:schemeClr val="tx1"/>
                </a:solidFill>
              </a:rPr>
              <a:t>K</a:t>
            </a:r>
            <a:r>
              <a:rPr lang="tr-TR" dirty="0" err="1" smtClean="0">
                <a:solidFill>
                  <a:schemeClr val="tx1"/>
                </a:solidFill>
              </a:rPr>
              <a:t>ompleman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proteinlerinin bir veya birkaçının eksiklikleri ile ilgilidir. </a:t>
            </a: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1707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003" t="5160" r="25073" b="5291"/>
          <a:stretch/>
        </p:blipFill>
        <p:spPr>
          <a:xfrm rot="5400000">
            <a:off x="2872977" y="-2872978"/>
            <a:ext cx="6446044" cy="12192001"/>
          </a:xfr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132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541" r="15672"/>
          <a:stretch/>
        </p:blipFill>
        <p:spPr>
          <a:xfrm rot="5400000">
            <a:off x="2872976" y="-2872980"/>
            <a:ext cx="6446044" cy="12192001"/>
          </a:xfr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938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22" t="34110" r="1905" b="23862"/>
          <a:stretch/>
        </p:blipFill>
        <p:spPr>
          <a:xfrm>
            <a:off x="0" y="0"/>
            <a:ext cx="12192000" cy="6573599"/>
          </a:xfrm>
        </p:spPr>
      </p:pic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9761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10-11-02 Belatacept 3yr Phase III 2010 draft 1b">
  <a:themeElements>
    <a:clrScheme name="Custom 7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FF00"/>
      </a:accent1>
      <a:accent2>
        <a:srgbClr val="FF9966"/>
      </a:accent2>
      <a:accent3>
        <a:srgbClr val="FFFFFF"/>
      </a:accent3>
      <a:accent4>
        <a:srgbClr val="0087AC"/>
      </a:accent4>
      <a:accent5>
        <a:srgbClr val="FBDF53"/>
      </a:accent5>
      <a:accent6>
        <a:srgbClr val="E78A5C"/>
      </a:accent6>
      <a:hlink>
        <a:srgbClr val="FFFF00"/>
      </a:hlink>
      <a:folHlink>
        <a:srgbClr val="FEB728"/>
      </a:folHlink>
    </a:clrScheme>
    <a:fontScheme name="Custom 8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D6F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764"/>
        </a:accent6>
        <a:hlink>
          <a:srgbClr val="6192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9118</TotalTime>
  <Words>578</Words>
  <Application>Microsoft Office PowerPoint</Application>
  <PresentationFormat>Özel</PresentationFormat>
  <Paragraphs>123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19</vt:i4>
      </vt:variant>
    </vt:vector>
  </HeadingPairs>
  <TitlesOfParts>
    <vt:vector size="21" baseType="lpstr">
      <vt:lpstr>Office Theme</vt:lpstr>
      <vt:lpstr>6_10-11-02 Belatacept 3yr Phase III 2010 draft 1b</vt:lpstr>
      <vt:lpstr>İMMÜN YETMEZLİKLER-1</vt:lpstr>
      <vt:lpstr>Tanımlamalar</vt:lpstr>
      <vt:lpstr>Tanımlamalar</vt:lpstr>
      <vt:lpstr>Tanımlamalar</vt:lpstr>
      <vt:lpstr>Hangi durumlarda İmmün yetmezlikten şüphelenmeli?</vt:lpstr>
      <vt:lpstr>Primer immün yetmezlik sendromları</vt:lpstr>
      <vt:lpstr>Slayt 7</vt:lpstr>
      <vt:lpstr>Slayt 8</vt:lpstr>
      <vt:lpstr>Slayt 9</vt:lpstr>
      <vt:lpstr>Hümoral immün yetmezlikler</vt:lpstr>
      <vt:lpstr>SELEKTİF IgA EKSİKLİĞİ </vt:lpstr>
      <vt:lpstr>Slayt 12</vt:lpstr>
      <vt:lpstr>IgA eksikliği olan hastalarda;</vt:lpstr>
      <vt:lpstr>Slayt 14</vt:lpstr>
      <vt:lpstr>Patofizyoloji-1</vt:lpstr>
      <vt:lpstr>Patofizyoloji-2</vt:lpstr>
      <vt:lpstr>Slayt 17</vt:lpstr>
      <vt:lpstr>Ayırıcı tanı</vt:lpstr>
      <vt:lpstr>TEDAVİ</vt:lpstr>
    </vt:vector>
  </TitlesOfParts>
  <Company>Bristol-Myers Squibb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Kus, Yesim</dc:creator>
  <cp:lastModifiedBy>user</cp:lastModifiedBy>
  <cp:revision>121</cp:revision>
  <dcterms:created xsi:type="dcterms:W3CDTF">2016-04-27T08:40:43Z</dcterms:created>
  <dcterms:modified xsi:type="dcterms:W3CDTF">2018-01-15T12:31:22Z</dcterms:modified>
</cp:coreProperties>
</file>