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76"/>
  </p:normalViewPr>
  <p:slideViewPr>
    <p:cSldViewPr snapToGrid="0" snapToObjects="1">
      <p:cViewPr varScale="1">
        <p:scale>
          <a:sx n="112" d="100"/>
          <a:sy n="112" d="100"/>
        </p:scale>
        <p:origin x="5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9E90B4-3BC2-2040-9E62-18D087A56BC6}" type="datetimeFigureOut">
              <a:rPr lang="tr-TR" smtClean="0"/>
              <a:t>26.03.2018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F0D8EC-D448-E446-8E78-05494D0860E7}" type="slidenum">
              <a:rPr lang="tr-TR" smtClean="0"/>
              <a:t>‹#›</a:t>
            </a:fld>
            <a:endParaRPr lang="tr-TR"/>
          </a:p>
        </p:txBody>
      </p:sp>
    </p:spTree>
    <p:extLst>
      <p:ext uri="{BB962C8B-B14F-4D97-AF65-F5344CB8AC3E}">
        <p14:creationId xmlns:p14="http://schemas.microsoft.com/office/powerpoint/2010/main" val="1431725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44DF9FA-463F-437F-8779-A1682D7696AA}" type="slidenum">
              <a:rPr lang="tr-TR" smtClean="0"/>
              <a:pPr/>
              <a:t>4</a:t>
            </a:fld>
            <a:endParaRPr lang="tr-TR"/>
          </a:p>
        </p:txBody>
      </p:sp>
    </p:spTree>
    <p:extLst>
      <p:ext uri="{BB962C8B-B14F-4D97-AF65-F5344CB8AC3E}">
        <p14:creationId xmlns:p14="http://schemas.microsoft.com/office/powerpoint/2010/main" val="452398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44DF9FA-463F-437F-8779-A1682D7696AA}" type="slidenum">
              <a:rPr lang="tr-TR" smtClean="0"/>
              <a:pPr/>
              <a:t>5</a:t>
            </a:fld>
            <a:endParaRPr lang="tr-TR"/>
          </a:p>
        </p:txBody>
      </p:sp>
    </p:spTree>
    <p:extLst>
      <p:ext uri="{BB962C8B-B14F-4D97-AF65-F5344CB8AC3E}">
        <p14:creationId xmlns:p14="http://schemas.microsoft.com/office/powerpoint/2010/main" val="429361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44DF9FA-463F-437F-8779-A1682D7696AA}" type="slidenum">
              <a:rPr lang="tr-TR" smtClean="0"/>
              <a:pPr/>
              <a:t>6</a:t>
            </a:fld>
            <a:endParaRPr lang="tr-TR"/>
          </a:p>
        </p:txBody>
      </p:sp>
    </p:spTree>
    <p:extLst>
      <p:ext uri="{BB962C8B-B14F-4D97-AF65-F5344CB8AC3E}">
        <p14:creationId xmlns:p14="http://schemas.microsoft.com/office/powerpoint/2010/main" val="922116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0DA9A88-1D60-7A47-B8D6-E10B3808F389}"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9F902C5-22B3-DD4E-8632-C181EDC225B7}" type="slidenum">
              <a:rPr lang="tr-TR" smtClean="0"/>
              <a:t>‹#›</a:t>
            </a:fld>
            <a:endParaRPr lang="tr-TR"/>
          </a:p>
        </p:txBody>
      </p:sp>
    </p:spTree>
    <p:extLst>
      <p:ext uri="{BB962C8B-B14F-4D97-AF65-F5344CB8AC3E}">
        <p14:creationId xmlns:p14="http://schemas.microsoft.com/office/powerpoint/2010/main" val="1784009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0DA9A88-1D60-7A47-B8D6-E10B3808F389}"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9F902C5-22B3-DD4E-8632-C181EDC225B7}" type="slidenum">
              <a:rPr lang="tr-TR" smtClean="0"/>
              <a:t>‹#›</a:t>
            </a:fld>
            <a:endParaRPr lang="tr-TR"/>
          </a:p>
        </p:txBody>
      </p:sp>
    </p:spTree>
    <p:extLst>
      <p:ext uri="{BB962C8B-B14F-4D97-AF65-F5344CB8AC3E}">
        <p14:creationId xmlns:p14="http://schemas.microsoft.com/office/powerpoint/2010/main" val="1234007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0DA9A88-1D60-7A47-B8D6-E10B3808F389}"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9F902C5-22B3-DD4E-8632-C181EDC225B7}" type="slidenum">
              <a:rPr lang="tr-TR" smtClean="0"/>
              <a:t>‹#›</a:t>
            </a:fld>
            <a:endParaRPr lang="tr-TR"/>
          </a:p>
        </p:txBody>
      </p:sp>
    </p:spTree>
    <p:extLst>
      <p:ext uri="{BB962C8B-B14F-4D97-AF65-F5344CB8AC3E}">
        <p14:creationId xmlns:p14="http://schemas.microsoft.com/office/powerpoint/2010/main" val="1714624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0DA9A88-1D60-7A47-B8D6-E10B3808F389}"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9F902C5-22B3-DD4E-8632-C181EDC225B7}" type="slidenum">
              <a:rPr lang="tr-TR" smtClean="0"/>
              <a:t>‹#›</a:t>
            </a:fld>
            <a:endParaRPr lang="tr-TR"/>
          </a:p>
        </p:txBody>
      </p:sp>
    </p:spTree>
    <p:extLst>
      <p:ext uri="{BB962C8B-B14F-4D97-AF65-F5344CB8AC3E}">
        <p14:creationId xmlns:p14="http://schemas.microsoft.com/office/powerpoint/2010/main" val="675104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20DA9A88-1D60-7A47-B8D6-E10B3808F389}"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9F902C5-22B3-DD4E-8632-C181EDC225B7}" type="slidenum">
              <a:rPr lang="tr-TR" smtClean="0"/>
              <a:t>‹#›</a:t>
            </a:fld>
            <a:endParaRPr lang="tr-TR"/>
          </a:p>
        </p:txBody>
      </p:sp>
    </p:spTree>
    <p:extLst>
      <p:ext uri="{BB962C8B-B14F-4D97-AF65-F5344CB8AC3E}">
        <p14:creationId xmlns:p14="http://schemas.microsoft.com/office/powerpoint/2010/main" val="1327510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0DA9A88-1D60-7A47-B8D6-E10B3808F389}"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9F902C5-22B3-DD4E-8632-C181EDC225B7}" type="slidenum">
              <a:rPr lang="tr-TR" smtClean="0"/>
              <a:t>‹#›</a:t>
            </a:fld>
            <a:endParaRPr lang="tr-TR"/>
          </a:p>
        </p:txBody>
      </p:sp>
    </p:spTree>
    <p:extLst>
      <p:ext uri="{BB962C8B-B14F-4D97-AF65-F5344CB8AC3E}">
        <p14:creationId xmlns:p14="http://schemas.microsoft.com/office/powerpoint/2010/main" val="1255499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0DA9A88-1D60-7A47-B8D6-E10B3808F389}" type="datetimeFigureOut">
              <a:rPr lang="tr-TR" smtClean="0"/>
              <a:t>26.03.2018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9F902C5-22B3-DD4E-8632-C181EDC225B7}" type="slidenum">
              <a:rPr lang="tr-TR" smtClean="0"/>
              <a:t>‹#›</a:t>
            </a:fld>
            <a:endParaRPr lang="tr-TR"/>
          </a:p>
        </p:txBody>
      </p:sp>
    </p:spTree>
    <p:extLst>
      <p:ext uri="{BB962C8B-B14F-4D97-AF65-F5344CB8AC3E}">
        <p14:creationId xmlns:p14="http://schemas.microsoft.com/office/powerpoint/2010/main" val="301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20DA9A88-1D60-7A47-B8D6-E10B3808F389}" type="datetimeFigureOut">
              <a:rPr lang="tr-TR" smtClean="0"/>
              <a:t>26.03.2018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9F902C5-22B3-DD4E-8632-C181EDC225B7}" type="slidenum">
              <a:rPr lang="tr-TR" smtClean="0"/>
              <a:t>‹#›</a:t>
            </a:fld>
            <a:endParaRPr lang="tr-TR"/>
          </a:p>
        </p:txBody>
      </p:sp>
    </p:spTree>
    <p:extLst>
      <p:ext uri="{BB962C8B-B14F-4D97-AF65-F5344CB8AC3E}">
        <p14:creationId xmlns:p14="http://schemas.microsoft.com/office/powerpoint/2010/main" val="780679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0DA9A88-1D60-7A47-B8D6-E10B3808F389}" type="datetimeFigureOut">
              <a:rPr lang="tr-TR" smtClean="0"/>
              <a:t>26.03.2018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9F902C5-22B3-DD4E-8632-C181EDC225B7}" type="slidenum">
              <a:rPr lang="tr-TR" smtClean="0"/>
              <a:t>‹#›</a:t>
            </a:fld>
            <a:endParaRPr lang="tr-TR"/>
          </a:p>
        </p:txBody>
      </p:sp>
    </p:spTree>
    <p:extLst>
      <p:ext uri="{BB962C8B-B14F-4D97-AF65-F5344CB8AC3E}">
        <p14:creationId xmlns:p14="http://schemas.microsoft.com/office/powerpoint/2010/main" val="1902387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20DA9A88-1D60-7A47-B8D6-E10B3808F389}"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9F902C5-22B3-DD4E-8632-C181EDC225B7}" type="slidenum">
              <a:rPr lang="tr-TR" smtClean="0"/>
              <a:t>‹#›</a:t>
            </a:fld>
            <a:endParaRPr lang="tr-TR"/>
          </a:p>
        </p:txBody>
      </p:sp>
    </p:spTree>
    <p:extLst>
      <p:ext uri="{BB962C8B-B14F-4D97-AF65-F5344CB8AC3E}">
        <p14:creationId xmlns:p14="http://schemas.microsoft.com/office/powerpoint/2010/main" val="1685520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20DA9A88-1D60-7A47-B8D6-E10B3808F389}"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9F902C5-22B3-DD4E-8632-C181EDC225B7}" type="slidenum">
              <a:rPr lang="tr-TR" smtClean="0"/>
              <a:t>‹#›</a:t>
            </a:fld>
            <a:endParaRPr lang="tr-TR"/>
          </a:p>
        </p:txBody>
      </p:sp>
    </p:spTree>
    <p:extLst>
      <p:ext uri="{BB962C8B-B14F-4D97-AF65-F5344CB8AC3E}">
        <p14:creationId xmlns:p14="http://schemas.microsoft.com/office/powerpoint/2010/main" val="108499539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DA9A88-1D60-7A47-B8D6-E10B3808F389}" type="datetimeFigureOut">
              <a:rPr lang="tr-TR" smtClean="0"/>
              <a:t>26.03.2018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F902C5-22B3-DD4E-8632-C181EDC225B7}" type="slidenum">
              <a:rPr lang="tr-TR" smtClean="0"/>
              <a:t>‹#›</a:t>
            </a:fld>
            <a:endParaRPr lang="tr-TR"/>
          </a:p>
        </p:txBody>
      </p:sp>
    </p:spTree>
    <p:extLst>
      <p:ext uri="{BB962C8B-B14F-4D97-AF65-F5344CB8AC3E}">
        <p14:creationId xmlns:p14="http://schemas.microsoft.com/office/powerpoint/2010/main" val="1102021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800" b="1" dirty="0">
                <a:latin typeface="Bookman Old Style" pitchFamily="18" charset="0"/>
              </a:rPr>
              <a:t>Geleneksel KY</a:t>
            </a:r>
            <a:endParaRPr lang="tr-TR" sz="2800" b="1" dirty="0">
              <a:latin typeface="Bookman Old Style" pitchFamily="18" charset="0"/>
            </a:endParaRPr>
          </a:p>
        </p:txBody>
      </p:sp>
      <p:sp>
        <p:nvSpPr>
          <p:cNvPr id="3" name="2 İçerik Yer Tutucusu"/>
          <p:cNvSpPr>
            <a:spLocks noGrp="1"/>
          </p:cNvSpPr>
          <p:nvPr>
            <p:ph sz="quarter" idx="1"/>
          </p:nvPr>
        </p:nvSpPr>
        <p:spPr>
          <a:xfrm>
            <a:off x="2136648" y="1600200"/>
            <a:ext cx="8153400" cy="4853136"/>
          </a:xfrm>
        </p:spPr>
        <p:txBody>
          <a:bodyPr>
            <a:normAutofit/>
          </a:bodyPr>
          <a:lstStyle/>
          <a:p>
            <a:r>
              <a:rPr lang="tr-TR" dirty="0" smtClean="0">
                <a:latin typeface="Bookman Old Style" pitchFamily="18" charset="0"/>
              </a:rPr>
              <a:t>19 yy. ikinci yarısı – 20 yy. son çeyreği</a:t>
            </a:r>
          </a:p>
          <a:p>
            <a:r>
              <a:rPr lang="tr-TR" dirty="0" smtClean="0">
                <a:latin typeface="Bookman Old Style" pitchFamily="18" charset="0"/>
              </a:rPr>
              <a:t>Rasyonel bürokratik örgütlenme: kurallara dayalı biçimsel bir örgütlenme, gayrişahsilik (keyfilik karşıtı), yazılılık, nesnellik, katı hiyerarşik örgütlenme, merkeziyetçilik, uzmanlığa dayalı kariyer meslek anlayışı…</a:t>
            </a:r>
          </a:p>
          <a:p>
            <a:r>
              <a:rPr lang="tr-TR" dirty="0" smtClean="0">
                <a:latin typeface="Bookman Old Style" pitchFamily="18" charset="0"/>
              </a:rPr>
              <a:t>Bilimsel yönetim: evrensel somut ilkeler bulma, ölçülebilir, hesaplanabilir, gözlenebilir, hareket-zaman etütleri, iş basitleştirme, vasıfsızlaştırma, otomasyon-makineleşme, hızlı üretim, verimlilik…</a:t>
            </a:r>
          </a:p>
          <a:p>
            <a:endParaRPr lang="tr-TR" dirty="0">
              <a:latin typeface="Bookman Old Style" pitchFamily="18" charset="0"/>
            </a:endParaRPr>
          </a:p>
        </p:txBody>
      </p:sp>
    </p:spTree>
    <p:extLst>
      <p:ext uri="{BB962C8B-B14F-4D97-AF65-F5344CB8AC3E}">
        <p14:creationId xmlns:p14="http://schemas.microsoft.com/office/powerpoint/2010/main" val="9213464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800" b="1" dirty="0">
                <a:latin typeface="Bookman Old Style" pitchFamily="18" charset="0"/>
              </a:rPr>
              <a:t>Geleneksel KY</a:t>
            </a:r>
            <a:endParaRPr lang="tr-TR" sz="2800" b="1" dirty="0">
              <a:latin typeface="Bookman Old Style" pitchFamily="18" charset="0"/>
            </a:endParaRPr>
          </a:p>
        </p:txBody>
      </p:sp>
      <p:sp>
        <p:nvSpPr>
          <p:cNvPr id="3" name="2 İçerik Yer Tutucusu"/>
          <p:cNvSpPr>
            <a:spLocks noGrp="1"/>
          </p:cNvSpPr>
          <p:nvPr>
            <p:ph sz="quarter" idx="1"/>
          </p:nvPr>
        </p:nvSpPr>
        <p:spPr>
          <a:xfrm>
            <a:off x="2135560" y="1484784"/>
            <a:ext cx="8153400" cy="4495800"/>
          </a:xfrm>
        </p:spPr>
        <p:txBody>
          <a:bodyPr>
            <a:noAutofit/>
          </a:bodyPr>
          <a:lstStyle/>
          <a:p>
            <a:pPr marL="320400" indent="-320400">
              <a:spcBef>
                <a:spcPts val="400"/>
              </a:spcBef>
              <a:buNone/>
            </a:pPr>
            <a:r>
              <a:rPr lang="tr-TR" sz="1830" b="1" dirty="0">
                <a:latin typeface="Bookman Old Style" pitchFamily="18" charset="0"/>
              </a:rPr>
              <a:t>Yönetim-siyaset ayrımı (olgu-değer):</a:t>
            </a:r>
            <a:r>
              <a:rPr lang="tr-TR" sz="1830" dirty="0">
                <a:latin typeface="Bookman Old Style" pitchFamily="18" charset="0"/>
              </a:rPr>
              <a:t> idare/yönetim teknik bir iştir ve uygulamaya dönük bir </a:t>
            </a:r>
            <a:r>
              <a:rPr lang="tr-TR" sz="1830" i="1" dirty="0">
                <a:latin typeface="Bookman Old Style" pitchFamily="18" charset="0"/>
              </a:rPr>
              <a:t>iş</a:t>
            </a:r>
            <a:r>
              <a:rPr lang="tr-TR" sz="1830" dirty="0">
                <a:latin typeface="Bookman Old Style" pitchFamily="18" charset="0"/>
              </a:rPr>
              <a:t>tir. Siyasilerin aldığı kararları, belirlediği stratejileri, talimatları uygulama işidir. Kamu yöneticileri ve çalışanlar itaat ederler.</a:t>
            </a:r>
          </a:p>
          <a:p>
            <a:pPr>
              <a:spcBef>
                <a:spcPts val="400"/>
              </a:spcBef>
              <a:buNone/>
            </a:pPr>
            <a:r>
              <a:rPr lang="tr-TR" sz="1830" b="1" dirty="0">
                <a:latin typeface="Bookman Old Style" pitchFamily="18" charset="0"/>
              </a:rPr>
              <a:t>Liyakata</a:t>
            </a:r>
            <a:r>
              <a:rPr lang="tr-TR" sz="1830" dirty="0">
                <a:latin typeface="Bookman Old Style" pitchFamily="18" charset="0"/>
              </a:rPr>
              <a:t> dayalı bir personel sistemi. Uzmanlaşma. Kayırmacılıktan kaçma. Güvenceli, hayat boyu istihdam…</a:t>
            </a:r>
          </a:p>
          <a:p>
            <a:pPr>
              <a:spcBef>
                <a:spcPts val="400"/>
              </a:spcBef>
              <a:buNone/>
            </a:pPr>
            <a:r>
              <a:rPr lang="tr-TR" sz="1830" dirty="0">
                <a:latin typeface="Bookman Old Style" pitchFamily="18" charset="0"/>
              </a:rPr>
              <a:t>Kamu kurumlarının </a:t>
            </a:r>
            <a:r>
              <a:rPr lang="tr-TR" sz="1830" b="1" i="1" dirty="0">
                <a:latin typeface="Bookman Old Style" pitchFamily="18" charset="0"/>
              </a:rPr>
              <a:t>denetim</a:t>
            </a:r>
            <a:r>
              <a:rPr lang="tr-TR" sz="1830" dirty="0">
                <a:latin typeface="Bookman Old Style" pitchFamily="18" charset="0"/>
              </a:rPr>
              <a:t>i, merkeziyetçi yöntemler, hiyerarşik basamaklar vasıtasıyla yapılmaktadır. Bu denetimde, kurumların misyonları, performansı, maliyetleri ikinci planda kalmakta ve </a:t>
            </a:r>
            <a:r>
              <a:rPr lang="tr-TR" sz="1830" i="1" dirty="0">
                <a:latin typeface="Bookman Old Style" pitchFamily="18" charset="0"/>
              </a:rPr>
              <a:t>piyasa mekanizması doğrudan dikkate alınmamaktadır</a:t>
            </a:r>
            <a:r>
              <a:rPr lang="tr-TR" sz="1830" dirty="0">
                <a:latin typeface="Bookman Old Style" pitchFamily="18" charset="0"/>
              </a:rPr>
              <a:t>. Denetim, hukukilik, kurallara/yasalara uygunluk esaslı olmaktadır. Bürokrasinin siyasilerce ve kendi kendisince bir denetimi söz konusudur. Sonuçlardan çok prosedürlere önem söz konusudur.</a:t>
            </a:r>
          </a:p>
          <a:p>
            <a:pPr>
              <a:spcBef>
                <a:spcPts val="400"/>
              </a:spcBef>
              <a:buNone/>
            </a:pPr>
            <a:r>
              <a:rPr lang="tr-TR" sz="1830" dirty="0">
                <a:latin typeface="Bookman Old Style" pitchFamily="18" charset="0"/>
              </a:rPr>
              <a:t>Devlet/kamu yönetimi,</a:t>
            </a:r>
            <a:r>
              <a:rPr lang="tr-TR" sz="1830" b="1" dirty="0">
                <a:latin typeface="Bookman Old Style" pitchFamily="18" charset="0"/>
              </a:rPr>
              <a:t> özel sektörden ve onun yönetiminden farklı </a:t>
            </a:r>
            <a:r>
              <a:rPr lang="tr-TR" sz="1830" dirty="0">
                <a:latin typeface="Bookman Old Style" pitchFamily="18" charset="0"/>
              </a:rPr>
              <a:t>özelliklere sahiptir. (Kamusal mal ve hizmet; </a:t>
            </a:r>
            <a:r>
              <a:rPr lang="tr-TR" sz="1830" dirty="0" err="1">
                <a:latin typeface="Bookman Old Style" pitchFamily="18" charset="0"/>
              </a:rPr>
              <a:t>KY’nin</a:t>
            </a:r>
            <a:r>
              <a:rPr lang="tr-TR" sz="1830" dirty="0">
                <a:latin typeface="Bookman Old Style" pitchFamily="18" charset="0"/>
              </a:rPr>
              <a:t> finansmanı vergiler; kar yerine kamu yararı; işin bir parçasını siyaset ve siyasetçiler oluşturmaktadır.)</a:t>
            </a:r>
          </a:p>
          <a:p>
            <a:pPr>
              <a:spcBef>
                <a:spcPts val="400"/>
              </a:spcBef>
              <a:buNone/>
            </a:pPr>
            <a:r>
              <a:rPr lang="tr-TR" sz="1830" dirty="0">
                <a:latin typeface="Bookman Old Style" pitchFamily="18" charset="0"/>
              </a:rPr>
              <a:t>Toplumdan kopuk ve onun üstünde yer alan KY…</a:t>
            </a:r>
            <a:endParaRPr lang="tr-TR" sz="1830" dirty="0">
              <a:latin typeface="Bookman Old Style" pitchFamily="18" charset="0"/>
            </a:endParaRPr>
          </a:p>
        </p:txBody>
      </p:sp>
    </p:spTree>
    <p:extLst>
      <p:ext uri="{BB962C8B-B14F-4D97-AF65-F5344CB8AC3E}">
        <p14:creationId xmlns:p14="http://schemas.microsoft.com/office/powerpoint/2010/main" val="17123541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800" b="1" dirty="0">
                <a:latin typeface="Bookman Old Style" pitchFamily="18" charset="0"/>
              </a:rPr>
              <a:t>Geleneksel KY ve kabuller</a:t>
            </a:r>
            <a:endParaRPr lang="tr-TR" sz="2800" b="1" dirty="0">
              <a:latin typeface="Bookman Old Style" pitchFamily="18" charset="0"/>
            </a:endParaRPr>
          </a:p>
        </p:txBody>
      </p:sp>
      <p:sp>
        <p:nvSpPr>
          <p:cNvPr id="3" name="2 İçerik Yer Tutucusu"/>
          <p:cNvSpPr>
            <a:spLocks noGrp="1"/>
          </p:cNvSpPr>
          <p:nvPr>
            <p:ph sz="quarter" idx="1"/>
          </p:nvPr>
        </p:nvSpPr>
        <p:spPr/>
        <p:txBody>
          <a:bodyPr>
            <a:normAutofit/>
          </a:bodyPr>
          <a:lstStyle/>
          <a:p>
            <a:r>
              <a:rPr lang="tr-TR" dirty="0" smtClean="0">
                <a:latin typeface="Bookman Old Style" pitchFamily="18" charset="0"/>
              </a:rPr>
              <a:t>Devlet, toplumsal mal ve hizmetlerin üretim, dağıtım ve tüketim sorumluluğunu üstlenmiştir…</a:t>
            </a:r>
          </a:p>
          <a:p>
            <a:r>
              <a:rPr lang="tr-TR" dirty="0" smtClean="0">
                <a:latin typeface="Bookman Old Style" pitchFamily="18" charset="0"/>
              </a:rPr>
              <a:t>Artan kamu harcamaları-büyüyen bürokratik yapılar…</a:t>
            </a:r>
          </a:p>
          <a:p>
            <a:r>
              <a:rPr lang="tr-TR" dirty="0" smtClean="0">
                <a:latin typeface="Bookman Old Style" pitchFamily="18" charset="0"/>
              </a:rPr>
              <a:t>Hantallık, kırtasiyecilik, fazla personel çalıştırma, verimsizlik…</a:t>
            </a:r>
          </a:p>
          <a:p>
            <a:r>
              <a:rPr lang="tr-TR" dirty="0" smtClean="0">
                <a:latin typeface="Bookman Old Style" pitchFamily="18" charset="0"/>
              </a:rPr>
              <a:t>Devlet, piyasa karşısında verimsizdir (</a:t>
            </a:r>
            <a:r>
              <a:rPr lang="tr-TR" i="1" dirty="0" err="1" smtClean="0">
                <a:latin typeface="Bookman Old Style" pitchFamily="18" charset="0"/>
              </a:rPr>
              <a:t>inefficient</a:t>
            </a:r>
            <a:r>
              <a:rPr lang="tr-TR" dirty="0">
                <a:latin typeface="Bookman Old Style" pitchFamily="18" charset="0"/>
              </a:rPr>
              <a:t>)</a:t>
            </a:r>
            <a:r>
              <a:rPr lang="tr-TR" dirty="0" smtClean="0">
                <a:latin typeface="Bookman Old Style" pitchFamily="18" charset="0"/>
              </a:rPr>
              <a:t>. </a:t>
            </a:r>
          </a:p>
          <a:p>
            <a:pPr marL="0" indent="0">
              <a:buNone/>
            </a:pPr>
            <a:endParaRPr lang="tr-TR" dirty="0" smtClean="0">
              <a:latin typeface="Bookman Old Style" pitchFamily="18" charset="0"/>
            </a:endParaRPr>
          </a:p>
          <a:p>
            <a:endParaRPr lang="tr-TR" dirty="0">
              <a:latin typeface="Bookman Old Style" pitchFamily="18" charset="0"/>
            </a:endParaRPr>
          </a:p>
        </p:txBody>
      </p:sp>
    </p:spTree>
    <p:extLst>
      <p:ext uri="{BB962C8B-B14F-4D97-AF65-F5344CB8AC3E}">
        <p14:creationId xmlns:p14="http://schemas.microsoft.com/office/powerpoint/2010/main" val="11076775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800" b="1" dirty="0">
                <a:latin typeface="Bookman Old Style" pitchFamily="18" charset="0"/>
              </a:rPr>
              <a:t>Yeni KY/Yeni Kamu İşletmeciliği</a:t>
            </a:r>
            <a:endParaRPr lang="tr-TR" sz="2800" b="1" dirty="0">
              <a:latin typeface="Bookman Old Style" pitchFamily="18" charset="0"/>
            </a:endParaRPr>
          </a:p>
        </p:txBody>
      </p:sp>
      <p:sp>
        <p:nvSpPr>
          <p:cNvPr id="3" name="2 İçerik Yer Tutucusu"/>
          <p:cNvSpPr>
            <a:spLocks noGrp="1"/>
          </p:cNvSpPr>
          <p:nvPr>
            <p:ph sz="quarter" idx="1"/>
          </p:nvPr>
        </p:nvSpPr>
        <p:spPr>
          <a:xfrm>
            <a:off x="1875025" y="1484784"/>
            <a:ext cx="8370512" cy="5141168"/>
          </a:xfrm>
        </p:spPr>
        <p:txBody>
          <a:bodyPr>
            <a:normAutofit/>
          </a:bodyPr>
          <a:lstStyle/>
          <a:p>
            <a:r>
              <a:rPr lang="tr-TR" sz="2700" dirty="0">
                <a:latin typeface="Bookman Old Style" pitchFamily="18" charset="0"/>
              </a:rPr>
              <a:t>1970’lerin sonu…</a:t>
            </a:r>
          </a:p>
          <a:p>
            <a:r>
              <a:rPr lang="tr-TR" sz="2700" dirty="0">
                <a:latin typeface="Bookman Old Style" pitchFamily="18" charset="0"/>
              </a:rPr>
              <a:t>Fordizmin krizi: standart kitlesel üretim-kitlesel tüketim/ölçek  ekonomisine bağlı sabit sermayenin maliyeti/üretim sürecindeki katılık/rekabete açık olmama/güvenceli örgütlü işgücü/işveren-işçi arasında denge…</a:t>
            </a:r>
          </a:p>
          <a:p>
            <a:r>
              <a:rPr lang="tr-TR" sz="2700" dirty="0">
                <a:latin typeface="Bookman Old Style" pitchFamily="18" charset="0"/>
              </a:rPr>
              <a:t>Refah ve kalkınmacı/müdahaleci devletin sonu</a:t>
            </a:r>
          </a:p>
          <a:p>
            <a:r>
              <a:rPr lang="tr-TR" sz="2700" dirty="0">
                <a:latin typeface="Bookman Old Style" pitchFamily="18" charset="0"/>
              </a:rPr>
              <a:t>İktisadi liberalizm (piyasa savunusu) + düzen, disiplin, muhafazakar bir kültürel yaşam = </a:t>
            </a:r>
            <a:r>
              <a:rPr lang="tr-TR" sz="2700" u="sng" dirty="0">
                <a:latin typeface="Bookman Old Style" pitchFamily="18" charset="0"/>
              </a:rPr>
              <a:t>Yeni Sağ</a:t>
            </a:r>
            <a:endParaRPr lang="tr-TR" sz="2700" dirty="0">
              <a:latin typeface="Bookman Old Style" pitchFamily="18" charset="0"/>
            </a:endParaRPr>
          </a:p>
        </p:txBody>
      </p:sp>
    </p:spTree>
    <p:extLst>
      <p:ext uri="{BB962C8B-B14F-4D97-AF65-F5344CB8AC3E}">
        <p14:creationId xmlns:p14="http://schemas.microsoft.com/office/powerpoint/2010/main" val="2005612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800" b="1" dirty="0">
                <a:latin typeface="Bookman Old Style" pitchFamily="18" charset="0"/>
              </a:rPr>
              <a:t>Yeni KY/Yeni Kamu İşletmeciliği</a:t>
            </a:r>
            <a:endParaRPr lang="tr-TR" sz="2800" b="1" dirty="0">
              <a:latin typeface="Bookman Old Style" pitchFamily="18" charset="0"/>
            </a:endParaRPr>
          </a:p>
        </p:txBody>
      </p:sp>
      <p:sp>
        <p:nvSpPr>
          <p:cNvPr id="3" name="2 İçerik Yer Tutucusu"/>
          <p:cNvSpPr>
            <a:spLocks noGrp="1"/>
          </p:cNvSpPr>
          <p:nvPr>
            <p:ph sz="quarter" idx="1"/>
          </p:nvPr>
        </p:nvSpPr>
        <p:spPr>
          <a:xfrm>
            <a:off x="1875025" y="1484784"/>
            <a:ext cx="8370512" cy="5141168"/>
          </a:xfrm>
        </p:spPr>
        <p:txBody>
          <a:bodyPr>
            <a:noAutofit/>
          </a:bodyPr>
          <a:lstStyle/>
          <a:p>
            <a:endParaRPr lang="tr-TR" sz="2200" dirty="0">
              <a:latin typeface="Bookman Old Style" pitchFamily="18" charset="0"/>
            </a:endParaRPr>
          </a:p>
          <a:p>
            <a:r>
              <a:rPr lang="tr-TR" sz="2200" dirty="0">
                <a:latin typeface="Bookman Old Style" pitchFamily="18" charset="0"/>
              </a:rPr>
              <a:t>Minimal ama etkin devlet: Kamu Tercihi Teorisi (</a:t>
            </a:r>
            <a:r>
              <a:rPr lang="tr-TR" sz="2200" dirty="0" err="1">
                <a:latin typeface="Bookman Old Style" pitchFamily="18" charset="0"/>
              </a:rPr>
              <a:t>Public</a:t>
            </a:r>
            <a:r>
              <a:rPr lang="tr-TR" sz="2200" dirty="0">
                <a:latin typeface="Bookman Old Style" pitchFamily="18" charset="0"/>
              </a:rPr>
              <a:t> </a:t>
            </a:r>
            <a:r>
              <a:rPr lang="tr-TR" sz="2200" dirty="0" err="1">
                <a:latin typeface="Bookman Old Style" pitchFamily="18" charset="0"/>
              </a:rPr>
              <a:t>Choice</a:t>
            </a:r>
            <a:r>
              <a:rPr lang="tr-TR" sz="2200" dirty="0">
                <a:latin typeface="Bookman Old Style" pitchFamily="18" charset="0"/>
              </a:rPr>
              <a:t> </a:t>
            </a:r>
            <a:r>
              <a:rPr lang="tr-TR" sz="2200" dirty="0" err="1">
                <a:latin typeface="Bookman Old Style" pitchFamily="18" charset="0"/>
              </a:rPr>
              <a:t>Theory</a:t>
            </a:r>
            <a:r>
              <a:rPr lang="tr-TR" sz="2200" dirty="0">
                <a:latin typeface="Bookman Old Style" pitchFamily="18" charset="0"/>
              </a:rPr>
              <a:t>) </a:t>
            </a:r>
            <a:r>
              <a:rPr lang="tr-TR" sz="2200" dirty="0">
                <a:latin typeface="Bookman Old Style" pitchFamily="18" charset="0"/>
                <a:sym typeface="Wingdings" panose="05000000000000000000" pitchFamily="2" charset="2"/>
              </a:rPr>
              <a:t> </a:t>
            </a:r>
            <a:r>
              <a:rPr lang="tr-TR" sz="2200" dirty="0">
                <a:latin typeface="Bookman Old Style" pitchFamily="18" charset="0"/>
              </a:rPr>
              <a:t>metodolojik bireycilik, rasyonel kendi çıkarının peşinde koşan homo economicus, kamu yararı yanılgısı, siyasetçi ve bürokrattan ayrı durma, kamu harcamalarının kısılması, özelleştirme…</a:t>
            </a:r>
          </a:p>
          <a:p>
            <a:r>
              <a:rPr lang="tr-TR" sz="2200" dirty="0">
                <a:latin typeface="Bookman Old Style" pitchFamily="18" charset="0"/>
              </a:rPr>
              <a:t>Devlet-piyasa karşıtlığının sonu: </a:t>
            </a:r>
            <a:r>
              <a:rPr lang="tr-TR" sz="2200" dirty="0">
                <a:latin typeface="Bookman Old Style" pitchFamily="18" charset="0"/>
              </a:rPr>
              <a:t>(Yeni) Kurumsal(</a:t>
            </a:r>
            <a:r>
              <a:rPr lang="tr-TR" sz="2200" dirty="0" err="1">
                <a:latin typeface="Bookman Old Style" pitchFamily="18" charset="0"/>
              </a:rPr>
              <a:t>cı</a:t>
            </a:r>
            <a:r>
              <a:rPr lang="tr-TR" sz="2200" dirty="0">
                <a:latin typeface="Bookman Old Style" pitchFamily="18" charset="0"/>
              </a:rPr>
              <a:t>) İktisat (New </a:t>
            </a:r>
            <a:r>
              <a:rPr lang="tr-TR" sz="2200" dirty="0" err="1">
                <a:latin typeface="Bookman Old Style" pitchFamily="18" charset="0"/>
              </a:rPr>
              <a:t>Institutional</a:t>
            </a:r>
            <a:r>
              <a:rPr lang="tr-TR" sz="2200" dirty="0">
                <a:latin typeface="Bookman Old Style" pitchFamily="18" charset="0"/>
              </a:rPr>
              <a:t> </a:t>
            </a:r>
            <a:r>
              <a:rPr lang="tr-TR" sz="2200" dirty="0" err="1">
                <a:latin typeface="Bookman Old Style" pitchFamily="18" charset="0"/>
              </a:rPr>
              <a:t>Economics</a:t>
            </a:r>
            <a:r>
              <a:rPr lang="tr-TR" sz="2200" dirty="0">
                <a:latin typeface="Bookman Old Style" pitchFamily="18" charset="0"/>
              </a:rPr>
              <a:t>) </a:t>
            </a:r>
            <a:r>
              <a:rPr lang="tr-TR" sz="2200" dirty="0">
                <a:latin typeface="Bookman Old Style" pitchFamily="18" charset="0"/>
                <a:sym typeface="Wingdings" panose="05000000000000000000" pitchFamily="2" charset="2"/>
              </a:rPr>
              <a:t> Homo </a:t>
            </a:r>
            <a:r>
              <a:rPr lang="tr-TR" sz="2200" dirty="0" err="1">
                <a:latin typeface="Bookman Old Style" pitchFamily="18" charset="0"/>
                <a:sym typeface="Wingdings" panose="05000000000000000000" pitchFamily="2" charset="2"/>
              </a:rPr>
              <a:t>economicus’un</a:t>
            </a:r>
            <a:r>
              <a:rPr lang="tr-TR" sz="2200" dirty="0">
                <a:latin typeface="Bookman Old Style" pitchFamily="18" charset="0"/>
                <a:sym typeface="Wingdings" panose="05000000000000000000" pitchFamily="2" charset="2"/>
              </a:rPr>
              <a:t> yerine belirleyici olarak kurumların konması. </a:t>
            </a:r>
            <a:r>
              <a:rPr lang="tr-TR" sz="2200" dirty="0">
                <a:latin typeface="Bookman Old Style" pitchFamily="18" charset="0"/>
              </a:rPr>
              <a:t>Piyasa dostu devlet ve onun düzenleyici kurumları.</a:t>
            </a:r>
            <a:endParaRPr lang="tr-TR" sz="2200" u="sng" dirty="0">
              <a:latin typeface="Bookman Old Style" pitchFamily="18" charset="0"/>
            </a:endParaRPr>
          </a:p>
        </p:txBody>
      </p:sp>
    </p:spTree>
    <p:extLst>
      <p:ext uri="{BB962C8B-B14F-4D97-AF65-F5344CB8AC3E}">
        <p14:creationId xmlns:p14="http://schemas.microsoft.com/office/powerpoint/2010/main" val="13724371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800" b="1" dirty="0">
                <a:latin typeface="Bookman Old Style" pitchFamily="18" charset="0"/>
              </a:rPr>
              <a:t>Yeni KY/Yeni Kamu İşletmeciliği</a:t>
            </a:r>
            <a:endParaRPr lang="tr-TR" sz="2800" b="1" dirty="0">
              <a:latin typeface="Bookman Old Style" pitchFamily="18" charset="0"/>
            </a:endParaRPr>
          </a:p>
        </p:txBody>
      </p:sp>
      <p:sp>
        <p:nvSpPr>
          <p:cNvPr id="3" name="2 İçerik Yer Tutucusu"/>
          <p:cNvSpPr>
            <a:spLocks noGrp="1"/>
          </p:cNvSpPr>
          <p:nvPr>
            <p:ph sz="quarter" idx="1"/>
          </p:nvPr>
        </p:nvSpPr>
        <p:spPr>
          <a:xfrm>
            <a:off x="1875025" y="1484784"/>
            <a:ext cx="8370512" cy="5141168"/>
          </a:xfrm>
        </p:spPr>
        <p:txBody>
          <a:bodyPr>
            <a:noAutofit/>
          </a:bodyPr>
          <a:lstStyle/>
          <a:p>
            <a:pPr marL="0" indent="0">
              <a:buNone/>
            </a:pPr>
            <a:endParaRPr lang="tr-TR" sz="2000" dirty="0">
              <a:latin typeface="Bookman Old Style" pitchFamily="18" charset="0"/>
            </a:endParaRPr>
          </a:p>
          <a:p>
            <a:pPr marL="0" indent="0">
              <a:buNone/>
            </a:pPr>
            <a:r>
              <a:rPr lang="tr-TR" sz="2000" dirty="0">
                <a:latin typeface="Bookman Old Style" pitchFamily="18" charset="0"/>
              </a:rPr>
              <a:t>* Her şey piyasalaştırılarak </a:t>
            </a:r>
            <a:r>
              <a:rPr lang="tr-TR" sz="2000" dirty="0" err="1">
                <a:latin typeface="Bookman Old Style" pitchFamily="18" charset="0"/>
              </a:rPr>
              <a:t>somutlanmalı</a:t>
            </a:r>
            <a:r>
              <a:rPr lang="tr-TR" sz="2000" dirty="0">
                <a:latin typeface="Bookman Old Style" pitchFamily="18" charset="0"/>
              </a:rPr>
              <a:t> ve ölçülebilir olmalı: İşlemler Maliyeti Teorisi (</a:t>
            </a:r>
            <a:r>
              <a:rPr lang="tr-TR" sz="2000" dirty="0" err="1">
                <a:latin typeface="Bookman Old Style" pitchFamily="18" charset="0"/>
              </a:rPr>
              <a:t>transaction</a:t>
            </a:r>
            <a:r>
              <a:rPr lang="tr-TR" sz="2000" dirty="0">
                <a:latin typeface="Bookman Old Style" pitchFamily="18" charset="0"/>
              </a:rPr>
              <a:t> </a:t>
            </a:r>
            <a:r>
              <a:rPr lang="tr-TR" sz="2000" dirty="0" err="1">
                <a:latin typeface="Bookman Old Style" pitchFamily="18" charset="0"/>
              </a:rPr>
              <a:t>cost</a:t>
            </a:r>
            <a:r>
              <a:rPr lang="tr-TR" sz="2000" dirty="0">
                <a:latin typeface="Bookman Old Style" pitchFamily="18" charset="0"/>
              </a:rPr>
              <a:t>) </a:t>
            </a:r>
            <a:r>
              <a:rPr lang="tr-TR" sz="2000" dirty="0">
                <a:latin typeface="Bookman Old Style" pitchFamily="18" charset="0"/>
                <a:sym typeface="Wingdings" panose="05000000000000000000" pitchFamily="2" charset="2"/>
              </a:rPr>
              <a:t> iktisadi değişime yönelik bilgi edinme, kural koyma, sözleşme yapma, ölçme ve denetleme faaliyetlerinin bir maliyeti vardır. Üretim-tüketim-bölüşüm süreci piyasaya devredilirse maliyetler hesaplanabilir. </a:t>
            </a:r>
            <a:endParaRPr lang="tr-TR" sz="2000" dirty="0">
              <a:latin typeface="Bookman Old Style" pitchFamily="18" charset="0"/>
              <a:sym typeface="Wingdings" panose="05000000000000000000" pitchFamily="2" charset="2"/>
            </a:endParaRPr>
          </a:p>
          <a:p>
            <a:pPr marL="0" indent="0">
              <a:buNone/>
            </a:pPr>
            <a:r>
              <a:rPr lang="tr-TR" sz="2000" dirty="0">
                <a:latin typeface="Bookman Old Style" pitchFamily="18" charset="0"/>
                <a:sym typeface="Wingdings" panose="05000000000000000000" pitchFamily="2" charset="2"/>
              </a:rPr>
              <a:t>* Negatif dışsallıkların özel mülkiyet yoluyla giderilmesi: mülkiyet hakları yaklaşımı (</a:t>
            </a:r>
            <a:r>
              <a:rPr lang="tr-TR" sz="2000" dirty="0" err="1">
                <a:latin typeface="Bookman Old Style" pitchFamily="18" charset="0"/>
                <a:sym typeface="Wingdings" panose="05000000000000000000" pitchFamily="2" charset="2"/>
              </a:rPr>
              <a:t>property</a:t>
            </a:r>
            <a:r>
              <a:rPr lang="tr-TR" sz="2000" dirty="0">
                <a:latin typeface="Bookman Old Style" pitchFamily="18" charset="0"/>
                <a:sym typeface="Wingdings" panose="05000000000000000000" pitchFamily="2" charset="2"/>
              </a:rPr>
              <a:t> </a:t>
            </a:r>
            <a:r>
              <a:rPr lang="tr-TR" sz="2000" dirty="0" err="1">
                <a:latin typeface="Bookman Old Style" pitchFamily="18" charset="0"/>
                <a:sym typeface="Wingdings" panose="05000000000000000000" pitchFamily="2" charset="2"/>
              </a:rPr>
              <a:t>rights</a:t>
            </a:r>
            <a:r>
              <a:rPr lang="tr-TR" sz="2000" dirty="0">
                <a:latin typeface="Bookman Old Style" pitchFamily="18" charset="0"/>
                <a:sym typeface="Wingdings" panose="05000000000000000000" pitchFamily="2" charset="2"/>
              </a:rPr>
              <a:t>)  mülkiyet hakkının devlet tarafından güvenceye alınması; özelleştirme yoluyla kamusal mülkiyetin dışsallık yaratan unsurlarının ortadan kaldırılması; verimli olmayan kamusal birikimlerin ve faaliyetlerin piyasalaştırılması…</a:t>
            </a:r>
            <a:endParaRPr lang="tr-TR" sz="2000" dirty="0">
              <a:latin typeface="Bookman Old Style" pitchFamily="18" charset="0"/>
            </a:endParaRPr>
          </a:p>
        </p:txBody>
      </p:sp>
    </p:spTree>
    <p:extLst>
      <p:ext uri="{BB962C8B-B14F-4D97-AF65-F5344CB8AC3E}">
        <p14:creationId xmlns:p14="http://schemas.microsoft.com/office/powerpoint/2010/main" val="7292563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800" b="1" dirty="0">
                <a:latin typeface="Bookman Old Style" pitchFamily="18" charset="0"/>
              </a:rPr>
              <a:t>Yeni KY/Yeni Kamu İşletmeciliği ve kabuller</a:t>
            </a:r>
            <a:endParaRPr lang="tr-TR" sz="2800" b="1" dirty="0">
              <a:latin typeface="Bookman Old Style" pitchFamily="18" charset="0"/>
            </a:endParaRPr>
          </a:p>
        </p:txBody>
      </p:sp>
      <p:sp>
        <p:nvSpPr>
          <p:cNvPr id="3" name="2 İçerik Yer Tutucusu"/>
          <p:cNvSpPr>
            <a:spLocks noGrp="1"/>
          </p:cNvSpPr>
          <p:nvPr>
            <p:ph sz="quarter" idx="1"/>
          </p:nvPr>
        </p:nvSpPr>
        <p:spPr>
          <a:xfrm>
            <a:off x="2135560" y="1932856"/>
            <a:ext cx="8153400" cy="4925144"/>
          </a:xfrm>
        </p:spPr>
        <p:txBody>
          <a:bodyPr>
            <a:noAutofit/>
          </a:bodyPr>
          <a:lstStyle/>
          <a:p>
            <a:r>
              <a:rPr lang="tr-TR" sz="2030" dirty="0">
                <a:latin typeface="Bookman Old Style" pitchFamily="18" charset="0"/>
              </a:rPr>
              <a:t>Post-</a:t>
            </a:r>
            <a:r>
              <a:rPr lang="tr-TR" sz="2030" dirty="0" err="1">
                <a:latin typeface="Bookman Old Style" pitchFamily="18" charset="0"/>
              </a:rPr>
              <a:t>Fordizm</a:t>
            </a:r>
            <a:r>
              <a:rPr lang="tr-TR" sz="2030" dirty="0">
                <a:latin typeface="Bookman Old Style" pitchFamily="18" charset="0"/>
              </a:rPr>
              <a:t>: esnek üretim ve örgütlenme yapısı/esnek emek süreci/üretimde ve tüketimde çeşitlilik/iş genişletme ve zenginleştirme/rekabet/performansa göre pozisyon ve ücret…</a:t>
            </a:r>
          </a:p>
          <a:p>
            <a:r>
              <a:rPr lang="tr-TR" sz="2030" dirty="0">
                <a:latin typeface="Bookman Old Style" pitchFamily="18" charset="0"/>
              </a:rPr>
              <a:t>Piyasa örgütlenmesinin ve işletmeci yöntemlerin kamuya aktarılması. </a:t>
            </a:r>
            <a:r>
              <a:rPr lang="tr-TR" sz="2030" i="1" dirty="0" err="1">
                <a:latin typeface="Bookman Old Style" pitchFamily="18" charset="0"/>
              </a:rPr>
              <a:t>Public</a:t>
            </a:r>
            <a:r>
              <a:rPr lang="tr-TR" sz="2030" i="1" dirty="0">
                <a:latin typeface="Bookman Old Style" pitchFamily="18" charset="0"/>
              </a:rPr>
              <a:t> </a:t>
            </a:r>
            <a:r>
              <a:rPr lang="tr-TR" sz="2030" i="1" dirty="0" err="1">
                <a:latin typeface="Bookman Old Style" pitchFamily="18" charset="0"/>
              </a:rPr>
              <a:t>administration</a:t>
            </a:r>
            <a:r>
              <a:rPr lang="tr-TR" sz="2030" dirty="0" err="1">
                <a:latin typeface="Bookman Old Style" pitchFamily="18" charset="0"/>
              </a:rPr>
              <a:t>’dan</a:t>
            </a:r>
            <a:r>
              <a:rPr lang="tr-TR" sz="2030" dirty="0">
                <a:latin typeface="Bookman Old Style" pitchFamily="18" charset="0"/>
              </a:rPr>
              <a:t> </a:t>
            </a:r>
            <a:r>
              <a:rPr lang="tr-TR" sz="2030" i="1" dirty="0" err="1">
                <a:latin typeface="Bookman Old Style" pitchFamily="18" charset="0"/>
              </a:rPr>
              <a:t>public</a:t>
            </a:r>
            <a:r>
              <a:rPr lang="tr-TR" sz="2030" i="1" dirty="0">
                <a:latin typeface="Bookman Old Style" pitchFamily="18" charset="0"/>
              </a:rPr>
              <a:t> </a:t>
            </a:r>
            <a:r>
              <a:rPr lang="tr-TR" sz="2030" i="1" dirty="0" err="1">
                <a:latin typeface="Bookman Old Style" pitchFamily="18" charset="0"/>
              </a:rPr>
              <a:t>management</a:t>
            </a:r>
            <a:r>
              <a:rPr lang="tr-TR" sz="2030" dirty="0" err="1">
                <a:latin typeface="Bookman Old Style" pitchFamily="18" charset="0"/>
              </a:rPr>
              <a:t>’e</a:t>
            </a:r>
            <a:r>
              <a:rPr lang="tr-TR" sz="2030" dirty="0">
                <a:latin typeface="Bookman Old Style" pitchFamily="18" charset="0"/>
              </a:rPr>
              <a:t> </a:t>
            </a:r>
            <a:r>
              <a:rPr lang="tr-TR" sz="2030" dirty="0">
                <a:latin typeface="Bookman Old Style" pitchFamily="18" charset="0"/>
              </a:rPr>
              <a:t>geçiş…</a:t>
            </a:r>
          </a:p>
          <a:p>
            <a:r>
              <a:rPr lang="tr-TR" sz="2030" dirty="0">
                <a:latin typeface="Bookman Old Style" pitchFamily="18" charset="0"/>
              </a:rPr>
              <a:t>Piyasa devletten; özel sektör, </a:t>
            </a:r>
            <a:r>
              <a:rPr lang="tr-TR" sz="2030" dirty="0" err="1">
                <a:latin typeface="Bookman Old Style" pitchFamily="18" charset="0"/>
              </a:rPr>
              <a:t>KY’den</a:t>
            </a:r>
            <a:r>
              <a:rPr lang="tr-TR" sz="2030" dirty="0">
                <a:latin typeface="Bookman Old Style" pitchFamily="18" charset="0"/>
              </a:rPr>
              <a:t> üstündür.</a:t>
            </a:r>
          </a:p>
          <a:p>
            <a:r>
              <a:rPr lang="tr-TR" sz="2030" dirty="0">
                <a:latin typeface="Bookman Old Style" pitchFamily="18" charset="0"/>
              </a:rPr>
              <a:t>Örgüt temelinde kamu-özel aynıdır.</a:t>
            </a:r>
          </a:p>
          <a:p>
            <a:r>
              <a:rPr lang="tr-TR" sz="2030" dirty="0">
                <a:latin typeface="Bookman Old Style" pitchFamily="18" charset="0"/>
              </a:rPr>
              <a:t>Piyasadan ve toplumdan kopuk bir KY olamaz. Özellikle uluslararası ve ulusal piyasa aktörlerine duyarlı olunmalıdır.</a:t>
            </a:r>
          </a:p>
        </p:txBody>
      </p:sp>
    </p:spTree>
    <p:extLst>
      <p:ext uri="{BB962C8B-B14F-4D97-AF65-F5344CB8AC3E}">
        <p14:creationId xmlns:p14="http://schemas.microsoft.com/office/powerpoint/2010/main" val="17640354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800" b="1" dirty="0">
                <a:latin typeface="Bookman Old Style" pitchFamily="18" charset="0"/>
              </a:rPr>
              <a:t>	YKY-YKİ</a:t>
            </a:r>
            <a:endParaRPr lang="tr-TR" sz="2800" b="1" dirty="0">
              <a:latin typeface="Bookman Old Style" pitchFamily="18" charset="0"/>
            </a:endParaRPr>
          </a:p>
        </p:txBody>
      </p:sp>
      <p:sp>
        <p:nvSpPr>
          <p:cNvPr id="3" name="2 İçerik Yer Tutucusu"/>
          <p:cNvSpPr>
            <a:spLocks noGrp="1"/>
          </p:cNvSpPr>
          <p:nvPr>
            <p:ph sz="quarter" idx="1"/>
          </p:nvPr>
        </p:nvSpPr>
        <p:spPr>
          <a:xfrm>
            <a:off x="2135560" y="1484784"/>
            <a:ext cx="8153400" cy="5184576"/>
          </a:xfrm>
        </p:spPr>
        <p:txBody>
          <a:bodyPr>
            <a:noAutofit/>
          </a:bodyPr>
          <a:lstStyle/>
          <a:p>
            <a:r>
              <a:rPr lang="tr-TR" sz="2050" dirty="0">
                <a:latin typeface="Bookman Old Style" pitchFamily="18" charset="0"/>
              </a:rPr>
              <a:t>Merkeziyetçilik yerine </a:t>
            </a:r>
            <a:r>
              <a:rPr lang="tr-TR" sz="2050" b="1" dirty="0">
                <a:latin typeface="Bookman Old Style" pitchFamily="18" charset="0"/>
              </a:rPr>
              <a:t>yerelleşme</a:t>
            </a:r>
            <a:r>
              <a:rPr lang="tr-TR" sz="2050" dirty="0">
                <a:latin typeface="Bookman Old Style" pitchFamily="18" charset="0"/>
              </a:rPr>
              <a:t>: yalnızca </a:t>
            </a:r>
            <a:r>
              <a:rPr lang="tr-TR" sz="2050" dirty="0" err="1">
                <a:latin typeface="Bookman Old Style" pitchFamily="18" charset="0"/>
              </a:rPr>
              <a:t>MY’den</a:t>
            </a:r>
            <a:r>
              <a:rPr lang="tr-TR" sz="2050" dirty="0">
                <a:latin typeface="Bookman Old Style" pitchFamily="18" charset="0"/>
              </a:rPr>
              <a:t> </a:t>
            </a:r>
            <a:r>
              <a:rPr lang="tr-TR" sz="2050" dirty="0" err="1">
                <a:latin typeface="Bookman Old Style" pitchFamily="18" charset="0"/>
              </a:rPr>
              <a:t>YY’e</a:t>
            </a:r>
            <a:r>
              <a:rPr lang="tr-TR" sz="2050" dirty="0">
                <a:latin typeface="Bookman Old Style" pitchFamily="18" charset="0"/>
              </a:rPr>
              <a:t> değil, </a:t>
            </a:r>
            <a:r>
              <a:rPr lang="tr-TR" sz="2050" dirty="0" err="1">
                <a:latin typeface="Bookman Old Style" pitchFamily="18" charset="0"/>
              </a:rPr>
              <a:t>MY’in</a:t>
            </a:r>
            <a:r>
              <a:rPr lang="tr-TR" sz="2050" dirty="0">
                <a:latin typeface="Bookman Old Style" pitchFamily="18" charset="0"/>
              </a:rPr>
              <a:t> elindeki planlama, karar verme, kamu gelirlerinin toplanması ve harcanması gibi idari yetkilerin bir kısmını taşra kuruluşlarına, federe birimlere, özerk kamu kurumlarına, meslek kuruşlarına, sivil toplum kuruşlarına aktarılmasıdır. Öncelik yine de yerel yönetimlerdedir. Merkezi yönetimin küçültülmesi ve parçalanması çabası…</a:t>
            </a:r>
          </a:p>
          <a:p>
            <a:r>
              <a:rPr lang="tr-TR" sz="2050" dirty="0">
                <a:latin typeface="Bookman Old Style" pitchFamily="18" charset="0"/>
              </a:rPr>
              <a:t>Özelleşme-sivilleşme-yerelleşme…</a:t>
            </a:r>
          </a:p>
          <a:p>
            <a:r>
              <a:rPr lang="tr-TR" sz="2050" dirty="0">
                <a:latin typeface="Bookman Old Style" pitchFamily="18" charset="0"/>
              </a:rPr>
              <a:t>Hem kurumsal hem de bireysel anlamda özerklik-</a:t>
            </a:r>
            <a:r>
              <a:rPr lang="tr-TR" sz="2050" dirty="0" err="1">
                <a:latin typeface="Bookman Old Style" pitchFamily="18" charset="0"/>
              </a:rPr>
              <a:t>serbestiyet</a:t>
            </a:r>
            <a:r>
              <a:rPr lang="tr-TR" sz="2050" dirty="0">
                <a:latin typeface="Bookman Old Style" pitchFamily="18" charset="0"/>
              </a:rPr>
              <a:t> durumu…</a:t>
            </a:r>
          </a:p>
          <a:p>
            <a:r>
              <a:rPr lang="tr-TR" sz="2050" dirty="0">
                <a:latin typeface="Bookman Old Style" pitchFamily="18" charset="0"/>
              </a:rPr>
              <a:t>Piyasa talebini karşılama ve değer yaratma anlamında kalite ve </a:t>
            </a:r>
            <a:r>
              <a:rPr lang="tr-TR" sz="2050" dirty="0" err="1">
                <a:latin typeface="Bookman Old Style" pitchFamily="18" charset="0"/>
              </a:rPr>
              <a:t>inovasyon</a:t>
            </a:r>
            <a:r>
              <a:rPr lang="tr-TR" sz="2050" dirty="0">
                <a:latin typeface="Bookman Old Style" pitchFamily="18" charset="0"/>
              </a:rPr>
              <a:t> anlayışı…</a:t>
            </a:r>
          </a:p>
          <a:p>
            <a:r>
              <a:rPr lang="tr-TR" sz="2050" dirty="0">
                <a:latin typeface="Bookman Old Style" pitchFamily="18" charset="0"/>
              </a:rPr>
              <a:t>AMA yakın zamanda merkeziyetçi, katılım karşıtı, hiyerarşik yönetim anlayışının tüm dünyada yükselişi…</a:t>
            </a:r>
            <a:endParaRPr lang="tr-TR" sz="2050" dirty="0">
              <a:latin typeface="Bookman Old Style" pitchFamily="18" charset="0"/>
            </a:endParaRPr>
          </a:p>
        </p:txBody>
      </p:sp>
    </p:spTree>
    <p:extLst>
      <p:ext uri="{BB962C8B-B14F-4D97-AF65-F5344CB8AC3E}">
        <p14:creationId xmlns:p14="http://schemas.microsoft.com/office/powerpoint/2010/main" val="2132162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800" b="1" dirty="0">
                <a:latin typeface="Bookman Old Style" pitchFamily="18" charset="0"/>
              </a:rPr>
              <a:t>	YKY-YKİ</a:t>
            </a:r>
            <a:endParaRPr lang="tr-TR" sz="2800" b="1" dirty="0">
              <a:latin typeface="Bookman Old Style" pitchFamily="18" charset="0"/>
            </a:endParaRPr>
          </a:p>
        </p:txBody>
      </p:sp>
      <p:sp>
        <p:nvSpPr>
          <p:cNvPr id="3" name="2 İçerik Yer Tutucusu"/>
          <p:cNvSpPr>
            <a:spLocks noGrp="1"/>
          </p:cNvSpPr>
          <p:nvPr>
            <p:ph sz="quarter" idx="1"/>
          </p:nvPr>
        </p:nvSpPr>
        <p:spPr>
          <a:xfrm>
            <a:off x="2135560" y="1484784"/>
            <a:ext cx="8318158" cy="4997152"/>
          </a:xfrm>
        </p:spPr>
        <p:txBody>
          <a:bodyPr>
            <a:noAutofit/>
          </a:bodyPr>
          <a:lstStyle/>
          <a:p>
            <a:r>
              <a:rPr lang="tr-TR" sz="1900" dirty="0">
                <a:latin typeface="Bookman Old Style" pitchFamily="18" charset="0"/>
              </a:rPr>
              <a:t>Süreçten ve kurallara uygunluktan çok çıktı ve sonuç odaklı bir yönetim…</a:t>
            </a:r>
          </a:p>
          <a:p>
            <a:r>
              <a:rPr lang="tr-TR" sz="1900" dirty="0">
                <a:latin typeface="Bookman Old Style" pitchFamily="18" charset="0"/>
              </a:rPr>
              <a:t>Kaynakları etkin ve verimli kullanan, tutumlu, girişimci, edebiliyorsa kar edebilen KY…</a:t>
            </a:r>
          </a:p>
          <a:p>
            <a:r>
              <a:rPr lang="tr-TR" sz="1900" dirty="0">
                <a:latin typeface="Bookman Old Style" pitchFamily="18" charset="0"/>
              </a:rPr>
              <a:t>Politikaları uygulanma sürecinde özel sektöre </a:t>
            </a:r>
            <a:r>
              <a:rPr lang="tr-TR" sz="1900" dirty="0" err="1">
                <a:latin typeface="Bookman Old Style" pitchFamily="18" charset="0"/>
              </a:rPr>
              <a:t>işgördürme</a:t>
            </a:r>
            <a:r>
              <a:rPr lang="tr-TR" sz="1900" dirty="0">
                <a:latin typeface="Bookman Old Style" pitchFamily="18" charset="0"/>
              </a:rPr>
              <a:t> ve/veya özel sektörle işbirliğine gitme…</a:t>
            </a:r>
          </a:p>
          <a:p>
            <a:r>
              <a:rPr lang="tr-TR" sz="1900" dirty="0">
                <a:latin typeface="Bookman Old Style" pitchFamily="18" charset="0"/>
              </a:rPr>
              <a:t>Rekabetçi KY…</a:t>
            </a:r>
          </a:p>
          <a:p>
            <a:r>
              <a:rPr lang="tr-TR" sz="1900" dirty="0">
                <a:latin typeface="Bookman Old Style" pitchFamily="18" charset="0"/>
              </a:rPr>
              <a:t>Performans ve strateji odaklı bir Y/KY… Örgütün kapasitesine ve dış çevresi hakkındaki tahminlere dayalı bir şekilde, örgüt içi hedefleri ve öncelikleri belirlemeyi ve hedefleri başarmak için çalışma planlarının tasarlanması ve bunların uygulanmasını içerir </a:t>
            </a:r>
            <a:r>
              <a:rPr lang="tr-TR" sz="1900" dirty="0">
                <a:latin typeface="Bookman Old Style" pitchFamily="18" charset="0"/>
                <a:sym typeface="Wingdings" panose="05000000000000000000" pitchFamily="2" charset="2"/>
              </a:rPr>
              <a:t> GZFT</a:t>
            </a:r>
            <a:endParaRPr lang="tr-TR" sz="1900" dirty="0">
              <a:latin typeface="Bookman Old Style" pitchFamily="18" charset="0"/>
            </a:endParaRPr>
          </a:p>
          <a:p>
            <a:r>
              <a:rPr lang="tr-TR" sz="1900" dirty="0">
                <a:latin typeface="Bookman Old Style" pitchFamily="18" charset="0"/>
              </a:rPr>
              <a:t>Ve buna bağlı olarak hem yapı hem de yönetici-çalışan bağlamında denetim. Yalnızca kurallara, mevzuata ve bütçe prosedürlerine uygunluk değil, piyasa aktörlerine, sivil topluma karşı sorumluluk…</a:t>
            </a:r>
          </a:p>
        </p:txBody>
      </p:sp>
    </p:spTree>
    <p:extLst>
      <p:ext uri="{BB962C8B-B14F-4D97-AF65-F5344CB8AC3E}">
        <p14:creationId xmlns:p14="http://schemas.microsoft.com/office/powerpoint/2010/main" val="189755210"/>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763</Words>
  <Application>Microsoft Macintosh PowerPoint</Application>
  <PresentationFormat>Geniş Ekran</PresentationFormat>
  <Paragraphs>50</Paragraphs>
  <Slides>9</Slides>
  <Notes>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Bookman Old Style</vt:lpstr>
      <vt:lpstr>Calibri</vt:lpstr>
      <vt:lpstr>Calibri Light</vt:lpstr>
      <vt:lpstr>Wingdings</vt:lpstr>
      <vt:lpstr>Arial</vt:lpstr>
      <vt:lpstr>Office Teması</vt:lpstr>
      <vt:lpstr>Geleneksel KY</vt:lpstr>
      <vt:lpstr>Geleneksel KY</vt:lpstr>
      <vt:lpstr>Geleneksel KY ve kabuller</vt:lpstr>
      <vt:lpstr>Yeni KY/Yeni Kamu İşletmeciliği</vt:lpstr>
      <vt:lpstr>Yeni KY/Yeni Kamu İşletmeciliği</vt:lpstr>
      <vt:lpstr>Yeni KY/Yeni Kamu İşletmeciliği</vt:lpstr>
      <vt:lpstr>Yeni KY/Yeni Kamu İşletmeciliği ve kabuller</vt:lpstr>
      <vt:lpstr> YKY-YKİ</vt:lpstr>
      <vt:lpstr> YKY-YKİ</vt:lpstr>
    </vt:vector>
  </TitlesOfParts>
  <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Geleneksel KY</dc:title>
  <dc:creator>Microsoft Office Kullanıcısı</dc:creator>
  <cp:lastModifiedBy>Microsoft Office Kullanıcısı</cp:lastModifiedBy>
  <cp:revision>1</cp:revision>
  <dcterms:created xsi:type="dcterms:W3CDTF">2018-03-26T06:52:58Z</dcterms:created>
  <dcterms:modified xsi:type="dcterms:W3CDTF">2018-03-26T06:53:28Z</dcterms:modified>
</cp:coreProperties>
</file>