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7" r:id="rId2"/>
    <p:sldId id="265" r:id="rId3"/>
    <p:sldId id="268" r:id="rId4"/>
    <p:sldId id="259" r:id="rId5"/>
    <p:sldId id="260" r:id="rId6"/>
    <p:sldId id="264" r:id="rId7"/>
    <p:sldId id="261" r:id="rId8"/>
    <p:sldId id="266" r:id="rId9"/>
    <p:sldId id="26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Kullanıcısı" initials="WK" lastIdx="1" clrIdx="0">
    <p:extLst>
      <p:ext uri="{19B8F6BF-5375-455C-9EA6-DF929625EA0E}">
        <p15:presenceInfo xmlns:p15="http://schemas.microsoft.com/office/powerpoint/2012/main" userId="Windows Kullanıcısı"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Kitap1" TargetMode="External"/></Relationships>
</file>

<file path=ppt/charts/chart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Sayfa1!$A$2:$A$11</cx:f>
        <cx:lvl ptCount="10">
          <cx:pt idx="0">ABD %26,6</cx:pt>
          <cx:pt idx="1">Rusya  %17,6</cx:pt>
          <cx:pt idx="2">Çin %12,8</cx:pt>
          <cx:pt idx="3">Avustralya %8,6</cx:pt>
          <cx:pt idx="4">Hindistan 6,8% </cx:pt>
          <cx:pt idx="5">Almanya %4,5</cx:pt>
          <cx:pt idx="6">Ukrayna %3,8</cx:pt>
          <cx:pt idx="7">Kazakistan %3,8</cx:pt>
          <cx:pt idx="8">G.Afirka %3,4</cx:pt>
          <cx:pt idx="9">Diğer %12,10</cx:pt>
        </cx:lvl>
      </cx:strDim>
      <cx:numDim type="size">
        <cx:f>Sayfa1!$B$2:$B$11</cx:f>
        <cx:lvl ptCount="10" formatCode="0,00%">
          <cx:pt idx="0">0.26600000000000001</cx:pt>
          <cx:pt idx="1">0.17599999999999999</cx:pt>
          <cx:pt idx="2">0.128</cx:pt>
          <cx:pt idx="3">0.085999999999999993</cx:pt>
          <cx:pt idx="4">0.068000000000000005</cx:pt>
          <cx:pt idx="5">0.044999999999999998</cx:pt>
          <cx:pt idx="6">0.037999999999999999</cx:pt>
          <cx:pt idx="7">0.037999999999999999</cx:pt>
          <cx:pt idx="8">0.034000000000000002</cx:pt>
          <cx:pt idx="9">0.121</cx:pt>
        </cx:lvl>
      </cx:numDim>
    </cx:data>
  </cx:chartData>
  <cx:chart>
    <cx:title pos="t" align="ctr" overlay="0">
      <cx:tx>
        <cx:rich>
          <a:bodyPr spcFirstLastPara="1" vertOverflow="ellipsis" wrap="square" lIns="0" tIns="0" rIns="0" bIns="0" anchor="ctr" anchorCtr="1"/>
          <a:lstStyle/>
          <a:p>
            <a:pPr algn="ctr">
              <a:defRPr/>
            </a:pPr>
            <a:r>
              <a:rPr lang="tr-TR"/>
              <a:t>Dünyada Kömür Rezevlerinin Dağılışı </a:t>
            </a:r>
          </a:p>
        </cx:rich>
      </cx:tx>
    </cx:title>
    <cx:plotArea>
      <cx:plotAreaRegion>
        <cx:series layoutId="treemap" uniqueId="{8B2ECB61-35E4-4A67-9C0E-30E794F673C1}">
          <cx:dataLabels pos="ctr">
            <cx:txPr>
              <a:bodyPr spcFirstLastPara="1" vertOverflow="ellipsis" wrap="square" lIns="0" tIns="0" rIns="0" bIns="0" anchor="ctr" anchorCtr="1">
                <a:spAutoFit/>
              </a:bodyPr>
              <a:lstStyle/>
              <a:p>
                <a:pPr>
                  <a:defRPr lang="tr-TR" sz="1200" b="1" i="0" u="none" strike="noStrike" kern="1200" baseline="0">
                    <a:solidFill>
                      <a:sysClr val="window" lastClr="FFFFFF"/>
                    </a:solidFill>
                    <a:latin typeface="Calibri" panose="020F0502020204030204"/>
                  </a:defRPr>
                </a:pPr>
                <a:endParaRPr lang="tr-TR" sz="1200"/>
              </a:p>
            </cx:txPr>
            <cx:visibility seriesName="0" categoryName="1" value="0"/>
          </cx:dataLabels>
          <cx:dataId val="0"/>
          <cx:layoutPr>
            <cx:parentLabelLayout val="overlapping"/>
          </cx:layoutPr>
        </cx:series>
      </cx:plotAreaRegion>
    </cx:plotArea>
    <cx:legend pos="r" align="ctr" overlay="0">
      <cx:txPr>
        <a:bodyPr spcFirstLastPara="1" vertOverflow="ellipsis" wrap="square" lIns="0" tIns="0" rIns="0" bIns="0" anchor="ctr" anchorCtr="1"/>
        <a:lstStyle/>
        <a:p>
          <a:pPr>
            <a:defRPr lang="tr-TR" sz="1200" b="0" i="0" u="none" strike="noStrike" kern="1200" baseline="0">
              <a:solidFill>
                <a:sysClr val="windowText" lastClr="000000">
                  <a:lumMod val="75000"/>
                  <a:lumOff val="25000"/>
                </a:sysClr>
              </a:solidFill>
              <a:latin typeface="Calibri" panose="020F0502020204030204"/>
            </a:defRPr>
          </a:pPr>
          <a:endParaRPr lang="tr-TR" sz="1200"/>
        </a:p>
      </cx:txPr>
    </cx:legend>
  </cx:chart>
  <cx:clrMapOvr bg1="lt1" tx1="dk1" bg2="lt2" tx2="dk2" accent1="accent1" accent2="accent2" accent3="accent3" accent4="accent4" accent5="accent5" accent6="accent6" hlink="hlink" folHlink="folHlink"/>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1">
  <cs:axisTitle>
    <cs:lnRef idx="0"/>
    <cs:fillRef idx="0"/>
    <cs:effectRef idx="0"/>
    <cs:fontRef idx="minor">
      <a:schemeClr val="tx1">
        <a:lumMod val="65000"/>
        <a:lumOff val="35000"/>
      </a:schemeClr>
    </cs:fontRef>
    <cs:spPr>
      <a:solidFill>
        <a:schemeClr val="bg1">
          <a:lumMod val="65000"/>
        </a:schemeClr>
      </a:solidFill>
      <a:ln>
        <a:solidFill>
          <a:schemeClr val="bg1"/>
        </a:solidFill>
      </a:ln>
    </cs:spPr>
    <cs:defRPr sz="9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1000" b="1" i="0" u="none" strike="noStrike" kern="1200" baseline="0"/>
    <cs:bodyPr lIns="38100" tIns="19050" rIns="38100" bIns="19050">
      <a:spAutoFit/>
    </cs:bodyPr>
  </cs:dataLabel>
  <cs:dataLabelCallout>
    <cs:lnRef idx="0"/>
    <cs:fillRef idx="0"/>
    <cs:effectRef idx="0"/>
    <cs:fontRef idx="minor">
      <a:schemeClr val="dk1">
        <a:lumMod val="75000"/>
        <a:lumOff val="25000"/>
      </a:schemeClr>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ln>
        <a:solidFill>
          <a:schemeClr val="bg1"/>
        </a:solidFill>
      </a:ln>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dk1">
        <a:lumMod val="75000"/>
        <a:lumOff val="25000"/>
      </a:schemeClr>
    </cs:fontRef>
    <cs:defRPr sz="900"/>
  </cs:dataTable>
  <cs:downBar>
    <cs:lnRef idx="0"/>
    <cs:fillRef idx="0"/>
    <cs:effectRef idx="0"/>
    <cs:fontRef idx="minor">
      <a:schemeClr val="dk1"/>
    </cs:fontRef>
    <cs:spPr>
      <a:solidFill>
        <a:schemeClr val="dk1"/>
      </a:solidFill>
    </cs:spPr>
  </cs:downBar>
  <cs:dropLine>
    <cs:lnRef idx="0"/>
    <cs:fillRef idx="0"/>
    <cs:effectRef idx="0"/>
    <cs:fontRef idx="minor">
      <a:schemeClr val="dk1"/>
    </cs:fontRef>
  </cs:dropLine>
  <cs:errorBar>
    <cs:lnRef idx="0"/>
    <cs:fillRef idx="0"/>
    <cs:effectRef idx="0"/>
    <cs:fontRef idx="minor">
      <a:schemeClr val="dk1"/>
    </cs:fontRef>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lumOff val="10000"/>
              </a:schemeClr>
            </a:gs>
            <a:gs pos="0">
              <a:schemeClr val="lt1">
                <a:lumMod val="75000"/>
                <a:alpha val="36000"/>
                <a:lumOff val="10000"/>
              </a:schemeClr>
            </a:gs>
          </a:gsLst>
          <a:lin ang="5400000" scaled="0"/>
        </a:gradFill>
      </a:ln>
    </cs:spPr>
  </cs:gridlineMinor>
  <cs:hiLoLine>
    <cs:lnRef idx="0"/>
    <cs:fillRef idx="0"/>
    <cs:effectRef idx="0"/>
    <cs:fontRef idx="minor">
      <a:schemeClr val="dk1"/>
    </cs:fontRef>
  </cs:hiLoLine>
  <cs:leaderLine>
    <cs:lnRef idx="0"/>
    <cs:fillRef idx="0"/>
    <cs:effectRef idx="0"/>
    <cs:fontRef idx="minor">
      <a:schemeClr val="dk1"/>
    </cs:fontRef>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cs:seriesAxis>
  <cs:seriesLine>
    <cs:lnRef idx="0"/>
    <cs:fillRef idx="0"/>
    <cs:effectRef idx="0"/>
    <cs:fontRef idx="minor">
      <a:schemeClr val="dk1"/>
    </cs:fontRef>
    <cs:spPr>
      <a:ln w="9525" cap="flat">
        <a:solidFill>
          <a:srgbClr val="D9D9D9"/>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75000"/>
        <a:lumOff val="25000"/>
      </a:schemeClr>
    </cs:fontRef>
    <cs:defRPr sz="900"/>
  </cs:trendlineLabel>
  <cs:upBar>
    <cs:lnRef idx="0"/>
    <cs:fillRef idx="0"/>
    <cs:effectRef idx="0"/>
    <cs:fontRef idx="minor">
      <a:schemeClr val="dk1"/>
    </cs:fontRef>
    <cs:spPr>
      <a:solidFill>
        <a:schemeClr val="lt1"/>
      </a:solidFill>
    </cs:spPr>
  </cs:upBar>
  <cs:valueAxis>
    <cs:lnRef idx="0"/>
    <cs:fillRef idx="0"/>
    <cs:effectRef idx="0"/>
    <cs:fontRef idx="minor">
      <a:schemeClr val="dk1">
        <a:lumMod val="75000"/>
        <a:lumOff val="25000"/>
      </a:schemeClr>
    </cs:fontRef>
    <cs:defRPr sz="900"/>
  </cs:valueAxis>
  <cs:wall>
    <cs:lnRef idx="0"/>
    <cs:fillRef idx="0"/>
    <cs:effectRef idx="0"/>
    <cs:fontRef idx="minor">
      <a:schemeClr val="dk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8-01-17T23:25:31.030" idx="1">
    <p:pos x="10" y="10"/>
    <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75E3E3D-C32E-4BD6-A8F8-C9DE51F19B1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670354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5E3E3D-C32E-4BD6-A8F8-C9DE51F19B1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1987977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5E3E3D-C32E-4BD6-A8F8-C9DE51F19B1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3759900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5E3E3D-C32E-4BD6-A8F8-C9DE51F19B1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3036694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75E3E3D-C32E-4BD6-A8F8-C9DE51F19B1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3119166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75E3E3D-C32E-4BD6-A8F8-C9DE51F19B1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292353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75E3E3D-C32E-4BD6-A8F8-C9DE51F19B1C}"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4291335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75E3E3D-C32E-4BD6-A8F8-C9DE51F19B1C}"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1898938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75E3E3D-C32E-4BD6-A8F8-C9DE51F19B1C}"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3613725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75E3E3D-C32E-4BD6-A8F8-C9DE51F19B1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4275239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75E3E3D-C32E-4BD6-A8F8-C9DE51F19B1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AA85CC3-0D04-492E-BA1B-AB083435372E}" type="slidenum">
              <a:rPr lang="tr-TR" smtClean="0"/>
              <a:t>‹#›</a:t>
            </a:fld>
            <a:endParaRPr lang="tr-TR"/>
          </a:p>
        </p:txBody>
      </p:sp>
    </p:spTree>
    <p:extLst>
      <p:ext uri="{BB962C8B-B14F-4D97-AF65-F5344CB8AC3E}">
        <p14:creationId xmlns:p14="http://schemas.microsoft.com/office/powerpoint/2010/main" val="1062824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E3E3D-C32E-4BD6-A8F8-C9DE51F19B1C}"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A85CC3-0D04-492E-BA1B-AB083435372E}" type="slidenum">
              <a:rPr lang="tr-TR" smtClean="0"/>
              <a:t>‹#›</a:t>
            </a:fld>
            <a:endParaRPr lang="tr-TR"/>
          </a:p>
        </p:txBody>
      </p:sp>
    </p:spTree>
    <p:extLst>
      <p:ext uri="{BB962C8B-B14F-4D97-AF65-F5344CB8AC3E}">
        <p14:creationId xmlns:p14="http://schemas.microsoft.com/office/powerpoint/2010/main" val="1201270698"/>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9635" y="627017"/>
            <a:ext cx="11443062" cy="5724644"/>
          </a:xfrm>
          <a:prstGeom prst="rect">
            <a:avLst/>
          </a:prstGeom>
        </p:spPr>
        <p:txBody>
          <a:bodyPr wrap="square">
            <a:spAutoFit/>
          </a:bodyPr>
          <a:lstStyle/>
          <a:p>
            <a:pPr>
              <a:lnSpc>
                <a:spcPct val="150000"/>
              </a:lnSpc>
            </a:pPr>
            <a:r>
              <a:rPr lang="tr-TR" sz="2400" b="1" dirty="0" smtClean="0">
                <a:latin typeface="Cambria" panose="02040503050406030204" pitchFamily="18" charset="0"/>
                <a:cs typeface="Arial" panose="020B0604020202020204" pitchFamily="34" charset="0"/>
              </a:rPr>
              <a:t>Dünya Kömür Rezervleri:</a:t>
            </a:r>
          </a:p>
          <a:p>
            <a:pPr algn="just"/>
            <a:r>
              <a:rPr lang="tr-TR" sz="2400" dirty="0" smtClean="0">
                <a:latin typeface="Cambria" panose="02040503050406030204" pitchFamily="18" charset="0"/>
                <a:cs typeface="Arial" panose="020B0604020202020204" pitchFamily="34" charset="0"/>
              </a:rPr>
              <a:t>Dünya Enerji Konseyi’nin araştırmalarına göre; 2011 yılı sonu itibariyle Dünya kanıtlanmış işletilebilir kömür rezervi toplam 891 milyar tondur. Söz konusu rezervin; 403 milyar tonu antrasit ve bitümlü kömür, 287 milyar tonu alt bitümlü kömür ve 201 milyar tonu ise linyit kategorisindedir (WEC 2013) . Dünya Enerji Konseyi tarafından 80 civarında ülkede bulunduğu raporlanan dünya kömür rezervlerinin en büyük kısmı (237,3 milyar ton) ABD’de yer almaktadır. ABD’yi 157 milyar ton ile Rusya Federasyonu ve 114,5 milyar ton ile Çin izlemektedir. Diğer kömür zengini ülkeler arasında; Avustralya (76,4 milyar ton), Hindistan (60,6 milyar ton), Almanya (40,5 milyar ton), Ukrayna (33,9 milyar ton), Kazakistan (33,6 milyar ton) ve Güney Afrika Cumhuriyeti (30,2 milyar ton) bulunmaktadır. Dolayısıyla, dünya kömür rezervlerinin %90’a yakını bu 9 ülkenin elindedir</a:t>
            </a:r>
            <a:r>
              <a:rPr lang="tr-TR" sz="2400" dirty="0" smtClean="0">
                <a:latin typeface="Cambria" panose="02040503050406030204" pitchFamily="18" charset="0"/>
                <a:cs typeface="Times New Roman" panose="02020603050405020304" pitchFamily="18" charset="0"/>
              </a:rPr>
              <a:t>. </a:t>
            </a:r>
          </a:p>
          <a:p>
            <a:pPr algn="just"/>
            <a:r>
              <a:rPr lang="tr-TR" sz="2400" dirty="0" smtClean="0">
                <a:latin typeface="Cambria" panose="02040503050406030204" pitchFamily="18" charset="0"/>
              </a:rPr>
              <a:t> </a:t>
            </a:r>
          </a:p>
          <a:p>
            <a:pPr algn="just"/>
            <a:r>
              <a:rPr lang="tr-TR" sz="2400" dirty="0" smtClean="0">
                <a:latin typeface="Cambria" panose="02040503050406030204" pitchFamily="18" charset="0"/>
              </a:rPr>
              <a:t> </a:t>
            </a:r>
          </a:p>
          <a:p>
            <a:r>
              <a:rPr lang="tr-TR" dirty="0" smtClean="0">
                <a:latin typeface="Cambria" panose="02040503050406030204" pitchFamily="18" charset="0"/>
              </a:rPr>
              <a:t> </a:t>
            </a:r>
            <a:endParaRPr lang="tr-TR" dirty="0">
              <a:latin typeface="Cambria" panose="02040503050406030204" pitchFamily="18" charset="0"/>
            </a:endParaRPr>
          </a:p>
        </p:txBody>
      </p:sp>
    </p:spTree>
    <p:extLst>
      <p:ext uri="{BB962C8B-B14F-4D97-AF65-F5344CB8AC3E}">
        <p14:creationId xmlns:p14="http://schemas.microsoft.com/office/powerpoint/2010/main" val="1388283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cx="http://schemas.microsoft.com/office/drawing/2014/chartex">
        <mc:Choice Requires="cx">
          <p:graphicFrame>
            <p:nvGraphicFramePr>
              <p:cNvPr id="2" name="Grafik 1"/>
              <p:cNvGraphicFramePr/>
              <p:nvPr>
                <p:extLst>
                  <p:ext uri="{D42A27DB-BD31-4B8C-83A1-F6EECF244321}">
                    <p14:modId xmlns:p14="http://schemas.microsoft.com/office/powerpoint/2010/main" val="3245939840"/>
                  </p:ext>
                </p:extLst>
              </p:nvPr>
            </p:nvGraphicFramePr>
            <p:xfrm>
              <a:off x="1175657" y="600891"/>
              <a:ext cx="9718766" cy="5617029"/>
            </p:xfrm>
            <a:graphic>
              <a:graphicData uri="http://schemas.microsoft.com/office/drawing/2014/chartex">
                <c:chart xmlns:c="http://schemas.openxmlformats.org/drawingml/2006/chart" xmlns:r="http://schemas.openxmlformats.org/officeDocument/2006/relationships" r:id="rId2"/>
              </a:graphicData>
            </a:graphic>
          </p:graphicFrame>
        </mc:Choice>
        <mc:Fallback xmlns="">
          <p:pic>
            <p:nvPicPr>
              <p:cNvPr id="2" name="Grafik 1"/>
              <p:cNvPicPr>
                <a:picLocks noGrp="1" noRot="1" noChangeAspect="1" noMove="1" noResize="1" noEditPoints="1" noAdjustHandles="1" noChangeArrowheads="1" noChangeShapeType="1"/>
              </p:cNvPicPr>
              <p:nvPr/>
            </p:nvPicPr>
            <p:blipFill>
              <a:blip r:embed="rId3"/>
              <a:stretch>
                <a:fillRect/>
              </a:stretch>
            </p:blipFill>
            <p:spPr>
              <a:xfrm>
                <a:off x="1175657" y="600891"/>
                <a:ext cx="9718766" cy="5617029"/>
              </a:xfrm>
              <a:prstGeom prst="rect">
                <a:avLst/>
              </a:prstGeom>
            </p:spPr>
          </p:pic>
        </mc:Fallback>
      </mc:AlternateContent>
    </p:spTree>
    <p:extLst>
      <p:ext uri="{BB962C8B-B14F-4D97-AF65-F5344CB8AC3E}">
        <p14:creationId xmlns:p14="http://schemas.microsoft.com/office/powerpoint/2010/main" val="3521102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6570" y="819503"/>
            <a:ext cx="5630093" cy="4154984"/>
          </a:xfrm>
          <a:prstGeom prst="rect">
            <a:avLst/>
          </a:prstGeom>
        </p:spPr>
        <p:txBody>
          <a:bodyPr wrap="square">
            <a:spAutoFit/>
          </a:bodyPr>
          <a:lstStyle/>
          <a:p>
            <a:pPr algn="just"/>
            <a:endParaRPr lang="tr-TR" sz="2400" dirty="0" smtClean="0">
              <a:latin typeface="Cambria" panose="02040503050406030204" pitchFamily="18" charset="0"/>
            </a:endParaRPr>
          </a:p>
          <a:p>
            <a:pPr algn="just"/>
            <a:r>
              <a:rPr lang="tr-TR" sz="2400" dirty="0" smtClean="0">
                <a:latin typeface="Cambria" panose="02040503050406030204" pitchFamily="18" charset="0"/>
              </a:rPr>
              <a:t>Toplam </a:t>
            </a:r>
            <a:r>
              <a:rPr lang="tr-TR" sz="2400" dirty="0">
                <a:latin typeface="Cambria" panose="02040503050406030204" pitchFamily="18" charset="0"/>
              </a:rPr>
              <a:t>201 milyar ton büyüklüğündeki dünya linyit rezervlerinin en büyük bölümü 40,5 milyar ton ile Almanya’da </a:t>
            </a:r>
            <a:r>
              <a:rPr lang="tr-TR" sz="2400" dirty="0" smtClean="0">
                <a:latin typeface="Cambria" panose="02040503050406030204" pitchFamily="18" charset="0"/>
              </a:rPr>
              <a:t>bulunmaktadır. Bu </a:t>
            </a:r>
            <a:r>
              <a:rPr lang="tr-TR" sz="2400" dirty="0">
                <a:latin typeface="Cambria" panose="02040503050406030204" pitchFamily="18" charset="0"/>
              </a:rPr>
              <a:t>ülkeyi 37,2 milyar ton ile Avustralya ve 30,2 milyar ton ile ABD izlemektedir. Çin (18,6 milyar ton), Sırbistan (13,4 milyar ton), Kazakistan (12,1 milyar ton) ve Rusya (10,5 milyar ton) geniş linyit rezervlerine sahip diğer ülkeler arasındadır (WEC </a:t>
            </a:r>
            <a:r>
              <a:rPr lang="tr-TR" sz="2400" dirty="0" smtClean="0">
                <a:latin typeface="Cambria" panose="02040503050406030204" pitchFamily="18" charset="0"/>
              </a:rPr>
              <a:t>2013)</a:t>
            </a:r>
            <a:endParaRPr lang="tr-TR" sz="2400" dirty="0">
              <a:latin typeface="Cambria" panose="02040503050406030204" pitchFamily="18" charset="0"/>
            </a:endParaRPr>
          </a:p>
        </p:txBody>
      </p:sp>
      <p:pic>
        <p:nvPicPr>
          <p:cNvPr id="1028" name="Picture 4" descr="germany lignite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03678" y="1318577"/>
            <a:ext cx="5619750" cy="3162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7836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31074" y="1582341"/>
            <a:ext cx="7989025" cy="5355312"/>
          </a:xfrm>
          <a:prstGeom prst="rect">
            <a:avLst/>
          </a:prstGeom>
        </p:spPr>
        <p:txBody>
          <a:bodyPr wrap="square">
            <a:spAutoFit/>
          </a:bodyPr>
          <a:lstStyle/>
          <a:p>
            <a:r>
              <a:rPr lang="tr-TR" sz="2400" b="1" dirty="0" smtClean="0">
                <a:latin typeface="Cambria" panose="02040503050406030204" pitchFamily="18" charset="0"/>
                <a:cs typeface="Times New Roman" panose="02020603050405020304" pitchFamily="18" charset="0"/>
              </a:rPr>
              <a:t>Dünya Kömür Üretimi: </a:t>
            </a:r>
          </a:p>
          <a:p>
            <a:pPr algn="just"/>
            <a:r>
              <a:rPr lang="tr-TR" sz="2400" dirty="0" smtClean="0">
                <a:latin typeface="Cambria" panose="02040503050406030204" pitchFamily="18" charset="0"/>
                <a:cs typeface="Times New Roman" panose="02020603050405020304" pitchFamily="18" charset="0"/>
              </a:rPr>
              <a:t>Dünya kömür üretimi enerji talebine bağlı olarak sürekli artış göstermektedir. Özellikle gelişmekte olan ülkelerdeki enerji talebi bu artışı tetiklemektedir. Kömür üretimindeki artış, büyük ölçüde başta Çin olmak üzere Asya kıtasındaki elektrik enerjisi talebinden kaynaklanmaktadır. Son on yılda Asya-Pasifik Bölgesi’nin toplamındaki elektrik enerjisi üretim artışı yaklaşık 2 kat olup, elektrik üretiminde en yoğun olarak kullanılan kaynak kömür olmuştur. Aşağıdaki grafikte de bu durum açık bir şekilde görülmektedir.</a:t>
            </a:r>
          </a:p>
          <a:p>
            <a:pPr algn="just"/>
            <a:endParaRPr lang="tr-TR" sz="2400" dirty="0">
              <a:latin typeface="Cambria" panose="02040503050406030204" pitchFamily="18" charset="0"/>
              <a:cs typeface="Times New Roman" panose="02020603050405020304" pitchFamily="18" charset="0"/>
            </a:endParaRPr>
          </a:p>
          <a:p>
            <a:pPr algn="just"/>
            <a:endParaRPr lang="tr-TR" sz="2400" dirty="0" smtClean="0">
              <a:latin typeface="Cambria" panose="02040503050406030204" pitchFamily="18" charset="0"/>
              <a:cs typeface="Times New Roman" panose="02020603050405020304" pitchFamily="18" charset="0"/>
            </a:endParaRPr>
          </a:p>
          <a:p>
            <a:pPr algn="just">
              <a:lnSpc>
                <a:spcPct val="150000"/>
              </a:lnSpc>
            </a:pPr>
            <a:endParaRPr lang="tr-TR" dirty="0">
              <a:latin typeface="Times New Roman" panose="02020603050405020304" pitchFamily="18" charset="0"/>
              <a:cs typeface="Times New Roman" panose="02020603050405020304" pitchFamily="18" charset="0"/>
            </a:endParaRPr>
          </a:p>
          <a:p>
            <a:pPr algn="just">
              <a:lnSpc>
                <a:spcPct val="150000"/>
              </a:lnSpc>
            </a:pPr>
            <a:endParaRPr lang="tr-TR" dirty="0" smtClean="0">
              <a:latin typeface="Times New Roman" panose="02020603050405020304" pitchFamily="18" charset="0"/>
              <a:cs typeface="Times New Roman" panose="02020603050405020304" pitchFamily="18" charset="0"/>
            </a:endParaRPr>
          </a:p>
        </p:txBody>
      </p:sp>
      <p:pic>
        <p:nvPicPr>
          <p:cNvPr id="2050" name="Picture 2" descr="coal production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9789" y="1001712"/>
            <a:ext cx="3133725" cy="238918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oal production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49788" y="3638550"/>
            <a:ext cx="3133725" cy="2343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7668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çerik Yer Tutucusu 6"/>
          <p:cNvPicPr>
            <a:picLocks noGrp="1" noChangeAspect="1"/>
          </p:cNvPicPr>
          <p:nvPr>
            <p:ph sz="half" idx="2"/>
          </p:nvPr>
        </p:nvPicPr>
        <p:blipFill>
          <a:blip r:embed="rId2"/>
          <a:stretch>
            <a:fillRect/>
          </a:stretch>
        </p:blipFill>
        <p:spPr>
          <a:xfrm>
            <a:off x="839788" y="1089186"/>
            <a:ext cx="10224452" cy="435718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pic>
      <p:sp>
        <p:nvSpPr>
          <p:cNvPr id="9" name="Dikdörtgen 8"/>
          <p:cNvSpPr/>
          <p:nvPr/>
        </p:nvSpPr>
        <p:spPr>
          <a:xfrm>
            <a:off x="1489166" y="548640"/>
            <a:ext cx="8830491" cy="52251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Yıllara Göre Dünya Kömür  Üretimi (1982-2014)</a:t>
            </a:r>
            <a:endParaRPr lang="tr-TR" dirty="0"/>
          </a:p>
        </p:txBody>
      </p:sp>
    </p:spTree>
    <p:extLst>
      <p:ext uri="{BB962C8B-B14F-4D97-AF65-F5344CB8AC3E}">
        <p14:creationId xmlns:p14="http://schemas.microsoft.com/office/powerpoint/2010/main" val="2994666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3509" y="1120676"/>
            <a:ext cx="11155680" cy="4201150"/>
          </a:xfrm>
          <a:prstGeom prst="rect">
            <a:avLst/>
          </a:prstGeom>
        </p:spPr>
        <p:txBody>
          <a:bodyPr wrap="square">
            <a:spAutoFit/>
          </a:bodyPr>
          <a:lstStyle/>
          <a:p>
            <a:pPr algn="just"/>
            <a:r>
              <a:rPr lang="tr-TR" sz="2400" dirty="0" smtClean="0">
                <a:latin typeface="Cambria" panose="02040503050406030204" pitchFamily="18" charset="0"/>
                <a:cs typeface="Times New Roman" panose="02020603050405020304" pitchFamily="18" charset="0"/>
              </a:rPr>
              <a:t>Dünyada 2016 yılı verilerine göre kömür üretimi 7.269 milyon ton olmuştur. Bu üretimin 3.242 milyon tonu (%44,6) Çin’de gerçekleşmiştir. Daha sonra sırasıyla Hindistan 708 milyon ton ( % 9,7), ve ABD 672 milyon ton (%9,2) milyon ton üretim gerçekleştirmiştir (IEA, 2017). Sonra sırasıyla Avustralya, Endonezya ve Rusya gelmektedir.  Burada dikkat edilmesi gereken husus Çin dünya kömür rezervlerinin %12,8’ine sahip olmasına dünya kömür üretiminin neredeyse yarısını sağlamaktadır. ABD ve Rusya’da ise tam tersi bir durum söz konusudur. Bu iki ülke dünya kömür rezervlerinde sırasıyla %26,6 ve %16,6 paya sahipken, üretimde %9,2 ve %5 paya sahiptirler. Bu durumun en önemli nedeni her iki ülkenin diğer fosil kaynaklar bakımından da Çin’e göre daha zengin rezervlere sahip olmasıdır. </a:t>
            </a:r>
          </a:p>
          <a:p>
            <a:pPr algn="just">
              <a:lnSpc>
                <a:spcPct val="150000"/>
              </a:lnSpc>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34782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2926079" y="-1"/>
            <a:ext cx="6374674" cy="6753497"/>
          </a:xfrm>
          <a:prstGeom prst="rect">
            <a:avLst/>
          </a:prstGeom>
        </p:spPr>
      </p:pic>
      <p:sp>
        <p:nvSpPr>
          <p:cNvPr id="3" name="Metin kutusu 2"/>
          <p:cNvSpPr txBox="1"/>
          <p:nvPr/>
        </p:nvSpPr>
        <p:spPr>
          <a:xfrm>
            <a:off x="232012" y="818866"/>
            <a:ext cx="5513695" cy="369332"/>
          </a:xfrm>
          <a:prstGeom prst="rect">
            <a:avLst/>
          </a:prstGeom>
          <a:solidFill>
            <a:schemeClr val="tx1"/>
          </a:solidFill>
        </p:spPr>
        <p:txBody>
          <a:bodyPr wrap="square" rtlCol="0">
            <a:spAutoFit/>
          </a:bodyPr>
          <a:lstStyle/>
          <a:p>
            <a:r>
              <a:rPr lang="tr-TR" dirty="0" smtClean="0">
                <a:solidFill>
                  <a:schemeClr val="bg1"/>
                </a:solidFill>
              </a:rPr>
              <a:t>Dünya Kömür üretim, ihracat ve ithalat rakamları (2016)</a:t>
            </a:r>
            <a:endParaRPr lang="tr-TR" dirty="0">
              <a:solidFill>
                <a:schemeClr val="bg1"/>
              </a:solidFill>
            </a:endParaRPr>
          </a:p>
        </p:txBody>
      </p:sp>
    </p:spTree>
    <p:extLst>
      <p:ext uri="{BB962C8B-B14F-4D97-AF65-F5344CB8AC3E}">
        <p14:creationId xmlns:p14="http://schemas.microsoft.com/office/powerpoint/2010/main" val="3756529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3509" y="1120676"/>
            <a:ext cx="11155680" cy="4154984"/>
          </a:xfrm>
          <a:prstGeom prst="rect">
            <a:avLst/>
          </a:prstGeom>
        </p:spPr>
        <p:txBody>
          <a:bodyPr wrap="square">
            <a:spAutoFit/>
          </a:bodyPr>
          <a:lstStyle/>
          <a:p>
            <a:pPr algn="just"/>
            <a:r>
              <a:rPr lang="tr-TR" sz="2400" b="1" dirty="0" smtClean="0">
                <a:latin typeface="Cambria" panose="02040503050406030204" pitchFamily="18" charset="0"/>
                <a:cs typeface="Times New Roman" panose="02020603050405020304" pitchFamily="18" charset="0"/>
              </a:rPr>
              <a:t>Dünya Kömür Ticareti:</a:t>
            </a:r>
          </a:p>
          <a:p>
            <a:pPr algn="just"/>
            <a:r>
              <a:rPr lang="tr-TR" sz="2400" dirty="0" smtClean="0">
                <a:solidFill>
                  <a:srgbClr val="FF0000"/>
                </a:solidFill>
                <a:latin typeface="Cambria" panose="02040503050406030204" pitchFamily="18" charset="0"/>
                <a:cs typeface="Times New Roman" panose="02020603050405020304" pitchFamily="18" charset="0"/>
              </a:rPr>
              <a:t>İhracat:</a:t>
            </a:r>
            <a:r>
              <a:rPr lang="tr-TR" sz="2400" dirty="0" smtClean="0">
                <a:latin typeface="Cambria" panose="02040503050406030204" pitchFamily="18" charset="0"/>
                <a:cs typeface="Times New Roman" panose="02020603050405020304" pitchFamily="18" charset="0"/>
              </a:rPr>
              <a:t> Dünyada 2016 yılı verilerine göre kömür ihracatı 1.213 milyon ton olmuştur. En büyük ihracatçı ülke 389 milyon ton ile Avustralya’dır. Onu 367 milyon ton ile Endonezya ve 147 milyon ton ile Rusya gelmektedir. Daha sonra Kolombiya (83 milyon ton) ve Güney Afrika Cumhuriyeti (76 milyon ton) gelmektedir. </a:t>
            </a:r>
          </a:p>
          <a:p>
            <a:pPr algn="just"/>
            <a:r>
              <a:rPr lang="tr-TR" sz="2400" dirty="0" smtClean="0">
                <a:solidFill>
                  <a:srgbClr val="FF0000"/>
                </a:solidFill>
                <a:latin typeface="Cambria" panose="02040503050406030204" pitchFamily="18" charset="0"/>
                <a:cs typeface="Times New Roman" panose="02020603050405020304" pitchFamily="18" charset="0"/>
              </a:rPr>
              <a:t>İthalat:  </a:t>
            </a:r>
            <a:r>
              <a:rPr lang="tr-TR" sz="2400" dirty="0" smtClean="0">
                <a:latin typeface="Cambria" panose="02040503050406030204" pitchFamily="18" charset="0"/>
                <a:cs typeface="Times New Roman" panose="02020603050405020304" pitchFamily="18" charset="0"/>
              </a:rPr>
              <a:t>Dünya kömür ithalatında 247 milyon ton ile Çin gelmektedir. Onu sırasıyla Hindistan (199 milyon ton), Japonya (189 milyon ton) ve Kore (134 milyon ton) izlemektedir. Türkiye ise yon yıllardaki ithal kömüre dayalı olarak inşa edilen termik santrallerin armasına bağlı olarak dünya kömür ithalatında 2016 yılında 36 milyon ton ile yedinci sırada yer almıştır (IEA,2017) </a:t>
            </a:r>
          </a:p>
          <a:p>
            <a:pPr algn="just"/>
            <a:r>
              <a:rPr lang="tr-TR" sz="2400" dirty="0" smtClean="0">
                <a:latin typeface="Cambria" panose="020405030504060302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6796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05394" y="840450"/>
            <a:ext cx="10776857" cy="4081117"/>
          </a:xfrm>
          <a:prstGeom prst="rect">
            <a:avLst/>
          </a:prstGeom>
        </p:spPr>
        <p:txBody>
          <a:bodyPr wrap="square">
            <a:spAutoFit/>
          </a:bodyPr>
          <a:lstStyle/>
          <a:p>
            <a:pPr>
              <a:lnSpc>
                <a:spcPct val="90000"/>
              </a:lnSpc>
            </a:pPr>
            <a:r>
              <a:rPr lang="tr-TR" altLang="tr-TR" sz="2400" dirty="0" smtClean="0">
                <a:latin typeface="Cambria" panose="02040503050406030204" pitchFamily="18" charset="0"/>
              </a:rPr>
              <a:t>KANYAKÇA: </a:t>
            </a:r>
          </a:p>
          <a:p>
            <a:pPr>
              <a:lnSpc>
                <a:spcPct val="90000"/>
              </a:lnSpc>
            </a:pPr>
            <a:r>
              <a:rPr lang="tr-TR" altLang="tr-TR" sz="2400" dirty="0" smtClean="0">
                <a:latin typeface="Cambria" panose="02040503050406030204" pitchFamily="18" charset="0"/>
              </a:rPr>
              <a:t>Avcı</a:t>
            </a:r>
            <a:r>
              <a:rPr lang="tr-TR" altLang="tr-TR" sz="2400" dirty="0">
                <a:latin typeface="Cambria" panose="02040503050406030204" pitchFamily="18" charset="0"/>
              </a:rPr>
              <a:t>, S. (2005). Türkiye’de Termik Santraller ve Çevresel Etkileri. İstanbul Üniversitesi Edebiyat Fakültesi Coğrafya Bölümü Coğrafya Dergisi. Sayı 13. (2005</a:t>
            </a:r>
            <a:r>
              <a:rPr lang="tr-TR" altLang="tr-TR" sz="2400" dirty="0" smtClean="0">
                <a:latin typeface="Cambria" panose="02040503050406030204" pitchFamily="18" charset="0"/>
              </a:rPr>
              <a:t>)</a:t>
            </a:r>
          </a:p>
          <a:p>
            <a:pPr>
              <a:lnSpc>
                <a:spcPct val="90000"/>
              </a:lnSpc>
            </a:pPr>
            <a:r>
              <a:rPr lang="tr-TR" altLang="tr-TR" sz="2400" dirty="0">
                <a:latin typeface="Cambria" panose="02040503050406030204" pitchFamily="18" charset="0"/>
              </a:rPr>
              <a:t>Karabulut, Y. 2000. </a:t>
            </a:r>
            <a:r>
              <a:rPr lang="tr-TR" altLang="tr-TR" sz="2400" dirty="0" smtClean="0">
                <a:latin typeface="Cambria" panose="02040503050406030204" pitchFamily="18" charset="0"/>
              </a:rPr>
              <a:t>Enerji </a:t>
            </a:r>
            <a:r>
              <a:rPr lang="tr-TR" altLang="tr-TR" sz="2400" dirty="0">
                <a:latin typeface="Cambria" panose="02040503050406030204" pitchFamily="18" charset="0"/>
              </a:rPr>
              <a:t>Kaynakları, Ankara Üniversitesi Basımevi, Ankara. </a:t>
            </a:r>
            <a:endParaRPr lang="tr-TR" altLang="tr-TR" sz="2400" dirty="0" smtClean="0">
              <a:latin typeface="Cambria" panose="02040503050406030204" pitchFamily="18" charset="0"/>
            </a:endParaRPr>
          </a:p>
          <a:p>
            <a:pPr>
              <a:lnSpc>
                <a:spcPct val="90000"/>
              </a:lnSpc>
            </a:pPr>
            <a:r>
              <a:rPr lang="tr-TR" altLang="tr-TR" sz="2400" dirty="0" smtClean="0">
                <a:latin typeface="Cambria" panose="02040503050406030204" pitchFamily="18" charset="0"/>
              </a:rPr>
              <a:t>TKİ </a:t>
            </a:r>
            <a:r>
              <a:rPr lang="tr-TR" altLang="tr-TR" sz="2400" dirty="0">
                <a:latin typeface="Cambria" panose="02040503050406030204" pitchFamily="18" charset="0"/>
              </a:rPr>
              <a:t>2015. Kömür Sektör Raporu (Linyit) 2014, www.enerji.gov.tr/yayinlar_raporlar/ </a:t>
            </a:r>
            <a:r>
              <a:rPr lang="tr-TR" altLang="tr-TR" sz="2400" dirty="0" err="1">
                <a:latin typeface="Cambria" panose="02040503050406030204" pitchFamily="18" charset="0"/>
              </a:rPr>
              <a:t>Sektor</a:t>
            </a:r>
            <a:r>
              <a:rPr lang="tr-TR" altLang="tr-TR" sz="2400" dirty="0">
                <a:latin typeface="Cambria" panose="02040503050406030204" pitchFamily="18" charset="0"/>
              </a:rPr>
              <a:t>_ Raporu_TKI_2014.pdf</a:t>
            </a:r>
            <a:r>
              <a:rPr lang="tr-TR" altLang="tr-TR" sz="2400" dirty="0" smtClean="0">
                <a:latin typeface="Cambria" panose="02040503050406030204" pitchFamily="18" charset="0"/>
              </a:rPr>
              <a:t>‎</a:t>
            </a:r>
          </a:p>
          <a:p>
            <a:pPr>
              <a:lnSpc>
                <a:spcPct val="90000"/>
              </a:lnSpc>
            </a:pPr>
            <a:r>
              <a:rPr lang="tr-TR" altLang="tr-TR" sz="2400" dirty="0" smtClean="0">
                <a:latin typeface="Cambria" panose="02040503050406030204" pitchFamily="18" charset="0"/>
              </a:rPr>
              <a:t>TMMOB </a:t>
            </a:r>
            <a:r>
              <a:rPr lang="tr-TR" altLang="tr-TR" sz="2400" dirty="0">
                <a:latin typeface="Cambria" panose="02040503050406030204" pitchFamily="18" charset="0"/>
              </a:rPr>
              <a:t>2012. Türkiye’nin Enerji Görünümü, MMO Raporu, Yay No:588, Ankara. </a:t>
            </a:r>
            <a:endParaRPr lang="tr-TR" altLang="tr-TR" sz="2400" dirty="0" smtClean="0">
              <a:latin typeface="Cambria" panose="02040503050406030204" pitchFamily="18" charset="0"/>
            </a:endParaRPr>
          </a:p>
          <a:p>
            <a:pPr>
              <a:lnSpc>
                <a:spcPct val="90000"/>
              </a:lnSpc>
            </a:pPr>
            <a:r>
              <a:rPr lang="tr-TR" altLang="tr-TR" sz="2400" dirty="0" smtClean="0">
                <a:latin typeface="Cambria" panose="02040503050406030204" pitchFamily="18" charset="0"/>
              </a:rPr>
              <a:t>TTK </a:t>
            </a:r>
            <a:r>
              <a:rPr lang="tr-TR" altLang="tr-TR" sz="2400" dirty="0">
                <a:latin typeface="Cambria" panose="02040503050406030204" pitchFamily="18" charset="0"/>
              </a:rPr>
              <a:t>2015. Taşkömürü Sektör Raporu 2015. http://www.enerji.gov.tr/File/?path=ROOT%2f1%2f </a:t>
            </a:r>
            <a:r>
              <a:rPr lang="tr-TR" altLang="tr-TR" sz="2400" dirty="0" smtClean="0">
                <a:latin typeface="Cambria" panose="02040503050406030204" pitchFamily="18" charset="0"/>
              </a:rPr>
              <a:t>Documents%2) </a:t>
            </a:r>
            <a:endParaRPr lang="tr-TR" altLang="tr-TR" sz="2400" dirty="0">
              <a:latin typeface="Cambria" panose="02040503050406030204" pitchFamily="18" charset="0"/>
            </a:endParaRPr>
          </a:p>
          <a:p>
            <a:pPr>
              <a:lnSpc>
                <a:spcPct val="90000"/>
              </a:lnSpc>
            </a:pPr>
            <a:r>
              <a:rPr lang="tr-TR" altLang="tr-TR" sz="2400" dirty="0">
                <a:latin typeface="Cambria" panose="02040503050406030204" pitchFamily="18" charset="0"/>
              </a:rPr>
              <a:t>Yılmaz, M. 2012. Türkiye’nin Enerji Potansiyeli ve Yenilenebilir Enerji Kaynaklarının Elektrik Enerjisi Üretimi Açısından Önemi, Ankara Üniversitesi Çevrebilimleri Dergisi, Cilt:4, sayı:2, 33-54. </a:t>
            </a:r>
            <a:endParaRPr lang="tr-TR" altLang="tr-TR" sz="2400" dirty="0">
              <a:latin typeface="Cambria" panose="02040503050406030204" pitchFamily="18" charset="0"/>
            </a:endParaRPr>
          </a:p>
        </p:txBody>
      </p:sp>
    </p:spTree>
    <p:extLst>
      <p:ext uri="{BB962C8B-B14F-4D97-AF65-F5344CB8AC3E}">
        <p14:creationId xmlns:p14="http://schemas.microsoft.com/office/powerpoint/2010/main" val="23475791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209</TotalTime>
  <Words>708</Words>
  <Application>Microsoft Office PowerPoint</Application>
  <PresentationFormat>Geniş ekran</PresentationFormat>
  <Paragraphs>25</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Cambria</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19</cp:revision>
  <dcterms:created xsi:type="dcterms:W3CDTF">2018-01-17T18:29:21Z</dcterms:created>
  <dcterms:modified xsi:type="dcterms:W3CDTF">2018-01-23T22:10:01Z</dcterms:modified>
</cp:coreProperties>
</file>