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9FEE5-B48F-451E-8B32-27204933B453}" type="datetimeFigureOut">
              <a:rPr lang="tr-TR" smtClean="0"/>
              <a:t>12.10.2014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8ACBD-24CA-46EC-846D-5D84472FD43B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7936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9FEE5-B48F-451E-8B32-27204933B453}" type="datetimeFigureOut">
              <a:rPr lang="tr-TR" smtClean="0"/>
              <a:t>12.10.2014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8ACBD-24CA-46EC-846D-5D84472FD4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6677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9FEE5-B48F-451E-8B32-27204933B453}" type="datetimeFigureOut">
              <a:rPr lang="tr-TR" smtClean="0"/>
              <a:t>12.10.2014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8ACBD-24CA-46EC-846D-5D84472FD4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3932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9FEE5-B48F-451E-8B32-27204933B453}" type="datetimeFigureOut">
              <a:rPr lang="tr-TR" smtClean="0"/>
              <a:t>12.10.2014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8ACBD-24CA-46EC-846D-5D84472FD4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64712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9FEE5-B48F-451E-8B32-27204933B453}" type="datetimeFigureOut">
              <a:rPr lang="tr-TR" smtClean="0"/>
              <a:t>12.10.2014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8ACBD-24CA-46EC-846D-5D84472FD43B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219778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9FEE5-B48F-451E-8B32-27204933B453}" type="datetimeFigureOut">
              <a:rPr lang="tr-TR" smtClean="0"/>
              <a:t>12.10.2014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8ACBD-24CA-46EC-846D-5D84472FD4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6570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9FEE5-B48F-451E-8B32-27204933B453}" type="datetimeFigureOut">
              <a:rPr lang="tr-TR" smtClean="0"/>
              <a:t>12.10.2014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8ACBD-24CA-46EC-846D-5D84472FD4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4178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9FEE5-B48F-451E-8B32-27204933B453}" type="datetimeFigureOut">
              <a:rPr lang="tr-TR" smtClean="0"/>
              <a:t>12.10.2014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8ACBD-24CA-46EC-846D-5D84472FD4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1379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9FEE5-B48F-451E-8B32-27204933B453}" type="datetimeFigureOut">
              <a:rPr lang="tr-TR" smtClean="0"/>
              <a:t>12.10.2014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8ACBD-24CA-46EC-846D-5D84472FD4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7207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1979FEE5-B48F-451E-8B32-27204933B453}" type="datetimeFigureOut">
              <a:rPr lang="tr-TR" smtClean="0"/>
              <a:t>12.10.2014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EB8ACBD-24CA-46EC-846D-5D84472FD4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15380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9FEE5-B48F-451E-8B32-27204933B453}" type="datetimeFigureOut">
              <a:rPr lang="tr-TR" smtClean="0"/>
              <a:t>12.10.2014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8ACBD-24CA-46EC-846D-5D84472FD4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3703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1979FEE5-B48F-451E-8B32-27204933B453}" type="datetimeFigureOut">
              <a:rPr lang="tr-TR" smtClean="0"/>
              <a:t>12.10.2014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7EB8ACBD-24CA-46EC-846D-5D84472FD43B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30747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2575618" y="2967335"/>
            <a:ext cx="704077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YARATICILIK KURAMLARI</a:t>
            </a:r>
            <a:endParaRPr lang="tr-TR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718151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3600443" y="524386"/>
            <a:ext cx="447250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Mistik Yaklaşım</a:t>
            </a:r>
            <a:endParaRPr lang="tr-TR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1037230" y="2292824"/>
            <a:ext cx="10276764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000" dirty="0"/>
              <a:t>Kökleri eski çağ </a:t>
            </a:r>
            <a:r>
              <a:rPr lang="tr-TR" sz="2000" dirty="0" smtClean="0"/>
              <a:t>düşünürlerin </a:t>
            </a:r>
            <a:r>
              <a:rPr lang="tr-TR" sz="2000" dirty="0"/>
              <a:t>fikirlerine dayanan </a:t>
            </a:r>
            <a:r>
              <a:rPr lang="tr-TR" sz="2000" dirty="0" smtClean="0"/>
              <a:t>mistik yaklaşım</a:t>
            </a:r>
            <a:r>
              <a:rPr lang="tr-TR" sz="2000" dirty="0"/>
              <a:t>, yaratıcılık üzerine olan en eski </a:t>
            </a:r>
            <a:r>
              <a:rPr lang="tr-TR" sz="2000" dirty="0" smtClean="0"/>
              <a:t>yaklaşımdır</a:t>
            </a:r>
            <a:r>
              <a:rPr lang="tr-TR" sz="2000" dirty="0"/>
              <a:t>. Bu </a:t>
            </a:r>
            <a:r>
              <a:rPr lang="tr-TR" sz="2000" dirty="0" smtClean="0"/>
              <a:t>yaklaşıma </a:t>
            </a:r>
            <a:r>
              <a:rPr lang="tr-TR" sz="2000" dirty="0"/>
              <a:t>göre </a:t>
            </a:r>
            <a:r>
              <a:rPr lang="tr-TR" sz="2000" dirty="0" smtClean="0"/>
              <a:t>kişi ilahi ilhamların </a:t>
            </a:r>
            <a:r>
              <a:rPr lang="tr-TR" sz="2000" dirty="0"/>
              <a:t>doldurulacağı bir kap olarak görülür. Yaratma süreci ruhani bir süreç </a:t>
            </a:r>
            <a:r>
              <a:rPr lang="tr-TR" sz="2000" dirty="0" smtClean="0"/>
              <a:t>olup, yaratıcı </a:t>
            </a:r>
            <a:r>
              <a:rPr lang="tr-TR" sz="2000" dirty="0"/>
              <a:t>ürün de </a:t>
            </a:r>
            <a:r>
              <a:rPr lang="tr-TR" sz="2000" dirty="0" smtClean="0"/>
              <a:t>kişiye </a:t>
            </a:r>
            <a:r>
              <a:rPr lang="tr-TR" sz="2000" dirty="0"/>
              <a:t>gelen ilhamın bir sonucudur. Örneğin </a:t>
            </a:r>
            <a:r>
              <a:rPr lang="tr-TR" sz="2000" dirty="0" err="1"/>
              <a:t>Plato’ya</a:t>
            </a:r>
            <a:r>
              <a:rPr lang="tr-TR" sz="2000" dirty="0"/>
              <a:t> göre bir </a:t>
            </a:r>
            <a:r>
              <a:rPr lang="tr-TR" sz="2000" dirty="0" smtClean="0"/>
              <a:t>kişinin </a:t>
            </a:r>
            <a:r>
              <a:rPr lang="tr-TR" sz="2000" dirty="0"/>
              <a:t>ş</a:t>
            </a:r>
            <a:r>
              <a:rPr lang="tr-TR" sz="2000" dirty="0" smtClean="0"/>
              <a:t>arkı </a:t>
            </a:r>
            <a:r>
              <a:rPr lang="tr-TR" sz="2000" dirty="0"/>
              <a:t>veya </a:t>
            </a:r>
            <a:r>
              <a:rPr lang="tr-TR" sz="2000" dirty="0" smtClean="0"/>
              <a:t>şiir </a:t>
            </a:r>
            <a:r>
              <a:rPr lang="tr-TR" sz="2000" dirty="0"/>
              <a:t>üretmesi ancak ilham perisinin ona söylemesiyle </a:t>
            </a:r>
            <a:r>
              <a:rPr lang="tr-TR" sz="2000" dirty="0" smtClean="0"/>
              <a:t>gerçekleşebilir (Akt: Kadayıfçı, 2008). 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4985963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3046606" y="524386"/>
            <a:ext cx="558018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Pragmatik Yaklaşım</a:t>
            </a:r>
            <a:endParaRPr lang="tr-TR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1037230" y="2292824"/>
            <a:ext cx="1027676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000" dirty="0"/>
              <a:t>Bu </a:t>
            </a:r>
            <a:r>
              <a:rPr lang="tr-TR" sz="2000" dirty="0" smtClean="0"/>
              <a:t>yaklaşımın </a:t>
            </a:r>
            <a:r>
              <a:rPr lang="tr-TR" sz="2000" dirty="0"/>
              <a:t>öncelikli amacı </a:t>
            </a:r>
            <a:r>
              <a:rPr lang="tr-TR" sz="2000" dirty="0" smtClean="0"/>
              <a:t>yaratıcılığın geliştirilmesi </a:t>
            </a:r>
            <a:r>
              <a:rPr lang="tr-TR" sz="2000" dirty="0"/>
              <a:t>olup, onun </a:t>
            </a:r>
            <a:r>
              <a:rPr lang="tr-TR" sz="2000" dirty="0" smtClean="0"/>
              <a:t>anlaşılması </a:t>
            </a:r>
            <a:r>
              <a:rPr lang="tr-TR" sz="2000" dirty="0"/>
              <a:t>ise ikincil plandadır. Yanal </a:t>
            </a:r>
            <a:r>
              <a:rPr lang="tr-TR" sz="2000" dirty="0" smtClean="0"/>
              <a:t>düşünme üzerine çalışmalarıyla </a:t>
            </a:r>
            <a:r>
              <a:rPr lang="tr-TR" sz="2000" dirty="0"/>
              <a:t>De Bono, beyin fırtınasını öneren </a:t>
            </a:r>
            <a:r>
              <a:rPr lang="tr-TR" sz="2000" dirty="0" err="1"/>
              <a:t>Osborn</a:t>
            </a:r>
            <a:r>
              <a:rPr lang="tr-TR" sz="2000" dirty="0"/>
              <a:t>, sinektik </a:t>
            </a:r>
            <a:r>
              <a:rPr lang="tr-TR" sz="2000" dirty="0" smtClean="0"/>
              <a:t> konusundaki çalışmalarıyla </a:t>
            </a:r>
            <a:r>
              <a:rPr lang="tr-TR" sz="2000" dirty="0"/>
              <a:t>Gordon bu alanın öncüleri olarak nitelendirilebilir. Genel olarak </a:t>
            </a:r>
            <a:r>
              <a:rPr lang="tr-TR" sz="2000" dirty="0" smtClean="0"/>
              <a:t>bu yaklaşıma </a:t>
            </a:r>
            <a:r>
              <a:rPr lang="tr-TR" sz="2000" dirty="0"/>
              <a:t>sahip olan bilim adamları toplumun yaratıcılık konusundaki </a:t>
            </a:r>
            <a:r>
              <a:rPr lang="tr-TR" sz="2000" dirty="0" smtClean="0"/>
              <a:t>genel anlayışını </a:t>
            </a:r>
            <a:r>
              <a:rPr lang="tr-TR" sz="2000" dirty="0"/>
              <a:t>geçerli sayıp, teorilerini çoğunluk tarafından kabul gören </a:t>
            </a:r>
            <a:r>
              <a:rPr lang="tr-TR" sz="2000" dirty="0" smtClean="0"/>
              <a:t>yaratıcılık olgusunun geliştirilmesi </a:t>
            </a:r>
            <a:r>
              <a:rPr lang="tr-TR" sz="2000" dirty="0"/>
              <a:t>üzerine </a:t>
            </a:r>
            <a:r>
              <a:rPr lang="tr-TR" sz="2000" dirty="0" smtClean="0"/>
              <a:t>odaklamışlardır</a:t>
            </a:r>
            <a:r>
              <a:rPr lang="tr-TR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939293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2621397" y="524386"/>
            <a:ext cx="643060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Psikodinamik</a:t>
            </a:r>
            <a:r>
              <a:rPr lang="tr-TR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Yaklaşım</a:t>
            </a:r>
            <a:endParaRPr lang="tr-TR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1037230" y="2292824"/>
            <a:ext cx="1027676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000" dirty="0"/>
              <a:t>19. yüzyıl baslarında kurulan yapısalcı, </a:t>
            </a:r>
            <a:r>
              <a:rPr lang="tr-TR" sz="2000" dirty="0" err="1" smtClean="0"/>
              <a:t>işlevselci</a:t>
            </a:r>
            <a:r>
              <a:rPr lang="tr-TR" sz="2000" dirty="0" smtClean="0"/>
              <a:t> ve davranışçı </a:t>
            </a:r>
            <a:r>
              <a:rPr lang="tr-TR" sz="2000" dirty="0"/>
              <a:t>psikoloji okullarındaki yaratıcı </a:t>
            </a:r>
            <a:r>
              <a:rPr lang="tr-TR" sz="2000" dirty="0" smtClean="0"/>
              <a:t>düşünme </a:t>
            </a:r>
            <a:r>
              <a:rPr lang="tr-TR" sz="2000" dirty="0"/>
              <a:t>üzerine yapılan </a:t>
            </a:r>
            <a:r>
              <a:rPr lang="tr-TR" sz="2000" dirty="0" smtClean="0"/>
              <a:t>çalışmaları ve açıklamaları </a:t>
            </a:r>
            <a:r>
              <a:rPr lang="tr-TR" sz="2000" dirty="0"/>
              <a:t>kapsar. </a:t>
            </a:r>
            <a:r>
              <a:rPr lang="tr-TR" sz="2000" dirty="0" smtClean="0"/>
              <a:t>Yaklaşım </a:t>
            </a:r>
            <a:r>
              <a:rPr lang="tr-TR" sz="2000" dirty="0"/>
              <a:t>temel olarak yaratıcılığın bilinçli gerçeklik </a:t>
            </a:r>
            <a:r>
              <a:rPr lang="tr-TR" sz="2000" dirty="0" smtClean="0"/>
              <a:t>ile bilinçsiz </a:t>
            </a:r>
            <a:r>
              <a:rPr lang="tr-TR" sz="2000" dirty="0"/>
              <a:t>arzular arasındaki gerilimden ortaya çıktığı </a:t>
            </a:r>
            <a:r>
              <a:rPr lang="tr-TR" sz="2000" dirty="0" smtClean="0"/>
              <a:t>düşüncesine </a:t>
            </a:r>
            <a:r>
              <a:rPr lang="tr-TR" sz="2000" dirty="0"/>
              <a:t>dayanır. Bu </a:t>
            </a:r>
            <a:r>
              <a:rPr lang="tr-TR" sz="2000" dirty="0" smtClean="0"/>
              <a:t>görüş günümüzdeki </a:t>
            </a:r>
            <a:r>
              <a:rPr lang="tr-TR" sz="2000" dirty="0"/>
              <a:t>bilimsel </a:t>
            </a:r>
            <a:r>
              <a:rPr lang="tr-TR" sz="2000" dirty="0" smtClean="0"/>
              <a:t>yaklaşımın </a:t>
            </a:r>
            <a:r>
              <a:rPr lang="tr-TR" sz="2000" dirty="0"/>
              <a:t>merkezini </a:t>
            </a:r>
            <a:r>
              <a:rPr lang="tr-TR" sz="2000" dirty="0" smtClean="0"/>
              <a:t>oluşturmamaktadır</a:t>
            </a:r>
            <a:r>
              <a:rPr lang="tr-TR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689060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2822831" y="524386"/>
            <a:ext cx="602774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Psikometrik</a:t>
            </a:r>
            <a:r>
              <a:rPr lang="tr-TR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Yaklaşım</a:t>
            </a:r>
            <a:endParaRPr lang="tr-TR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1037230" y="2292824"/>
            <a:ext cx="10276764" cy="32762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000" dirty="0"/>
              <a:t>Yaratıcılığın yazılı ölçeklerle ölçülmesi </a:t>
            </a:r>
            <a:r>
              <a:rPr lang="tr-TR" sz="2000" dirty="0" smtClean="0"/>
              <a:t>konusundaki çalışmalar </a:t>
            </a:r>
            <a:r>
              <a:rPr lang="tr-TR" sz="2000" dirty="0"/>
              <a:t>bu sınıfa alınabilir. </a:t>
            </a:r>
            <a:r>
              <a:rPr lang="tr-TR" sz="2000" dirty="0" smtClean="0"/>
              <a:t>Kişideki </a:t>
            </a:r>
            <a:r>
              <a:rPr lang="tr-TR" sz="2000" dirty="0"/>
              <a:t>yaratıcı </a:t>
            </a:r>
            <a:r>
              <a:rPr lang="tr-TR" sz="2000" dirty="0" smtClean="0"/>
              <a:t>düşünme </a:t>
            </a:r>
            <a:r>
              <a:rPr lang="tr-TR" sz="2000" dirty="0"/>
              <a:t>süreci doğrudan </a:t>
            </a:r>
            <a:r>
              <a:rPr lang="tr-TR" sz="2000" dirty="0" smtClean="0"/>
              <a:t>ölçülemese de kişilerin oluşturdukları </a:t>
            </a:r>
            <a:r>
              <a:rPr lang="tr-TR" sz="2000" dirty="0"/>
              <a:t>yaratıcı ürünlerin değerlendirilmesi yoluyla, </a:t>
            </a:r>
            <a:r>
              <a:rPr lang="tr-TR" sz="2000" dirty="0" smtClean="0"/>
              <a:t>kişideki yaratıcılığın </a:t>
            </a:r>
            <a:r>
              <a:rPr lang="tr-TR" sz="2000" dirty="0"/>
              <a:t>ölçülebileceği prensibine dayanır. Bireylerin uygulanan kağıt </a:t>
            </a:r>
            <a:r>
              <a:rPr lang="tr-TR" sz="2000" dirty="0" smtClean="0"/>
              <a:t>kalem ölçekleri </a:t>
            </a:r>
            <a:r>
              <a:rPr lang="tr-TR" sz="2000" dirty="0"/>
              <a:t>aracılıyla ürettikleri yaratıcı ürünler akıcılık, esneklik ve </a:t>
            </a:r>
            <a:r>
              <a:rPr lang="tr-TR" sz="2000" dirty="0" smtClean="0"/>
              <a:t>özgünlüklerine göre </a:t>
            </a:r>
            <a:r>
              <a:rPr lang="tr-TR" sz="2000" dirty="0"/>
              <a:t>puanlanmaya </a:t>
            </a:r>
            <a:r>
              <a:rPr lang="tr-TR" sz="2000" dirty="0" smtClean="0"/>
              <a:t>çalışılmıştır</a:t>
            </a:r>
            <a:r>
              <a:rPr lang="tr-TR" sz="2000" dirty="0"/>
              <a:t>. </a:t>
            </a:r>
            <a:r>
              <a:rPr lang="tr-TR" sz="2000" dirty="0" err="1"/>
              <a:t>Guilford’un</a:t>
            </a:r>
            <a:r>
              <a:rPr lang="tr-TR" sz="2000" dirty="0"/>
              <a:t> ıraksak </a:t>
            </a:r>
            <a:r>
              <a:rPr lang="tr-TR" sz="2000" dirty="0" smtClean="0"/>
              <a:t>düşünme </a:t>
            </a:r>
            <a:r>
              <a:rPr lang="tr-TR" sz="2000" dirty="0"/>
              <a:t>üzerine </a:t>
            </a:r>
            <a:r>
              <a:rPr lang="tr-TR" sz="2000" dirty="0" smtClean="0"/>
              <a:t>yaptığı çalışmalara </a:t>
            </a:r>
            <a:r>
              <a:rPr lang="tr-TR" sz="2000" dirty="0"/>
              <a:t>dayanarak </a:t>
            </a:r>
            <a:r>
              <a:rPr lang="tr-TR" sz="2000" dirty="0" err="1"/>
              <a:t>Torrance’in</a:t>
            </a:r>
            <a:r>
              <a:rPr lang="tr-TR" sz="2000" dirty="0"/>
              <a:t> ürettiği “Torrance Test of Creative </a:t>
            </a:r>
            <a:r>
              <a:rPr lang="tr-TR" sz="2000" dirty="0" err="1" smtClean="0"/>
              <a:t>Thinking</a:t>
            </a:r>
            <a:r>
              <a:rPr lang="tr-TR" sz="2000" dirty="0" smtClean="0"/>
              <a:t>” ölçeği </a:t>
            </a:r>
            <a:r>
              <a:rPr lang="tr-TR" sz="2000" dirty="0"/>
              <a:t>günümüzde de yaratıcılığın ölçülmesinde en yaygın olarak kullanılan </a:t>
            </a:r>
            <a:r>
              <a:rPr lang="tr-TR" sz="2000" dirty="0" smtClean="0"/>
              <a:t>kağıt kalem </a:t>
            </a:r>
            <a:r>
              <a:rPr lang="tr-TR" sz="2000" dirty="0"/>
              <a:t>ölçeğidir.</a:t>
            </a:r>
          </a:p>
        </p:txBody>
      </p:sp>
    </p:spTree>
    <p:extLst>
      <p:ext uri="{BB962C8B-B14F-4D97-AF65-F5344CB8AC3E}">
        <p14:creationId xmlns:p14="http://schemas.microsoft.com/office/powerpoint/2010/main" val="7743406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3510810" y="524386"/>
            <a:ext cx="465178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Bilişsel Yaklaşım</a:t>
            </a:r>
            <a:endParaRPr lang="tr-TR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1037230" y="2292824"/>
            <a:ext cx="10276764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000" dirty="0"/>
              <a:t>Yaratıcılığı anlamaya </a:t>
            </a:r>
            <a:r>
              <a:rPr lang="tr-TR" sz="2000" dirty="0" smtClean="0"/>
              <a:t>odaklanmış </a:t>
            </a:r>
            <a:r>
              <a:rPr lang="tr-TR" sz="2000" dirty="0"/>
              <a:t>olan </a:t>
            </a:r>
            <a:r>
              <a:rPr lang="tr-TR" sz="2000" dirty="0" smtClean="0"/>
              <a:t>bilişsel yaklaşım genel </a:t>
            </a:r>
            <a:r>
              <a:rPr lang="tr-TR" sz="2000" dirty="0"/>
              <a:t>olarak zihinsel imgelemleri ve yaratıcı </a:t>
            </a:r>
            <a:r>
              <a:rPr lang="tr-TR" sz="2000" dirty="0" smtClean="0"/>
              <a:t>düşüncenin </a:t>
            </a:r>
            <a:r>
              <a:rPr lang="tr-TR" sz="2000" dirty="0"/>
              <a:t>altında yatan </a:t>
            </a:r>
            <a:r>
              <a:rPr lang="tr-TR" sz="2000" dirty="0" smtClean="0"/>
              <a:t>zihinsel işlemleri </a:t>
            </a:r>
            <a:r>
              <a:rPr lang="tr-TR" sz="2000" dirty="0"/>
              <a:t>inceler. Yaratıcı </a:t>
            </a:r>
            <a:r>
              <a:rPr lang="tr-TR" sz="2000" dirty="0" smtClean="0"/>
              <a:t>kişilerin </a:t>
            </a:r>
            <a:r>
              <a:rPr lang="tr-TR" sz="2000" dirty="0"/>
              <a:t>tipik özelliklerinden biri olan hayal </a:t>
            </a:r>
            <a:r>
              <a:rPr lang="tr-TR" sz="2000" dirty="0" smtClean="0"/>
              <a:t>etme yeteneğinin </a:t>
            </a:r>
            <a:r>
              <a:rPr lang="tr-TR" sz="2000" dirty="0"/>
              <a:t>sonucu </a:t>
            </a:r>
            <a:r>
              <a:rPr lang="tr-TR" sz="2000" dirty="0" smtClean="0"/>
              <a:t>oluşturulan </a:t>
            </a:r>
            <a:r>
              <a:rPr lang="tr-TR" sz="2000" dirty="0"/>
              <a:t>zihinsel gösterimlerin incelenmesi ve yaratıcı </a:t>
            </a:r>
            <a:r>
              <a:rPr lang="tr-TR" sz="2000" dirty="0" smtClean="0"/>
              <a:t>buluşta</a:t>
            </a:r>
            <a:endParaRPr lang="tr-TR" sz="2000" dirty="0"/>
          </a:p>
          <a:p>
            <a:pPr algn="just">
              <a:lnSpc>
                <a:spcPct val="150000"/>
              </a:lnSpc>
            </a:pPr>
            <a:r>
              <a:rPr lang="tr-TR" sz="2000" dirty="0"/>
              <a:t>analojik transferin rolünün belirlenmesi </a:t>
            </a:r>
            <a:r>
              <a:rPr lang="tr-TR" sz="2000" dirty="0" smtClean="0"/>
              <a:t>bilişsel yaklaşım </a:t>
            </a:r>
            <a:r>
              <a:rPr lang="tr-TR" sz="2000" dirty="0"/>
              <a:t>çatısı altındaki </a:t>
            </a:r>
            <a:r>
              <a:rPr lang="tr-TR" sz="2000" dirty="0" smtClean="0"/>
              <a:t>önemli çalışmaların </a:t>
            </a:r>
            <a:r>
              <a:rPr lang="tr-TR" sz="2000" dirty="0"/>
              <a:t>sonucudur.</a:t>
            </a:r>
          </a:p>
        </p:txBody>
      </p:sp>
    </p:spTree>
    <p:extLst>
      <p:ext uri="{BB962C8B-B14F-4D97-AF65-F5344CB8AC3E}">
        <p14:creationId xmlns:p14="http://schemas.microsoft.com/office/powerpoint/2010/main" val="18150384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2418174" y="524386"/>
            <a:ext cx="683706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Sosyal Bireysel Yaklaşım</a:t>
            </a:r>
            <a:endParaRPr lang="tr-TR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1009934" y="2688609"/>
            <a:ext cx="1027676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000" dirty="0"/>
              <a:t>Bu </a:t>
            </a:r>
            <a:r>
              <a:rPr lang="tr-TR" sz="2000" dirty="0" smtClean="0"/>
              <a:t>yaklaşım </a:t>
            </a:r>
            <a:r>
              <a:rPr lang="tr-TR" sz="2000" dirty="0"/>
              <a:t>yaratıcılığın büyük ölçüde </a:t>
            </a:r>
            <a:r>
              <a:rPr lang="tr-TR" sz="2000" dirty="0" smtClean="0"/>
              <a:t>kişisel ve çevresel </a:t>
            </a:r>
            <a:r>
              <a:rPr lang="tr-TR" sz="2000" dirty="0"/>
              <a:t>faktörlerin etkisi altında </a:t>
            </a:r>
            <a:r>
              <a:rPr lang="tr-TR" sz="2000" dirty="0" smtClean="0"/>
              <a:t>şekillendiğini </a:t>
            </a:r>
            <a:r>
              <a:rPr lang="tr-TR" sz="2000" dirty="0"/>
              <a:t>savunur. Yaratıcılığın kaynağı </a:t>
            </a:r>
            <a:r>
              <a:rPr lang="tr-TR" sz="2000" dirty="0" smtClean="0"/>
              <a:t>olarak kişisel değişkenler</a:t>
            </a:r>
            <a:r>
              <a:rPr lang="tr-TR" sz="2000" dirty="0"/>
              <a:t>, motivasyonel </a:t>
            </a:r>
            <a:r>
              <a:rPr lang="tr-TR" sz="2000" dirty="0" smtClean="0"/>
              <a:t>değişkenler </a:t>
            </a:r>
            <a:r>
              <a:rPr lang="tr-TR" sz="2000" dirty="0"/>
              <a:t>ve sosyokültürel </a:t>
            </a:r>
            <a:r>
              <a:rPr lang="tr-TR" sz="2000" dirty="0" smtClean="0"/>
              <a:t>değişkenlere odaklanır</a:t>
            </a:r>
            <a:r>
              <a:rPr lang="tr-TR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680379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3051554" y="524386"/>
            <a:ext cx="557030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Uzlaşmacı Yaklaşım</a:t>
            </a:r>
            <a:endParaRPr lang="tr-TR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1009934" y="2688609"/>
            <a:ext cx="1027676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000" dirty="0"/>
              <a:t>Yukarıdaki </a:t>
            </a:r>
            <a:r>
              <a:rPr lang="tr-TR" sz="2000" dirty="0" smtClean="0"/>
              <a:t>yaklaşımlar </a:t>
            </a:r>
            <a:r>
              <a:rPr lang="tr-TR" sz="2000" dirty="0"/>
              <a:t>dahilindeki </a:t>
            </a:r>
            <a:r>
              <a:rPr lang="tr-TR" sz="2000" dirty="0" smtClean="0"/>
              <a:t>çalışma sonuçlarını kabul </a:t>
            </a:r>
            <a:r>
              <a:rPr lang="tr-TR" sz="2000" dirty="0"/>
              <a:t>ederek yaratıcılığın meydana </a:t>
            </a:r>
            <a:r>
              <a:rPr lang="tr-TR" sz="2000" dirty="0" smtClean="0"/>
              <a:t>gelişinin çeşitli bileşenlerin </a:t>
            </a:r>
            <a:r>
              <a:rPr lang="tr-TR" sz="2000" dirty="0"/>
              <a:t>(süreç, </a:t>
            </a:r>
            <a:r>
              <a:rPr lang="tr-TR" sz="2000" dirty="0" smtClean="0"/>
              <a:t>kişilik</a:t>
            </a:r>
            <a:r>
              <a:rPr lang="tr-TR" sz="2000" dirty="0"/>
              <a:t>, </a:t>
            </a:r>
            <a:r>
              <a:rPr lang="tr-TR" sz="2000" dirty="0" smtClean="0"/>
              <a:t>çevre vs.) </a:t>
            </a:r>
            <a:r>
              <a:rPr lang="tr-TR" sz="2000" dirty="0"/>
              <a:t>bir noktada </a:t>
            </a:r>
            <a:r>
              <a:rPr lang="tr-TR" sz="2000" dirty="0" smtClean="0"/>
              <a:t>birleşmesi </a:t>
            </a:r>
            <a:r>
              <a:rPr lang="tr-TR" sz="2000" dirty="0"/>
              <a:t>sonucu olabileceği yönündeki </a:t>
            </a:r>
            <a:r>
              <a:rPr lang="tr-TR" sz="2000" dirty="0" smtClean="0"/>
              <a:t>yaklaşımdır</a:t>
            </a:r>
            <a:r>
              <a:rPr lang="tr-TR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11724845"/>
      </p:ext>
    </p:extLst>
  </p:cSld>
  <p:clrMapOvr>
    <a:masterClrMapping/>
  </p:clrMapOvr>
</p:sld>
</file>

<file path=ppt/theme/theme1.xml><?xml version="1.0" encoding="utf-8"?>
<a:theme xmlns:a="http://schemas.openxmlformats.org/drawingml/2006/main" name="Geçmişe bakış">
  <a:themeElements>
    <a:clrScheme name="Geçmişe bakış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30</TotalTime>
  <Words>371</Words>
  <Application>Microsoft Office PowerPoint</Application>
  <PresentationFormat>Geniş ekran</PresentationFormat>
  <Paragraphs>16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1" baseType="lpstr">
      <vt:lpstr>Calibri</vt:lpstr>
      <vt:lpstr>Calibri Light</vt:lpstr>
      <vt:lpstr>Geçmişe bakış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skelesoglu</dc:creator>
  <cp:lastModifiedBy>skelesoglu</cp:lastModifiedBy>
  <cp:revision>3</cp:revision>
  <dcterms:created xsi:type="dcterms:W3CDTF">2014-10-12T20:43:16Z</dcterms:created>
  <dcterms:modified xsi:type="dcterms:W3CDTF">2014-10-12T21:13:47Z</dcterms:modified>
</cp:coreProperties>
</file>