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313E9-F444-491A-9C62-6FE73CB22360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BAE92-C0D5-458E-BD59-DF082678F1A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229600" cy="2143132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Calibri" pitchFamily="34" charset="0"/>
              </a:rPr>
              <a:t>GEBELİKTE MADDE KULLANIMININ ANNE, FETÜS VE YENİDOGAN ÜZERİNE ETKİSİ</a:t>
            </a:r>
            <a:endParaRPr lang="tr-TR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Sigara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Sigaranın içerdiği </a:t>
            </a:r>
            <a:r>
              <a:rPr lang="tr-TR" dirty="0" err="1" smtClean="0"/>
              <a:t>karbonmonoksit</a:t>
            </a:r>
            <a:r>
              <a:rPr lang="tr-TR" dirty="0" smtClean="0"/>
              <a:t>, hemoglobinle birleşerek </a:t>
            </a:r>
            <a:r>
              <a:rPr lang="tr-TR" dirty="0" err="1" smtClean="0"/>
              <a:t>karboksi</a:t>
            </a:r>
            <a:r>
              <a:rPr lang="tr-TR" dirty="0" smtClean="0"/>
              <a:t> hemoglobini oluşturur. Bu hem anne hem de fetüsün oksijenlenmesini bozar ve fetal </a:t>
            </a:r>
            <a:r>
              <a:rPr lang="tr-TR" dirty="0" err="1" smtClean="0"/>
              <a:t>hipoksiye</a:t>
            </a:r>
            <a:r>
              <a:rPr lang="tr-TR" dirty="0" smtClean="0"/>
              <a:t> neden olur. Sigaranın etkili maddesi olan nikotin suda ve yağda çözülebildiği için </a:t>
            </a:r>
            <a:r>
              <a:rPr lang="tr-TR" dirty="0" err="1" smtClean="0"/>
              <a:t>plesentadan</a:t>
            </a:r>
            <a:r>
              <a:rPr lang="tr-TR" dirty="0" smtClean="0"/>
              <a:t> fetüse kolayca geçer. Nikotinin </a:t>
            </a:r>
            <a:r>
              <a:rPr lang="tr-TR" dirty="0" err="1" smtClean="0"/>
              <a:t>plesenta</a:t>
            </a:r>
            <a:r>
              <a:rPr lang="tr-TR" dirty="0" smtClean="0"/>
              <a:t> damarlarında yaptığı </a:t>
            </a:r>
            <a:r>
              <a:rPr lang="tr-TR" dirty="0" err="1" smtClean="0"/>
              <a:t>vazokonstrüksiyon</a:t>
            </a:r>
            <a:r>
              <a:rPr lang="tr-TR" dirty="0" smtClean="0"/>
              <a:t> da fetal oksijenlenmenin azalmasına katkıda bulunur.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Alkol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Gebelikte alkol kullanımının </a:t>
            </a:r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 err="1" smtClean="0"/>
              <a:t>defektIere</a:t>
            </a:r>
            <a:r>
              <a:rPr lang="tr-TR" dirty="0" smtClean="0"/>
              <a:t> yol açtığı uzun yıllardır bilinmektedir. </a:t>
            </a:r>
          </a:p>
          <a:p>
            <a:r>
              <a:rPr lang="tr-TR" dirty="0" err="1" smtClean="0"/>
              <a:t>Ethanol</a:t>
            </a:r>
            <a:r>
              <a:rPr lang="tr-TR" dirty="0" smtClean="0"/>
              <a:t> ve </a:t>
            </a:r>
            <a:r>
              <a:rPr lang="tr-TR" dirty="0" err="1" smtClean="0"/>
              <a:t>asetaldehit</a:t>
            </a:r>
            <a:r>
              <a:rPr lang="tr-TR" dirty="0" smtClean="0"/>
              <a:t> hücre büyümesi ve farklılaşmasını bozarak, fetal gelişimi engeller.</a:t>
            </a:r>
          </a:p>
          <a:p>
            <a:r>
              <a:rPr lang="tr-TR" dirty="0" err="1" smtClean="0"/>
              <a:t>Ethanol</a:t>
            </a:r>
            <a:r>
              <a:rPr lang="tr-TR" dirty="0" smtClean="0"/>
              <a:t> fetüse </a:t>
            </a:r>
            <a:r>
              <a:rPr lang="tr-TR" dirty="0" err="1" smtClean="0"/>
              <a:t>plasantadan</a:t>
            </a:r>
            <a:r>
              <a:rPr lang="tr-TR" dirty="0" smtClean="0"/>
              <a:t> </a:t>
            </a:r>
            <a:r>
              <a:rPr lang="tr-TR" dirty="0" err="1" smtClean="0"/>
              <a:t>diffüzyon</a:t>
            </a:r>
            <a:r>
              <a:rPr lang="tr-TR" dirty="0" smtClean="0"/>
              <a:t> yoluyla geçer. Geçiş miktarı ve hızı, kandaki konsantrasyonuyla orantılıdır.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</a:t>
            </a:r>
            <a:r>
              <a:rPr lang="tr-TR" dirty="0" smtClean="0"/>
              <a:t>lkol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Fetüsün karaciğeri ve böbrekleri anneden geçen alkolü </a:t>
            </a:r>
            <a:r>
              <a:rPr lang="tr-TR" dirty="0" err="1" smtClean="0"/>
              <a:t>metebolize</a:t>
            </a:r>
            <a:r>
              <a:rPr lang="tr-TR" dirty="0" smtClean="0"/>
              <a:t> edemediği için, birikime bağlı hücre hasarları oluşur. </a:t>
            </a:r>
            <a:r>
              <a:rPr lang="tr-TR" dirty="0" err="1" smtClean="0"/>
              <a:t>EthanoI</a:t>
            </a:r>
            <a:r>
              <a:rPr lang="tr-TR" dirty="0" smtClean="0"/>
              <a:t> plasenta fonksiyonunu bozarak, gerekli maddelerin fetüse geçişini de azaltır. Bu durum </a:t>
            </a:r>
            <a:r>
              <a:rPr lang="tr-TR" dirty="0" err="1" smtClean="0"/>
              <a:t>intra</a:t>
            </a:r>
            <a:r>
              <a:rPr lang="tr-TR" dirty="0" smtClean="0"/>
              <a:t> </a:t>
            </a:r>
            <a:r>
              <a:rPr lang="tr-TR" dirty="0" err="1" smtClean="0"/>
              <a:t>uterin</a:t>
            </a:r>
            <a:r>
              <a:rPr lang="tr-TR" dirty="0" smtClean="0"/>
              <a:t> gelişme gelişme geriliği ile sonuçlanır.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Kokain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Plasenta damarlarındaki </a:t>
            </a:r>
            <a:r>
              <a:rPr lang="tr-TR" dirty="0" err="1" smtClean="0"/>
              <a:t>vazokonstrüksiyon</a:t>
            </a:r>
            <a:r>
              <a:rPr lang="tr-TR" dirty="0" smtClean="0"/>
              <a:t> ve küçük </a:t>
            </a:r>
            <a:r>
              <a:rPr lang="tr-TR" dirty="0" err="1" smtClean="0"/>
              <a:t>infarktlar</a:t>
            </a:r>
            <a:r>
              <a:rPr lang="tr-TR" dirty="0" smtClean="0"/>
              <a:t> nedeniyle fetüse giden kan miktarı azalır ve bu durum fetal </a:t>
            </a:r>
            <a:r>
              <a:rPr lang="tr-TR" dirty="0" err="1" smtClean="0"/>
              <a:t>hipoksi</a:t>
            </a:r>
            <a:r>
              <a:rPr lang="tr-TR" dirty="0" smtClean="0"/>
              <a:t> ile </a:t>
            </a:r>
            <a:r>
              <a:rPr lang="tr-TR" dirty="0" err="1" smtClean="0"/>
              <a:t>intra</a:t>
            </a:r>
            <a:r>
              <a:rPr lang="tr-TR" dirty="0" smtClean="0"/>
              <a:t> </a:t>
            </a:r>
            <a:r>
              <a:rPr lang="tr-TR" dirty="0" err="1" smtClean="0"/>
              <a:t>uterin</a:t>
            </a:r>
            <a:r>
              <a:rPr lang="tr-TR" dirty="0" smtClean="0"/>
              <a:t> gelişme geriliğine yol açar. Ayrıca kokain güçlü bir iştah kesicidir. Gerek iştahsızlık, gerekse maddi olanakların bu maddenin alımı için ayrılmasına bağlı olarak gebelerde beslenme yetersizliği ve </a:t>
            </a:r>
            <a:r>
              <a:rPr lang="tr-TR" dirty="0" err="1" smtClean="0"/>
              <a:t>dolayısıyle</a:t>
            </a:r>
            <a:r>
              <a:rPr lang="tr-TR" dirty="0" smtClean="0"/>
              <a:t> fetüste büyüme-gelişme geriliği görülür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Eroin ve </a:t>
            </a:r>
            <a:r>
              <a:rPr lang="tr-TR" dirty="0" err="1" smtClean="0"/>
              <a:t>Metadon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Her ikisi de </a:t>
            </a:r>
            <a:r>
              <a:rPr lang="tr-TR" dirty="0" err="1" smtClean="0"/>
              <a:t>opioid</a:t>
            </a:r>
            <a:r>
              <a:rPr lang="tr-TR" dirty="0" smtClean="0"/>
              <a:t> grubu maddedir. </a:t>
            </a:r>
          </a:p>
          <a:p>
            <a:r>
              <a:rPr lang="tr-TR" dirty="0" err="1" smtClean="0"/>
              <a:t>Opioid</a:t>
            </a:r>
            <a:r>
              <a:rPr lang="tr-TR" dirty="0" smtClean="0"/>
              <a:t> kullanan kadınların %40­ 50'sinde anemi, kalp hastalığı, </a:t>
            </a:r>
            <a:r>
              <a:rPr lang="tr-TR" dirty="0" err="1" smtClean="0"/>
              <a:t>trombozis</a:t>
            </a:r>
            <a:r>
              <a:rPr lang="tr-TR" dirty="0" smtClean="0"/>
              <a:t>, </a:t>
            </a:r>
            <a:r>
              <a:rPr lang="tr-TR" dirty="0" err="1" smtClean="0"/>
              <a:t>üriner</a:t>
            </a:r>
            <a:r>
              <a:rPr lang="tr-TR" dirty="0" smtClean="0"/>
              <a:t> sistem enfeksiyonu, </a:t>
            </a:r>
            <a:r>
              <a:rPr lang="tr-TR" dirty="0" err="1" smtClean="0"/>
              <a:t>sifiliz</a:t>
            </a:r>
            <a:r>
              <a:rPr lang="tr-TR" dirty="0" smtClean="0"/>
              <a:t>, hepatit B, AIDS görülür. Gebelerin %10-15'inde </a:t>
            </a:r>
            <a:r>
              <a:rPr lang="tr-TR" dirty="0" err="1" smtClean="0"/>
              <a:t>toksemi</a:t>
            </a:r>
            <a:r>
              <a:rPr lang="tr-TR" dirty="0" smtClean="0"/>
              <a:t> gelişir. Ayrıca, </a:t>
            </a:r>
            <a:r>
              <a:rPr lang="tr-TR" dirty="0" err="1" smtClean="0"/>
              <a:t>ablasyo</a:t>
            </a:r>
            <a:r>
              <a:rPr lang="tr-TR" dirty="0" smtClean="0"/>
              <a:t> plasenta, </a:t>
            </a:r>
            <a:r>
              <a:rPr lang="tr-TR" dirty="0" err="1" smtClean="0"/>
              <a:t>spontan</a:t>
            </a:r>
            <a:r>
              <a:rPr lang="tr-TR" dirty="0" smtClean="0"/>
              <a:t> </a:t>
            </a:r>
            <a:r>
              <a:rPr lang="tr-TR" dirty="0" err="1" smtClean="0"/>
              <a:t>abortus</a:t>
            </a:r>
            <a:r>
              <a:rPr lang="tr-TR" dirty="0" smtClean="0"/>
              <a:t>, kısa </a:t>
            </a:r>
            <a:r>
              <a:rPr lang="tr-TR" dirty="0" err="1" smtClean="0"/>
              <a:t>labor</a:t>
            </a:r>
            <a:r>
              <a:rPr lang="tr-TR" dirty="0" smtClean="0"/>
              <a:t> </a:t>
            </a:r>
            <a:r>
              <a:rPr lang="tr-TR" dirty="0" err="1" smtClean="0"/>
              <a:t>periodu</a:t>
            </a:r>
            <a:r>
              <a:rPr lang="tr-TR" dirty="0" smtClean="0"/>
              <a:t>, hızlı doğum, makat </a:t>
            </a:r>
            <a:r>
              <a:rPr lang="tr-TR" dirty="0" err="1" smtClean="0"/>
              <a:t>presentasyon</a:t>
            </a:r>
            <a:r>
              <a:rPr lang="tr-TR" dirty="0" smtClean="0"/>
              <a:t>, fetal </a:t>
            </a:r>
            <a:r>
              <a:rPr lang="tr-TR" dirty="0" err="1" smtClean="0"/>
              <a:t>distres</a:t>
            </a:r>
            <a:r>
              <a:rPr lang="tr-TR" dirty="0" smtClean="0"/>
              <a:t>, </a:t>
            </a:r>
            <a:r>
              <a:rPr lang="tr-TR" dirty="0" err="1" smtClean="0"/>
              <a:t>mekonyum</a:t>
            </a:r>
            <a:r>
              <a:rPr lang="tr-TR" dirty="0" smtClean="0"/>
              <a:t> </a:t>
            </a:r>
            <a:r>
              <a:rPr lang="tr-TR" dirty="0" err="1" smtClean="0"/>
              <a:t>aspirasyonu</a:t>
            </a:r>
            <a:r>
              <a:rPr lang="tr-TR" dirty="0" smtClean="0"/>
              <a:t>, fetal enfeksiyon ve anemi </a:t>
            </a:r>
            <a:r>
              <a:rPr lang="tr-TR" dirty="0" err="1" smtClean="0"/>
              <a:t>preterm</a:t>
            </a:r>
            <a:r>
              <a:rPr lang="tr-TR" dirty="0" smtClean="0"/>
              <a:t> ve düşük doğum ağırlıklı bebek </a:t>
            </a:r>
            <a:r>
              <a:rPr lang="tr-TR" dirty="0" err="1" smtClean="0"/>
              <a:t>insidansı</a:t>
            </a:r>
            <a:r>
              <a:rPr lang="tr-TR" dirty="0" smtClean="0"/>
              <a:t> yüksektir.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Madde kötüye kullanımı olan kadınların özelliklerinin bilinmesi, risk gruplarının erken tespiti ve müdahaleye başlanması yönünden önemlidir.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Amfetamin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Kadın madde bağımlıların %17’ si </a:t>
            </a:r>
            <a:r>
              <a:rPr lang="tr-TR" dirty="0" err="1" smtClean="0"/>
              <a:t>primer</a:t>
            </a:r>
            <a:r>
              <a:rPr lang="tr-TR" dirty="0" smtClean="0"/>
              <a:t> olarak amfetamin kullanırken, %38’ i gebelikleri boyunca en az bir kez amfetamin kullanmışlardır. Gebelerin kilo kontrollerini sağlamak ve enerjilerini artırmak için amfetamin tercih ettikleri belirtilmiştir gebelik boyunca amfetamin ve türevlerini kullanan </a:t>
            </a:r>
            <a:r>
              <a:rPr lang="tr-TR" dirty="0" err="1" smtClean="0"/>
              <a:t>ratlarda</a:t>
            </a:r>
            <a:r>
              <a:rPr lang="tr-TR" dirty="0" smtClean="0"/>
              <a:t> </a:t>
            </a:r>
            <a:r>
              <a:rPr lang="tr-TR" dirty="0" err="1" smtClean="0"/>
              <a:t>nörogelişimleri</a:t>
            </a:r>
            <a:r>
              <a:rPr lang="tr-TR" dirty="0" smtClean="0"/>
              <a:t> ve davranışları üzerinde negatif etki yaptığı gözlenmiştir. Ayrıca doza bağlı olarak </a:t>
            </a:r>
            <a:r>
              <a:rPr lang="tr-TR" dirty="0" err="1" smtClean="0"/>
              <a:t>neonatal</a:t>
            </a:r>
            <a:r>
              <a:rPr lang="tr-TR" dirty="0" smtClean="0"/>
              <a:t> hasar ve refleks hasarları görülmektedir. Gene </a:t>
            </a:r>
            <a:r>
              <a:rPr lang="tr-TR" dirty="0" err="1" smtClean="0"/>
              <a:t>yenidoğanlarda</a:t>
            </a:r>
            <a:r>
              <a:rPr lang="tr-TR" dirty="0" smtClean="0"/>
              <a:t> </a:t>
            </a:r>
            <a:r>
              <a:rPr lang="tr-TR" dirty="0" err="1" smtClean="0"/>
              <a:t>postural</a:t>
            </a:r>
            <a:r>
              <a:rPr lang="tr-TR" dirty="0" smtClean="0"/>
              <a:t> motor hareketlerinde doğumdan sonraki ilk 3 hafta içinde bozulmalar görülmüştür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373</Words>
  <Application>Microsoft Office PowerPoint</Application>
  <PresentationFormat>Ekran Gösterisi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GEBELİKTE MADDE KULLANIMININ ANNE, FETÜS VE YENİDOGAN ÜZERİNE ETKİSİ</vt:lpstr>
      <vt:lpstr>Sigara </vt:lpstr>
      <vt:lpstr>Alkol </vt:lpstr>
      <vt:lpstr>Alkol</vt:lpstr>
      <vt:lpstr>Kokain </vt:lpstr>
      <vt:lpstr>Eroin ve Metadon </vt:lpstr>
      <vt:lpstr>Slayt 7</vt:lpstr>
      <vt:lpstr>Amfetamin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GEBELİKTE MADDE KULLANIMININ ANNE, FETÜS VE YENİDOGAN ÜZERİNE ETKİSİ</dc:title>
  <dc:creator>NAZAN</dc:creator>
  <cp:lastModifiedBy>NAZAN</cp:lastModifiedBy>
  <cp:revision>9</cp:revision>
  <dcterms:created xsi:type="dcterms:W3CDTF">2019-09-30T17:01:46Z</dcterms:created>
  <dcterms:modified xsi:type="dcterms:W3CDTF">2019-09-30T17:32:00Z</dcterms:modified>
</cp:coreProperties>
</file>