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5637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748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290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2055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3338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6449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9146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147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8730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4905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709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748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P</a:t>
            </a:r>
            <a:r>
              <a:rPr lang="tr-TR" dirty="0" smtClean="0"/>
              <a:t>ozitron </a:t>
            </a:r>
            <a:r>
              <a:rPr lang="tr-TR" dirty="0" smtClean="0">
                <a:solidFill>
                  <a:srgbClr val="FF0000"/>
                </a:solidFill>
              </a:rPr>
              <a:t>E</a:t>
            </a:r>
            <a:r>
              <a:rPr lang="tr-TR" dirty="0" smtClean="0"/>
              <a:t>misyon </a:t>
            </a:r>
            <a:r>
              <a:rPr lang="tr-TR" dirty="0" smtClean="0">
                <a:solidFill>
                  <a:srgbClr val="FF0000"/>
                </a:solidFill>
              </a:rPr>
              <a:t>T</a:t>
            </a:r>
            <a:r>
              <a:rPr lang="tr-TR" dirty="0" smtClean="0"/>
              <a:t>omografi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smtClean="0"/>
              <a:t>Gama Kameralardan (SPECT) Farkları:</a:t>
            </a:r>
          </a:p>
          <a:p>
            <a:pPr lvl="1"/>
            <a:r>
              <a:rPr lang="tr-TR" dirty="0" smtClean="0"/>
              <a:t>Pozitron yayıcı ajanlar (</a:t>
            </a:r>
            <a:r>
              <a:rPr lang="tr-TR" dirty="0" smtClean="0">
                <a:solidFill>
                  <a:srgbClr val="FF0000"/>
                </a:solidFill>
              </a:rPr>
              <a:t>F-18, Ga-68</a:t>
            </a:r>
            <a:r>
              <a:rPr lang="tr-TR" dirty="0" smtClean="0"/>
              <a:t>,C-11</a:t>
            </a:r>
            <a:r>
              <a:rPr lang="pt-BR" dirty="0" smtClean="0"/>
              <a:t>,</a:t>
            </a:r>
            <a:r>
              <a:rPr lang="tr-TR" dirty="0" smtClean="0"/>
              <a:t> O-15,</a:t>
            </a:r>
            <a:r>
              <a:rPr lang="pt-BR" dirty="0" smtClean="0"/>
              <a:t> </a:t>
            </a:r>
            <a:r>
              <a:rPr lang="tr-TR" dirty="0" smtClean="0"/>
              <a:t>N-13…)</a:t>
            </a:r>
          </a:p>
          <a:p>
            <a:pPr lvl="1"/>
            <a:r>
              <a:rPr lang="tr-TR" dirty="0" err="1" smtClean="0"/>
              <a:t>Siklotron</a:t>
            </a:r>
            <a:r>
              <a:rPr lang="tr-TR" dirty="0" smtClean="0"/>
              <a:t>/Jeneratör ürünü - maliyet</a:t>
            </a:r>
          </a:p>
          <a:p>
            <a:pPr lvl="1"/>
            <a:r>
              <a:rPr lang="tr-TR" dirty="0" smtClean="0"/>
              <a:t>Kısa yarı ömür (75sn-110dk) – taşıma problemi</a:t>
            </a:r>
          </a:p>
          <a:p>
            <a:pPr lvl="1"/>
            <a:endParaRPr lang="tr-TR" dirty="0" smtClean="0"/>
          </a:p>
          <a:p>
            <a:pPr lvl="1"/>
            <a:r>
              <a:rPr lang="tr-TR" dirty="0" smtClean="0"/>
              <a:t>Daha iyi kontrast, daha iyi </a:t>
            </a:r>
            <a:r>
              <a:rPr lang="tr-TR" dirty="0" err="1" smtClean="0"/>
              <a:t>rezolüsyon</a:t>
            </a:r>
            <a:r>
              <a:rPr lang="tr-TR" dirty="0" smtClean="0"/>
              <a:t>, daha yüksek duyarlılık, </a:t>
            </a:r>
          </a:p>
          <a:p>
            <a:pPr lvl="1"/>
            <a:r>
              <a:rPr lang="tr-TR" dirty="0" smtClean="0"/>
              <a:t>daha kısa sürede çekim</a:t>
            </a:r>
          </a:p>
          <a:p>
            <a:pPr lvl="1"/>
            <a:endParaRPr lang="tr-TR" dirty="0"/>
          </a:p>
          <a:p>
            <a:pPr lvl="1"/>
            <a:r>
              <a:rPr lang="tr-TR" dirty="0" smtClean="0"/>
              <a:t>Multi-ring detektör: Tomografik görüntüleme (3D)</a:t>
            </a:r>
          </a:p>
          <a:p>
            <a:pPr lvl="1"/>
            <a:r>
              <a:rPr lang="tr-TR" dirty="0" smtClean="0"/>
              <a:t>Kristal farklı (LGO, BSO </a:t>
            </a:r>
            <a:r>
              <a:rPr lang="tr-TR" dirty="0" err="1" smtClean="0"/>
              <a:t>vb</a:t>
            </a:r>
            <a:r>
              <a:rPr lang="tr-TR" dirty="0" smtClean="0"/>
              <a:t>): Sayım etkinliği yüksek</a:t>
            </a:r>
          </a:p>
          <a:p>
            <a:pPr lvl="1"/>
            <a:r>
              <a:rPr lang="tr-TR" dirty="0" err="1" smtClean="0"/>
              <a:t>Kolimatör</a:t>
            </a:r>
            <a:r>
              <a:rPr lang="tr-TR" dirty="0" smtClean="0"/>
              <a:t> yok – </a:t>
            </a:r>
            <a:r>
              <a:rPr lang="tr-TR" dirty="0" err="1" smtClean="0"/>
              <a:t>Koinsidan</a:t>
            </a:r>
            <a:r>
              <a:rPr lang="tr-TR" dirty="0" smtClean="0"/>
              <a:t> foton </a:t>
            </a:r>
            <a:r>
              <a:rPr lang="tr-TR" dirty="0" err="1" smtClean="0"/>
              <a:t>deteksiyonu</a:t>
            </a:r>
            <a:r>
              <a:rPr lang="tr-TR" dirty="0" smtClean="0"/>
              <a:t>: Duyarlılığı daha iyi</a:t>
            </a:r>
          </a:p>
          <a:p>
            <a:pPr lvl="1"/>
            <a:endParaRPr lang="tr-TR" dirty="0" smtClean="0"/>
          </a:p>
          <a:p>
            <a:pPr lvl="1"/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Eş zamanlı görüntüleme sağlayan </a:t>
            </a:r>
            <a:r>
              <a:rPr lang="tr-TR" dirty="0" err="1" smtClean="0"/>
              <a:t>hibrid</a:t>
            </a:r>
            <a:r>
              <a:rPr lang="tr-TR" dirty="0" smtClean="0"/>
              <a:t> sistemler : </a:t>
            </a:r>
            <a:r>
              <a:rPr lang="tr-TR" dirty="0" smtClean="0">
                <a:solidFill>
                  <a:srgbClr val="FF0000"/>
                </a:solidFill>
              </a:rPr>
              <a:t>anatomik korelasyon ve </a:t>
            </a:r>
            <a:r>
              <a:rPr lang="tr-TR" dirty="0" err="1" smtClean="0">
                <a:solidFill>
                  <a:srgbClr val="FF0000"/>
                </a:solidFill>
              </a:rPr>
              <a:t>atenüasyon</a:t>
            </a:r>
            <a:r>
              <a:rPr lang="tr-TR" dirty="0" smtClean="0">
                <a:solidFill>
                  <a:srgbClr val="FF0000"/>
                </a:solidFill>
              </a:rPr>
              <a:t> düzeltme</a:t>
            </a:r>
            <a:endParaRPr lang="tr-TR" dirty="0"/>
          </a:p>
          <a:p>
            <a:pPr lvl="1"/>
            <a:r>
              <a:rPr lang="tr-TR" dirty="0" smtClean="0"/>
              <a:t>PET/</a:t>
            </a:r>
            <a:r>
              <a:rPr lang="tr-TR" dirty="0" smtClean="0">
                <a:solidFill>
                  <a:srgbClr val="FF0000"/>
                </a:solidFill>
              </a:rPr>
              <a:t>BT</a:t>
            </a:r>
          </a:p>
          <a:p>
            <a:pPr lvl="1"/>
            <a:r>
              <a:rPr lang="tr-TR" dirty="0" smtClean="0"/>
              <a:t>PET/</a:t>
            </a:r>
            <a:r>
              <a:rPr lang="tr-TR" dirty="0" smtClean="0">
                <a:solidFill>
                  <a:srgbClr val="FF0000"/>
                </a:solidFill>
              </a:rPr>
              <a:t>MR</a:t>
            </a:r>
            <a:endParaRPr lang="en-GB" dirty="0">
              <a:solidFill>
                <a:srgbClr val="FF0000"/>
              </a:solidFill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5745" y="-472325"/>
            <a:ext cx="4595899" cy="4595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394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PET Görüntülemede Değerlendirme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altLang="tr-TR" b="1" dirty="0" smtClean="0">
                <a:latin typeface="Times New Roman" panose="02020603050405020304" pitchFamily="18" charset="0"/>
              </a:rPr>
              <a:t>		</a:t>
            </a:r>
          </a:p>
          <a:p>
            <a:r>
              <a:rPr lang="tr-TR" altLang="tr-TR" dirty="0" smtClean="0">
                <a:latin typeface="Times New Roman" panose="02020603050405020304" pitchFamily="18" charset="0"/>
              </a:rPr>
              <a:t>Kalitatif (Görsel)</a:t>
            </a:r>
          </a:p>
          <a:p>
            <a:r>
              <a:rPr lang="tr-TR" altLang="tr-TR" dirty="0" smtClean="0">
                <a:latin typeface="Times New Roman" panose="02020603050405020304" pitchFamily="18" charset="0"/>
              </a:rPr>
              <a:t>Kantitatif</a:t>
            </a:r>
          </a:p>
          <a:p>
            <a:pPr marL="0" indent="0">
              <a:buNone/>
            </a:pPr>
            <a:endParaRPr lang="tr-TR" altLang="tr-TR" dirty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altLang="tr-TR" dirty="0" smtClean="0">
                <a:latin typeface="Times New Roman" panose="02020603050405020304" pitchFamily="18" charset="0"/>
              </a:rPr>
              <a:t>	</a:t>
            </a:r>
            <a:r>
              <a:rPr lang="tr-TR" altLang="tr-TR" dirty="0">
                <a:latin typeface="Times New Roman" panose="02020603050405020304" pitchFamily="18" charset="0"/>
              </a:rPr>
              <a:t>	</a:t>
            </a:r>
            <a:r>
              <a:rPr lang="tr-TR" altLang="tr-TR" dirty="0" smtClean="0">
                <a:latin typeface="Times New Roman" panose="02020603050405020304" pitchFamily="18" charset="0"/>
              </a:rPr>
              <a:t>Tümördeki </a:t>
            </a:r>
            <a:r>
              <a:rPr lang="tr-TR" altLang="tr-TR" dirty="0">
                <a:latin typeface="Times New Roman" panose="02020603050405020304" pitchFamily="18" charset="0"/>
              </a:rPr>
              <a:t>aktivite konsantrasyonu 	</a:t>
            </a:r>
          </a:p>
          <a:p>
            <a:pPr marL="0" indent="0">
              <a:buNone/>
            </a:pPr>
            <a:r>
              <a:rPr lang="tr-TR" altLang="tr-TR" dirty="0" smtClean="0">
                <a:latin typeface="Times New Roman" panose="02020603050405020304" pitchFamily="18" charset="0"/>
              </a:rPr>
              <a:t>SUV   = </a:t>
            </a:r>
          </a:p>
          <a:p>
            <a:pPr marL="0" indent="0">
              <a:buNone/>
            </a:pPr>
            <a:r>
              <a:rPr lang="tr-TR" altLang="tr-TR" dirty="0">
                <a:latin typeface="Times New Roman" panose="02020603050405020304" pitchFamily="18" charset="0"/>
              </a:rPr>
              <a:t>	</a:t>
            </a:r>
            <a:r>
              <a:rPr lang="tr-TR" altLang="tr-TR" dirty="0" smtClean="0">
                <a:latin typeface="Times New Roman" panose="02020603050405020304" pitchFamily="18" charset="0"/>
              </a:rPr>
              <a:t>	 Enjekte </a:t>
            </a:r>
            <a:r>
              <a:rPr lang="tr-TR" altLang="tr-TR" dirty="0">
                <a:latin typeface="Times New Roman" panose="02020603050405020304" pitchFamily="18" charset="0"/>
              </a:rPr>
              <a:t>edilen doz / hasta ağırlığı</a:t>
            </a:r>
            <a:endParaRPr lang="en-GB" dirty="0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2419120" y="4599737"/>
            <a:ext cx="7329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033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Geniş ekran</PresentationFormat>
  <Paragraphs>26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Teması</vt:lpstr>
      <vt:lpstr>Pozitron Emisyon Tomografi</vt:lpstr>
      <vt:lpstr>PET Görüntülemede Değerlendirme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Pozitron Emisyon Tomografi</dc:title>
  <dc:creator>Erkan İBİŞ</dc:creator>
  <cp:lastModifiedBy>Erkan İBİŞ</cp:lastModifiedBy>
  <cp:revision>1</cp:revision>
  <dcterms:created xsi:type="dcterms:W3CDTF">2023-11-07T09:05:36Z</dcterms:created>
  <dcterms:modified xsi:type="dcterms:W3CDTF">2023-11-07T09:05:50Z</dcterms:modified>
</cp:coreProperties>
</file>